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9" r:id="rId5"/>
  </p:sldMasterIdLst>
  <p:notesMasterIdLst>
    <p:notesMasterId r:id="rId17"/>
  </p:notesMasterIdLst>
  <p:handoutMasterIdLst>
    <p:handoutMasterId r:id="rId18"/>
  </p:handoutMasterIdLst>
  <p:sldIdLst>
    <p:sldId id="485" r:id="rId6"/>
    <p:sldId id="487" r:id="rId7"/>
    <p:sldId id="488" r:id="rId8"/>
    <p:sldId id="500" r:id="rId9"/>
    <p:sldId id="490" r:id="rId10"/>
    <p:sldId id="491" r:id="rId11"/>
    <p:sldId id="492" r:id="rId12"/>
    <p:sldId id="493" r:id="rId13"/>
    <p:sldId id="494" r:id="rId14"/>
    <p:sldId id="495" r:id="rId15"/>
    <p:sldId id="496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C04790-B61F-B655-3B30-295A7AC6FC4C}" name="Patricia Stefanczyk" initials="PS" userId="S::pstefanczyk@imanet.org::a3fd9762-3cba-40d1-9c64-85c24c0051ff" providerId="AD"/>
  <p188:author id="{B46BB399-88A6-68D8-0240-BB4E5D7C7F49}" name="Lori Parks" initials="LP" userId="S::lori.parks@imanet.org::a25cbaa5-a1f0-4b90-a119-f6a56a1aab58" providerId="AD"/>
  <p188:author id="{B3A485EA-9283-59A2-E5B5-87D69C7E3EBD}" name="Lori Parks" initials="LP" userId="S::Lori.Parks@IMANET.ORG::a25cbaa5-a1f0-4b90-a119-f6a56a1aa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E Carr" initials="DEC" lastIdx="2" clrIdx="0"/>
  <p:cmAuthor id="2" name="Book, Lisa Michelle" initials="BLM" lastIdx="1" clrIdx="1">
    <p:extLst>
      <p:ext uri="{19B8F6BF-5375-455C-9EA6-DF929625EA0E}">
        <p15:presenceInfo xmlns:p15="http://schemas.microsoft.com/office/powerpoint/2012/main" userId="S::lmbook@iu.edu::2a96f1cd-3242-4e1b-9e44-6ec1a9babf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2CBCE0"/>
    <a:srgbClr val="043260"/>
    <a:srgbClr val="0B0105"/>
    <a:srgbClr val="7EBC93"/>
    <a:srgbClr val="FFFFFF"/>
    <a:srgbClr val="63BB90"/>
    <a:srgbClr val="2B769D"/>
    <a:srgbClr val="699271"/>
    <a:srgbClr val="004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5280" autoAdjust="0"/>
  </p:normalViewPr>
  <p:slideViewPr>
    <p:cSldViewPr snapToGrid="0">
      <p:cViewPr varScale="1">
        <p:scale>
          <a:sx n="99" d="100"/>
          <a:sy n="99" d="100"/>
        </p:scale>
        <p:origin x="103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032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B479A-07A7-1042-BEE2-EFD6CC6B1327}" type="doc">
      <dgm:prSet loTypeId="urn:microsoft.com/office/officeart/2005/8/layout/ven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89A8C-D666-334B-8651-48BDC3566A9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Global Community</a:t>
          </a:r>
        </a:p>
      </dgm:t>
    </dgm:pt>
    <dgm:pt modelId="{D9EA30DE-B19F-904F-90E2-F6059DA2E2E7}" type="parTrans" cxnId="{754EAD43-04F5-124B-AD53-6BB1F4F643EB}">
      <dgm:prSet/>
      <dgm:spPr/>
      <dgm:t>
        <a:bodyPr/>
        <a:lstStyle/>
        <a:p>
          <a:endParaRPr lang="en-US"/>
        </a:p>
      </dgm:t>
    </dgm:pt>
    <dgm:pt modelId="{9861E579-2B92-4942-8C41-1C0D1D1CDD09}" type="sibTrans" cxnId="{754EAD43-04F5-124B-AD53-6BB1F4F643EB}">
      <dgm:prSet/>
      <dgm:spPr/>
      <dgm:t>
        <a:bodyPr/>
        <a:lstStyle/>
        <a:p>
          <a:endParaRPr lang="en-US"/>
        </a:p>
      </dgm:t>
    </dgm:pt>
    <dgm:pt modelId="{2BFFAA66-2E51-9941-A516-11209F17AFF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Regional</a:t>
          </a:r>
        </a:p>
      </dgm:t>
    </dgm:pt>
    <dgm:pt modelId="{1233B5D8-E119-1D4C-B397-0FA623F5B7DA}" type="parTrans" cxnId="{B5BA5753-8021-8D4B-8B81-4E31866A06F0}">
      <dgm:prSet/>
      <dgm:spPr/>
      <dgm:t>
        <a:bodyPr/>
        <a:lstStyle/>
        <a:p>
          <a:endParaRPr lang="en-US"/>
        </a:p>
      </dgm:t>
    </dgm:pt>
    <dgm:pt modelId="{021CC720-62A9-924A-880B-BE8A9978FD12}" type="sibTrans" cxnId="{B5BA5753-8021-8D4B-8B81-4E31866A06F0}">
      <dgm:prSet/>
      <dgm:spPr/>
      <dgm:t>
        <a:bodyPr/>
        <a:lstStyle/>
        <a:p>
          <a:endParaRPr lang="en-US"/>
        </a:p>
      </dgm:t>
    </dgm:pt>
    <dgm:pt modelId="{5B6C8D1E-D19D-9F4C-9624-311DF09F4AB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Local</a:t>
          </a:r>
        </a:p>
      </dgm:t>
    </dgm:pt>
    <dgm:pt modelId="{42A92D17-4F09-9846-A335-9EB491626C85}" type="parTrans" cxnId="{C20C53B4-0102-3741-A503-49D7021F6FA4}">
      <dgm:prSet/>
      <dgm:spPr/>
      <dgm:t>
        <a:bodyPr/>
        <a:lstStyle/>
        <a:p>
          <a:endParaRPr lang="en-US"/>
        </a:p>
      </dgm:t>
    </dgm:pt>
    <dgm:pt modelId="{3246DA36-A97B-8B41-9E37-86DC090A2E3C}" type="sibTrans" cxnId="{C20C53B4-0102-3741-A503-49D7021F6FA4}">
      <dgm:prSet/>
      <dgm:spPr/>
      <dgm:t>
        <a:bodyPr/>
        <a:lstStyle/>
        <a:p>
          <a:endParaRPr lang="en-US"/>
        </a:p>
      </dgm:t>
    </dgm:pt>
    <dgm:pt modelId="{010B6F53-FE72-BA4E-93F5-620A07497ADE}">
      <dgm:prSet phldrT="[Text]"/>
      <dgm:spPr>
        <a:solidFill>
          <a:srgbClr val="65C29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Individual</a:t>
          </a:r>
        </a:p>
      </dgm:t>
    </dgm:pt>
    <dgm:pt modelId="{E3249787-4266-594A-AE3F-893A4F315EB0}" type="parTrans" cxnId="{7C689BBE-78A7-CD49-8282-0CF0FDE971B9}">
      <dgm:prSet/>
      <dgm:spPr/>
      <dgm:t>
        <a:bodyPr/>
        <a:lstStyle/>
        <a:p>
          <a:endParaRPr lang="en-US"/>
        </a:p>
      </dgm:t>
    </dgm:pt>
    <dgm:pt modelId="{3D5E96F4-0D45-9D45-A540-87C4718D1954}" type="sibTrans" cxnId="{7C689BBE-78A7-CD49-8282-0CF0FDE971B9}">
      <dgm:prSet/>
      <dgm:spPr/>
      <dgm:t>
        <a:bodyPr/>
        <a:lstStyle/>
        <a:p>
          <a:endParaRPr lang="en-US"/>
        </a:p>
      </dgm:t>
    </dgm:pt>
    <dgm:pt modelId="{FC923FA1-3B11-3E4C-AD3C-5A6512159631}" type="pres">
      <dgm:prSet presAssocID="{479B479A-07A7-1042-BEE2-EFD6CC6B1327}" presName="Name0" presStyleCnt="0">
        <dgm:presLayoutVars>
          <dgm:chMax val="7"/>
          <dgm:resizeHandles val="exact"/>
        </dgm:presLayoutVars>
      </dgm:prSet>
      <dgm:spPr/>
    </dgm:pt>
    <dgm:pt modelId="{4B81EDD8-C2DF-AA48-9774-CAA4142A54AD}" type="pres">
      <dgm:prSet presAssocID="{479B479A-07A7-1042-BEE2-EFD6CC6B1327}" presName="comp1" presStyleCnt="0"/>
      <dgm:spPr/>
    </dgm:pt>
    <dgm:pt modelId="{43A19471-E734-6F48-A154-193B8806569A}" type="pres">
      <dgm:prSet presAssocID="{479B479A-07A7-1042-BEE2-EFD6CC6B1327}" presName="circle1" presStyleLbl="node1" presStyleIdx="0" presStyleCnt="4"/>
      <dgm:spPr/>
    </dgm:pt>
    <dgm:pt modelId="{07B6D6F4-C711-A24D-975E-93819525506F}" type="pres">
      <dgm:prSet presAssocID="{479B479A-07A7-1042-BEE2-EFD6CC6B1327}" presName="c1text" presStyleLbl="node1" presStyleIdx="0" presStyleCnt="4">
        <dgm:presLayoutVars>
          <dgm:bulletEnabled val="1"/>
        </dgm:presLayoutVars>
      </dgm:prSet>
      <dgm:spPr/>
    </dgm:pt>
    <dgm:pt modelId="{C2AE40A6-64EA-3F48-9BF9-3A51349C8891}" type="pres">
      <dgm:prSet presAssocID="{479B479A-07A7-1042-BEE2-EFD6CC6B1327}" presName="comp2" presStyleCnt="0"/>
      <dgm:spPr/>
    </dgm:pt>
    <dgm:pt modelId="{56FCF3B8-640C-7443-BF9A-A4FE14C00E5F}" type="pres">
      <dgm:prSet presAssocID="{479B479A-07A7-1042-BEE2-EFD6CC6B1327}" presName="circle2" presStyleLbl="node1" presStyleIdx="1" presStyleCnt="4"/>
      <dgm:spPr/>
    </dgm:pt>
    <dgm:pt modelId="{2C65CD79-ADAD-0543-AF03-214634D08D74}" type="pres">
      <dgm:prSet presAssocID="{479B479A-07A7-1042-BEE2-EFD6CC6B1327}" presName="c2text" presStyleLbl="node1" presStyleIdx="1" presStyleCnt="4">
        <dgm:presLayoutVars>
          <dgm:bulletEnabled val="1"/>
        </dgm:presLayoutVars>
      </dgm:prSet>
      <dgm:spPr/>
    </dgm:pt>
    <dgm:pt modelId="{124E5749-F6A9-CC41-A25D-D4C25D91F47D}" type="pres">
      <dgm:prSet presAssocID="{479B479A-07A7-1042-BEE2-EFD6CC6B1327}" presName="comp3" presStyleCnt="0"/>
      <dgm:spPr/>
    </dgm:pt>
    <dgm:pt modelId="{661C4A97-6C46-0340-960E-6C3A41CCE7C8}" type="pres">
      <dgm:prSet presAssocID="{479B479A-07A7-1042-BEE2-EFD6CC6B1327}" presName="circle3" presStyleLbl="node1" presStyleIdx="2" presStyleCnt="4"/>
      <dgm:spPr/>
    </dgm:pt>
    <dgm:pt modelId="{C9B1EE41-E95B-A44F-B239-0D24E76804D5}" type="pres">
      <dgm:prSet presAssocID="{479B479A-07A7-1042-BEE2-EFD6CC6B1327}" presName="c3text" presStyleLbl="node1" presStyleIdx="2" presStyleCnt="4">
        <dgm:presLayoutVars>
          <dgm:bulletEnabled val="1"/>
        </dgm:presLayoutVars>
      </dgm:prSet>
      <dgm:spPr/>
    </dgm:pt>
    <dgm:pt modelId="{C21E53B5-A59F-524A-B72B-FB31C1320F43}" type="pres">
      <dgm:prSet presAssocID="{479B479A-07A7-1042-BEE2-EFD6CC6B1327}" presName="comp4" presStyleCnt="0"/>
      <dgm:spPr/>
    </dgm:pt>
    <dgm:pt modelId="{41A33322-B320-F34D-BC65-83935D8A94D8}" type="pres">
      <dgm:prSet presAssocID="{479B479A-07A7-1042-BEE2-EFD6CC6B1327}" presName="circle4" presStyleLbl="node1" presStyleIdx="3" presStyleCnt="4"/>
      <dgm:spPr/>
    </dgm:pt>
    <dgm:pt modelId="{017F8050-02C2-464A-AC67-8956366E8985}" type="pres">
      <dgm:prSet presAssocID="{479B479A-07A7-1042-BEE2-EFD6CC6B132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6B5091A-3D4C-FB46-B946-2EC81F7494E6}" type="presOf" srcId="{5B6C8D1E-D19D-9F4C-9624-311DF09F4AB9}" destId="{C9B1EE41-E95B-A44F-B239-0D24E76804D5}" srcOrd="1" destOrd="0" presId="urn:microsoft.com/office/officeart/2005/8/layout/venn2"/>
    <dgm:cxn modelId="{754EAD43-04F5-124B-AD53-6BB1F4F643EB}" srcId="{479B479A-07A7-1042-BEE2-EFD6CC6B1327}" destId="{C8989A8C-D666-334B-8651-48BDC3566A99}" srcOrd="0" destOrd="0" parTransId="{D9EA30DE-B19F-904F-90E2-F6059DA2E2E7}" sibTransId="{9861E579-2B92-4942-8C41-1C0D1D1CDD09}"/>
    <dgm:cxn modelId="{ACEFCB6B-6B19-254E-86C5-980EFB9C3E7D}" type="presOf" srcId="{2BFFAA66-2E51-9941-A516-11209F17AFFA}" destId="{2C65CD79-ADAD-0543-AF03-214634D08D74}" srcOrd="1" destOrd="0" presId="urn:microsoft.com/office/officeart/2005/8/layout/venn2"/>
    <dgm:cxn modelId="{DDED3F6D-9B2C-854F-BE4B-6DCCAA099768}" type="presOf" srcId="{010B6F53-FE72-BA4E-93F5-620A07497ADE}" destId="{017F8050-02C2-464A-AC67-8956366E8985}" srcOrd="1" destOrd="0" presId="urn:microsoft.com/office/officeart/2005/8/layout/venn2"/>
    <dgm:cxn modelId="{B5BA5753-8021-8D4B-8B81-4E31866A06F0}" srcId="{479B479A-07A7-1042-BEE2-EFD6CC6B1327}" destId="{2BFFAA66-2E51-9941-A516-11209F17AFFA}" srcOrd="1" destOrd="0" parTransId="{1233B5D8-E119-1D4C-B397-0FA623F5B7DA}" sibTransId="{021CC720-62A9-924A-880B-BE8A9978FD12}"/>
    <dgm:cxn modelId="{E05AA173-596F-F341-9BEE-F064D1016E80}" type="presOf" srcId="{C8989A8C-D666-334B-8651-48BDC3566A99}" destId="{07B6D6F4-C711-A24D-975E-93819525506F}" srcOrd="1" destOrd="0" presId="urn:microsoft.com/office/officeart/2005/8/layout/venn2"/>
    <dgm:cxn modelId="{10906B57-7850-E045-9DEA-4D742E28075B}" type="presOf" srcId="{5B6C8D1E-D19D-9F4C-9624-311DF09F4AB9}" destId="{661C4A97-6C46-0340-960E-6C3A41CCE7C8}" srcOrd="0" destOrd="0" presId="urn:microsoft.com/office/officeart/2005/8/layout/venn2"/>
    <dgm:cxn modelId="{07185A97-E85A-164A-82E0-A51D6F6C6F38}" type="presOf" srcId="{C8989A8C-D666-334B-8651-48BDC3566A99}" destId="{43A19471-E734-6F48-A154-193B8806569A}" srcOrd="0" destOrd="0" presId="urn:microsoft.com/office/officeart/2005/8/layout/venn2"/>
    <dgm:cxn modelId="{C20C53B4-0102-3741-A503-49D7021F6FA4}" srcId="{479B479A-07A7-1042-BEE2-EFD6CC6B1327}" destId="{5B6C8D1E-D19D-9F4C-9624-311DF09F4AB9}" srcOrd="2" destOrd="0" parTransId="{42A92D17-4F09-9846-A335-9EB491626C85}" sibTransId="{3246DA36-A97B-8B41-9E37-86DC090A2E3C}"/>
    <dgm:cxn modelId="{7C689BBE-78A7-CD49-8282-0CF0FDE971B9}" srcId="{479B479A-07A7-1042-BEE2-EFD6CC6B1327}" destId="{010B6F53-FE72-BA4E-93F5-620A07497ADE}" srcOrd="3" destOrd="0" parTransId="{E3249787-4266-594A-AE3F-893A4F315EB0}" sibTransId="{3D5E96F4-0D45-9D45-A540-87C4718D1954}"/>
    <dgm:cxn modelId="{2628C5D0-2818-BF44-A3E0-0B36CE1CB8FA}" type="presOf" srcId="{010B6F53-FE72-BA4E-93F5-620A07497ADE}" destId="{41A33322-B320-F34D-BC65-83935D8A94D8}" srcOrd="0" destOrd="0" presId="urn:microsoft.com/office/officeart/2005/8/layout/venn2"/>
    <dgm:cxn modelId="{CF41B3ED-5312-B547-9C2A-CCC9EE896ADA}" type="presOf" srcId="{2BFFAA66-2E51-9941-A516-11209F17AFFA}" destId="{56FCF3B8-640C-7443-BF9A-A4FE14C00E5F}" srcOrd="0" destOrd="0" presId="urn:microsoft.com/office/officeart/2005/8/layout/venn2"/>
    <dgm:cxn modelId="{FE7A36F6-8D66-584B-806B-91B4FD3B1290}" type="presOf" srcId="{479B479A-07A7-1042-BEE2-EFD6CC6B1327}" destId="{FC923FA1-3B11-3E4C-AD3C-5A6512159631}" srcOrd="0" destOrd="0" presId="urn:microsoft.com/office/officeart/2005/8/layout/venn2"/>
    <dgm:cxn modelId="{BA1392B7-C489-F545-93C7-858F9820C189}" type="presParOf" srcId="{FC923FA1-3B11-3E4C-AD3C-5A6512159631}" destId="{4B81EDD8-C2DF-AA48-9774-CAA4142A54AD}" srcOrd="0" destOrd="0" presId="urn:microsoft.com/office/officeart/2005/8/layout/venn2"/>
    <dgm:cxn modelId="{63F5C5E4-E165-134F-880B-2F9C837734BD}" type="presParOf" srcId="{4B81EDD8-C2DF-AA48-9774-CAA4142A54AD}" destId="{43A19471-E734-6F48-A154-193B8806569A}" srcOrd="0" destOrd="0" presId="urn:microsoft.com/office/officeart/2005/8/layout/venn2"/>
    <dgm:cxn modelId="{A4989840-8441-DB44-86B2-B4A0647E7711}" type="presParOf" srcId="{4B81EDD8-C2DF-AA48-9774-CAA4142A54AD}" destId="{07B6D6F4-C711-A24D-975E-93819525506F}" srcOrd="1" destOrd="0" presId="urn:microsoft.com/office/officeart/2005/8/layout/venn2"/>
    <dgm:cxn modelId="{38A27E2D-9B51-D745-982C-175A32E61989}" type="presParOf" srcId="{FC923FA1-3B11-3E4C-AD3C-5A6512159631}" destId="{C2AE40A6-64EA-3F48-9BF9-3A51349C8891}" srcOrd="1" destOrd="0" presId="urn:microsoft.com/office/officeart/2005/8/layout/venn2"/>
    <dgm:cxn modelId="{01B839AA-ADAD-4542-AEE2-2B1EBF39BB0A}" type="presParOf" srcId="{C2AE40A6-64EA-3F48-9BF9-3A51349C8891}" destId="{56FCF3B8-640C-7443-BF9A-A4FE14C00E5F}" srcOrd="0" destOrd="0" presId="urn:microsoft.com/office/officeart/2005/8/layout/venn2"/>
    <dgm:cxn modelId="{BA045C72-DE28-E746-8AE6-253F5738AD3D}" type="presParOf" srcId="{C2AE40A6-64EA-3F48-9BF9-3A51349C8891}" destId="{2C65CD79-ADAD-0543-AF03-214634D08D74}" srcOrd="1" destOrd="0" presId="urn:microsoft.com/office/officeart/2005/8/layout/venn2"/>
    <dgm:cxn modelId="{D0143BC1-233D-5D4F-A3D3-068FDC110854}" type="presParOf" srcId="{FC923FA1-3B11-3E4C-AD3C-5A6512159631}" destId="{124E5749-F6A9-CC41-A25D-D4C25D91F47D}" srcOrd="2" destOrd="0" presId="urn:microsoft.com/office/officeart/2005/8/layout/venn2"/>
    <dgm:cxn modelId="{A793E01F-AA50-C64E-9583-A4326115EB35}" type="presParOf" srcId="{124E5749-F6A9-CC41-A25D-D4C25D91F47D}" destId="{661C4A97-6C46-0340-960E-6C3A41CCE7C8}" srcOrd="0" destOrd="0" presId="urn:microsoft.com/office/officeart/2005/8/layout/venn2"/>
    <dgm:cxn modelId="{C2BFC85A-264B-6744-B021-9DE2B0586E96}" type="presParOf" srcId="{124E5749-F6A9-CC41-A25D-D4C25D91F47D}" destId="{C9B1EE41-E95B-A44F-B239-0D24E76804D5}" srcOrd="1" destOrd="0" presId="urn:microsoft.com/office/officeart/2005/8/layout/venn2"/>
    <dgm:cxn modelId="{79082147-426B-304F-A7C7-B42691A44371}" type="presParOf" srcId="{FC923FA1-3B11-3E4C-AD3C-5A6512159631}" destId="{C21E53B5-A59F-524A-B72B-FB31C1320F43}" srcOrd="3" destOrd="0" presId="urn:microsoft.com/office/officeart/2005/8/layout/venn2"/>
    <dgm:cxn modelId="{401AFEA8-A3E5-7F44-9782-E96A86C94D6A}" type="presParOf" srcId="{C21E53B5-A59F-524A-B72B-FB31C1320F43}" destId="{41A33322-B320-F34D-BC65-83935D8A94D8}" srcOrd="0" destOrd="0" presId="urn:microsoft.com/office/officeart/2005/8/layout/venn2"/>
    <dgm:cxn modelId="{95050EDF-0C4B-464A-A2E5-34DF53104727}" type="presParOf" srcId="{C21E53B5-A59F-524A-B72B-FB31C1320F43}" destId="{017F8050-02C2-464A-AC67-8956366E8985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9471-E734-6F48-A154-193B8806569A}">
      <dsp:nvSpPr>
        <dsp:cNvPr id="0" name=""/>
        <dsp:cNvSpPr/>
      </dsp:nvSpPr>
      <dsp:spPr>
        <a:xfrm>
          <a:off x="3330137" y="0"/>
          <a:ext cx="3611646" cy="361164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Global Community</a:t>
          </a:r>
        </a:p>
      </dsp:txBody>
      <dsp:txXfrm>
        <a:off x="4631052" y="180582"/>
        <a:ext cx="1009816" cy="541746"/>
      </dsp:txXfrm>
    </dsp:sp>
    <dsp:sp modelId="{56FCF3B8-640C-7443-BF9A-A4FE14C00E5F}">
      <dsp:nvSpPr>
        <dsp:cNvPr id="0" name=""/>
        <dsp:cNvSpPr/>
      </dsp:nvSpPr>
      <dsp:spPr>
        <a:xfrm>
          <a:off x="3691302" y="722329"/>
          <a:ext cx="2889316" cy="288931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Regional</a:t>
          </a:r>
        </a:p>
      </dsp:txBody>
      <dsp:txXfrm>
        <a:off x="4631052" y="895688"/>
        <a:ext cx="1009816" cy="520077"/>
      </dsp:txXfrm>
    </dsp:sp>
    <dsp:sp modelId="{661C4A97-6C46-0340-960E-6C3A41CCE7C8}">
      <dsp:nvSpPr>
        <dsp:cNvPr id="0" name=""/>
        <dsp:cNvSpPr/>
      </dsp:nvSpPr>
      <dsp:spPr>
        <a:xfrm>
          <a:off x="4052466" y="1444658"/>
          <a:ext cx="2166987" cy="21669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Local</a:t>
          </a:r>
        </a:p>
      </dsp:txBody>
      <dsp:txXfrm>
        <a:off x="4631052" y="1607182"/>
        <a:ext cx="1009816" cy="487572"/>
      </dsp:txXfrm>
    </dsp:sp>
    <dsp:sp modelId="{41A33322-B320-F34D-BC65-83935D8A94D8}">
      <dsp:nvSpPr>
        <dsp:cNvPr id="0" name=""/>
        <dsp:cNvSpPr/>
      </dsp:nvSpPr>
      <dsp:spPr>
        <a:xfrm>
          <a:off x="4413631" y="2166987"/>
          <a:ext cx="1444658" cy="1444658"/>
        </a:xfrm>
        <a:prstGeom prst="ellipse">
          <a:avLst/>
        </a:prstGeom>
        <a:solidFill>
          <a:srgbClr val="65C2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Individual</a:t>
          </a:r>
        </a:p>
      </dsp:txBody>
      <dsp:txXfrm>
        <a:off x="4625196" y="2528152"/>
        <a:ext cx="1021527" cy="72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605350E-B100-47BD-AAA9-4250AB936D2A}" type="datetime1">
              <a:rPr lang="en-US" altLang="en-US"/>
              <a:pPr/>
              <a:t>3/29/2024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021EA4F-EE05-4536-8DA3-E504F5611B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09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480FFC1B-5F3E-4C7B-A909-626DAE1F7321}" type="datetime1">
              <a:rPr lang="en-US" altLang="en-US"/>
              <a:pPr/>
              <a:t>3/29/2024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F1FDCC4-F9FD-46EC-B802-3C5E1B4884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3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23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87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3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25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02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06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DCC4-F9FD-46EC-B802-3C5E1B4884D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63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witter.com/IMA_News" TargetMode="External"/><Relationship Id="rId7" Type="http://schemas.openxmlformats.org/officeDocument/2006/relationships/hyperlink" Target="https://www.facebook.com/IMAnetOR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user/LinkUpIMA?feature=watch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linkedin.com/company/508262?trk=tyah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508262?trk=tyah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IMA_New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IMAnetOR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://www.youtube.com/user/LinkUpIMA?feature=watch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0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ransition Gr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3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275"/>
            <a:ext cx="2667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5562600" cy="76200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276600"/>
            <a:ext cx="5562600" cy="685800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73C6A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9800" y="2514600"/>
            <a:ext cx="3048000" cy="27432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634347"/>
            <a:ext cx="5562600" cy="62345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C891694-1EB5-42FE-8D2A-9B9A3748F8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4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4267200" cy="4419600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76800" y="1447800"/>
            <a:ext cx="3810000" cy="4419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226E19-B465-4AEF-98CD-CFCDBF7B48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04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00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190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962400" cy="4190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06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3962400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39624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417638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7"/>
            <a:ext cx="39624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8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371603"/>
            <a:ext cx="5257800" cy="434339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3"/>
            <a:ext cx="2895600" cy="434339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B6CC1E-90D1-46BC-90CE-352F4217C6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16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1" y="1371600"/>
            <a:ext cx="5216237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895600" cy="43434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A072-E893-4594-BD0A-32C786038A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10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57200" y="1524000"/>
            <a:ext cx="82296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CC30-6DBF-4210-AF76-13B7CE0AD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3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3048000" y="1524000"/>
            <a:ext cx="56388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25146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DD2D1E0-5925-46F2-957A-9D9280CF34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6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8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94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524000"/>
            <a:ext cx="82296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9115-6DE5-4EE2-ABD6-27604AADCB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84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2514600" cy="373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3048000" y="1524000"/>
            <a:ext cx="5638800" cy="3733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0038F4D-DCBA-4110-815A-B94A599422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72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881688"/>
            <a:ext cx="1219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600DB-88D5-4B74-A0B9-21A9ABADCF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266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4" y="908050"/>
            <a:ext cx="3635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2057400" y="2843215"/>
            <a:ext cx="5029200" cy="2262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10 Paragon Drive, Suite 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Montvale, New Jersey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07645-1760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 U.S.A.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(800) 638-4427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(201) 573-9000</a:t>
            </a:r>
          </a:p>
        </p:txBody>
      </p:sp>
      <p:pic>
        <p:nvPicPr>
          <p:cNvPr id="4" name="Picture 8" descr="C:\Users\cucaja\Desktop\twitter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Users\cucaja\Desktop\youtube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9" y="5822952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cucaja\Desktop\facebook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Users\cucaja\Desktop\linkedIn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2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ucaja\Desktop\twitter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cucaja\Desktop\youtube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9" y="5822952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cucaja\Desktop\facebook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cucaja\Desktop\linkedIn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5849938"/>
            <a:ext cx="550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4" y="908050"/>
            <a:ext cx="3635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4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1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2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C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8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Blu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B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21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6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18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4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Gr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C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2508"/>
            <a:ext cx="8229600" cy="8104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61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2"/>
            <a:ext cx="8229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2291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079556"/>
            <a:ext cx="941387" cy="67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239000" y="6324600"/>
            <a:ext cx="14478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98974"/>
                </a:solidFill>
                <a:cs typeface="Arial" panose="020B0604020202020204" pitchFamily="34" charset="0"/>
              </a:defRPr>
            </a:lvl1pPr>
          </a:lstStyle>
          <a:p>
            <a:fld id="{64578746-B1EB-4D3F-A8C2-C04DCCAE718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2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6FDAA-BC4A-409F-BB4C-1C9669C3AD5B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967E10-8FD2-7347-A6EC-B78D47F312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FE554-CB3D-9A4D-B09A-B9580599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5999"/>
            <a:ext cx="9144000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25" y="206337"/>
            <a:ext cx="7711462" cy="2526587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6000" dirty="0">
                <a:solidFill>
                  <a:srgbClr val="043260"/>
                </a:solidFill>
              </a:rPr>
              <a:t>IMA Volunteer Service Leader Framework</a:t>
            </a:r>
          </a:p>
        </p:txBody>
      </p:sp>
    </p:spTree>
    <p:extLst>
      <p:ext uri="{BB962C8B-B14F-4D97-AF65-F5344CB8AC3E}">
        <p14:creationId xmlns:p14="http://schemas.microsoft.com/office/powerpoint/2010/main" val="223973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22238"/>
            <a:ext cx="8849603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000" dirty="0"/>
              <a:t>Leadership Mentor Persona: </a:t>
            </a:r>
            <a:r>
              <a:rPr lang="en-US" sz="1800" dirty="0"/>
              <a:t>Jamar, CMA, CFM, CPA, CIA, CTP, CFE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837883"/>
            <a:ext cx="4312988" cy="22937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10+ years of volunteering</a:t>
            </a:r>
            <a:endParaRPr lang="en-US"/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Governance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Strategic Planning Committee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Local Community Leader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Text" lastClr="000000"/>
                </a:solidFill>
              </a:rPr>
              <a:t>Nominating Committee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IMA Committee and Board Chair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850501"/>
            <a:ext cx="4286520" cy="228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of Directors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Performance </a:t>
            </a:r>
            <a:r>
              <a:rPr lang="en-US" sz="1400" kern="0">
                <a:solidFill>
                  <a:sysClr val="windowText" lastClr="000000"/>
                </a:solidFill>
              </a:rPr>
              <a:t>Oversight and </a:t>
            </a:r>
            <a:r>
              <a:rPr lang="en-US" sz="1400" kern="0" dirty="0">
                <a:solidFill>
                  <a:sysClr val="windowText" lastClr="000000"/>
                </a:solidFill>
              </a:rPr>
              <a:t>Audit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Campus Influencer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564285"/>
            <a:ext cx="4312988" cy="1336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Give back to the profession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Reciprocate support granted to me upon changing careers and receiving credentials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Support IMA’s strategic plan to align with all volunteer opportunities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564285"/>
            <a:ext cx="4295454" cy="1336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Author articles on volunteer service</a:t>
            </a:r>
            <a:endParaRPr lang="en-US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Coach and strengthen Board members and volunteers interested in supporting IMA’s vision and mission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Meet the needs of IMA members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537670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527102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4240886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4240886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</p:spTree>
    <p:extLst>
      <p:ext uri="{BB962C8B-B14F-4D97-AF65-F5344CB8AC3E}">
        <p14:creationId xmlns:p14="http://schemas.microsoft.com/office/powerpoint/2010/main" val="115708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A4F162-19AB-4ED9-9181-E0758E55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-165" t="54081" r="507"/>
          <a:stretch/>
        </p:blipFill>
        <p:spPr>
          <a:xfrm>
            <a:off x="-62144" y="1664730"/>
            <a:ext cx="9206144" cy="42419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300" dirty="0"/>
              <a:t>Framework Component: Volunteer Levels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2CD3776-EC53-48A7-9F61-DDA6EDC27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496982"/>
              </p:ext>
            </p:extLst>
          </p:nvPr>
        </p:nvGraphicFramePr>
        <p:xfrm>
          <a:off x="-563964" y="2095377"/>
          <a:ext cx="10271921" cy="36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CB11E0-AABA-47E1-8E8E-C638F59E2805}"/>
              </a:ext>
            </a:extLst>
          </p:cNvPr>
          <p:cNvSpPr txBox="1"/>
          <p:nvPr/>
        </p:nvSpPr>
        <p:spPr>
          <a:xfrm>
            <a:off x="653412" y="1150977"/>
            <a:ext cx="783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105"/>
                </a:solidFill>
              </a:rPr>
              <a:t>Volunteer leaders can engage with IMA at several different levels, including at more than one level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2198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kern="1200" dirty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Conceptual Framework: Components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CD56A0-EAC4-4F3B-89A7-F954ED817C31}"/>
              </a:ext>
            </a:extLst>
          </p:cNvPr>
          <p:cNvSpPr txBox="1">
            <a:spLocks/>
          </p:cNvSpPr>
          <p:nvPr/>
        </p:nvSpPr>
        <p:spPr bwMode="auto">
          <a:xfrm>
            <a:off x="578005" y="1838090"/>
            <a:ext cx="3279498" cy="30220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 Narrow" pitchFamily="34" charset="0"/>
              </a:defRPr>
            </a:lvl9pPr>
          </a:lstStyle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Personas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Volunteer Deployment Matrix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Volunteer Levels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Considerations </a:t>
            </a:r>
            <a:b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and Guidelines</a:t>
            </a:r>
          </a:p>
          <a:p>
            <a:pPr marL="285750" indent="-28575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Training, Content, </a:t>
            </a:r>
            <a:b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B0105"/>
                </a:solidFill>
                <a:ea typeface="MS PGothic" panose="020B0600070205080204" pitchFamily="34" charset="-128"/>
              </a:rPr>
              <a:t>and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31D15-5E6B-0849-9449-0ADEEE3556A5}"/>
              </a:ext>
            </a:extLst>
          </p:cNvPr>
          <p:cNvSpPr txBox="1"/>
          <p:nvPr/>
        </p:nvSpPr>
        <p:spPr>
          <a:xfrm>
            <a:off x="1295400" y="6248400"/>
            <a:ext cx="378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Volunteer Leadership 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CE826-BF3C-DE41-8AEE-505C6B8513BD}"/>
              </a:ext>
            </a:extLst>
          </p:cNvPr>
          <p:cNvSpPr txBox="1"/>
          <p:nvPr/>
        </p:nvSpPr>
        <p:spPr>
          <a:xfrm>
            <a:off x="2650733" y="5517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D5EC6-A345-EF41-B437-CEDC4197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397" r="47434" b="7616"/>
          <a:stretch/>
        </p:blipFill>
        <p:spPr>
          <a:xfrm>
            <a:off x="4274049" y="1294543"/>
            <a:ext cx="4417888" cy="40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300" dirty="0"/>
              <a:t>IMA Volunteer Service Leader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56DCF-BC03-7C43-9AF2-AB7C25A6094D}"/>
              </a:ext>
            </a:extLst>
          </p:cNvPr>
          <p:cNvSpPr/>
          <p:nvPr/>
        </p:nvSpPr>
        <p:spPr>
          <a:xfrm>
            <a:off x="381000" y="6096000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E578F9B-C1DE-4540-9978-A173124EB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7143" r="11818" b="8403"/>
          <a:stretch/>
        </p:blipFill>
        <p:spPr>
          <a:xfrm>
            <a:off x="958269" y="1143000"/>
            <a:ext cx="7239000" cy="5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3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EC61AF47-B958-5D43-968D-A91BAAD9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93" y="1881903"/>
            <a:ext cx="4438216" cy="4448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EEC18-4C7A-8F47-B0D5-A4E314EB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Framework Component: Personas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D6B245-9910-9B4C-9A41-62737F122E14}"/>
              </a:ext>
            </a:extLst>
          </p:cNvPr>
          <p:cNvSpPr/>
          <p:nvPr/>
        </p:nvSpPr>
        <p:spPr>
          <a:xfrm>
            <a:off x="2493103" y="2065932"/>
            <a:ext cx="1758564" cy="1767443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163BDD-7F9C-D546-8B86-3CA3AE9C6A54}"/>
              </a:ext>
            </a:extLst>
          </p:cNvPr>
          <p:cNvSpPr/>
          <p:nvPr/>
        </p:nvSpPr>
        <p:spPr>
          <a:xfrm>
            <a:off x="2484928" y="4377091"/>
            <a:ext cx="1758564" cy="1758209"/>
          </a:xfrm>
          <a:prstGeom prst="ellipse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532546"/>
              <a:satOff val="-25850"/>
              <a:lumOff val="-154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3F8357-6F56-2947-AC0C-CE88995C5A97}"/>
              </a:ext>
            </a:extLst>
          </p:cNvPr>
          <p:cNvSpPr/>
          <p:nvPr/>
        </p:nvSpPr>
        <p:spPr>
          <a:xfrm>
            <a:off x="4874461" y="4377091"/>
            <a:ext cx="1758563" cy="1758209"/>
          </a:xfrm>
          <a:prstGeom prst="ellipse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298819"/>
              <a:satOff val="-38775"/>
              <a:lumOff val="-231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EEA36-11EE-7F40-8666-69CB7CF1C7E4}"/>
              </a:ext>
            </a:extLst>
          </p:cNvPr>
          <p:cNvSpPr/>
          <p:nvPr/>
        </p:nvSpPr>
        <p:spPr>
          <a:xfrm>
            <a:off x="386839" y="2316321"/>
            <a:ext cx="19813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IMA member who is </a:t>
            </a:r>
            <a:b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likely in the early stage of volunteerism and shows potential and interest as </a:t>
            </a:r>
            <a:b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B0105"/>
                </a:solidFill>
                <a:cs typeface="Arial" panose="020B0604020202020204" pitchFamily="34" charset="0"/>
              </a:rPr>
              <a:t>a leader.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E60CBA-93D4-4F45-B025-6C5BFFA35340}"/>
              </a:ext>
            </a:extLst>
          </p:cNvPr>
          <p:cNvSpPr/>
          <p:nvPr/>
        </p:nvSpPr>
        <p:spPr>
          <a:xfrm>
            <a:off x="522227" y="2002429"/>
            <a:ext cx="1785506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Emerging Leader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04A06-C8E5-7949-8684-2B4BE2C10DDA}"/>
              </a:ext>
            </a:extLst>
          </p:cNvPr>
          <p:cNvSpPr/>
          <p:nvPr/>
        </p:nvSpPr>
        <p:spPr>
          <a:xfrm>
            <a:off x="6867804" y="1992866"/>
            <a:ext cx="1766845" cy="307777"/>
          </a:xfrm>
          <a:prstGeom prst="rect">
            <a:avLst/>
          </a:prstGeom>
          <a:solidFill>
            <a:srgbClr val="04326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Committee Leader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9FD988-2E4C-6D42-A524-8B6FD48227BF}"/>
              </a:ext>
            </a:extLst>
          </p:cNvPr>
          <p:cNvSpPr/>
          <p:nvPr/>
        </p:nvSpPr>
        <p:spPr>
          <a:xfrm>
            <a:off x="556775" y="4329268"/>
            <a:ext cx="1776175" cy="307777"/>
          </a:xfrm>
          <a:prstGeom prst="rect">
            <a:avLst/>
          </a:prstGeom>
          <a:solidFill>
            <a:srgbClr val="65C29C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Board Leader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F5EBC0-FB45-E44D-913C-CC65C0D015A7}"/>
              </a:ext>
            </a:extLst>
          </p:cNvPr>
          <p:cNvSpPr/>
          <p:nvPr/>
        </p:nvSpPr>
        <p:spPr>
          <a:xfrm>
            <a:off x="6849143" y="4305666"/>
            <a:ext cx="1785506" cy="307777"/>
          </a:xfrm>
          <a:prstGeom prst="rect">
            <a:avLst/>
          </a:prstGeom>
          <a:solidFill>
            <a:srgbClr val="2CBCE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Leadership Mentor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81C383-EEDF-2447-8179-E9B990D363F0}"/>
              </a:ext>
            </a:extLst>
          </p:cNvPr>
          <p:cNvSpPr/>
          <p:nvPr/>
        </p:nvSpPr>
        <p:spPr>
          <a:xfrm>
            <a:off x="6827440" y="2306759"/>
            <a:ext cx="176684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serving on an IMA Standing Board Committee, Board Support Committee, or Operational Committee, or participating as a moderator/champion in one of IMA’s Shared Interest Groups.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19D2C-7C24-8243-89FC-725DB6F01C18}"/>
              </a:ext>
            </a:extLst>
          </p:cNvPr>
          <p:cNvSpPr/>
          <p:nvPr/>
        </p:nvSpPr>
        <p:spPr>
          <a:xfrm>
            <a:off x="452079" y="4626081"/>
            <a:ext cx="193790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serving at a regional or local level: </a:t>
            </a:r>
          </a:p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 </a:t>
            </a:r>
            <a:br>
              <a:rPr lang="en-US" sz="1100" dirty="0">
                <a:solidFill>
                  <a:srgbClr val="0B0105"/>
                </a:solidFill>
              </a:rPr>
            </a:br>
            <a:r>
              <a:rPr lang="en-US" sz="1100" dirty="0">
                <a:solidFill>
                  <a:srgbClr val="0B0105"/>
                </a:solidFill>
              </a:rPr>
              <a:t>Chapter Board </a:t>
            </a:r>
          </a:p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Elite Club Leader </a:t>
            </a:r>
          </a:p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U.S. Council Board </a:t>
            </a:r>
          </a:p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ICMA Board of Regents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E40C6-46CD-134C-8BE5-105E716C5D9B}"/>
              </a:ext>
            </a:extLst>
          </p:cNvPr>
          <p:cNvSpPr/>
          <p:nvPr/>
        </p:nvSpPr>
        <p:spPr>
          <a:xfrm>
            <a:off x="6844515" y="4604633"/>
            <a:ext cx="17795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100" dirty="0">
                <a:solidFill>
                  <a:srgbClr val="0B0105"/>
                </a:solidFill>
              </a:rPr>
              <a:t>IMA member who has served as a committee or Board leader and stays engaged to mentor the next generation of IMA volunteer leaders.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2816CA-F8B4-DF47-B89C-59B1BAB31F84}"/>
              </a:ext>
            </a:extLst>
          </p:cNvPr>
          <p:cNvCxnSpPr>
            <a:cxnSpLocks/>
          </p:cNvCxnSpPr>
          <p:nvPr/>
        </p:nvCxnSpPr>
        <p:spPr>
          <a:xfrm flipH="1">
            <a:off x="5721768" y="4312409"/>
            <a:ext cx="2904072" cy="0"/>
          </a:xfrm>
          <a:prstGeom prst="line">
            <a:avLst/>
          </a:prstGeom>
          <a:ln w="19050">
            <a:solidFill>
              <a:srgbClr val="2CB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87BF32-E6B9-B44B-954E-98F387C774BE}"/>
              </a:ext>
            </a:extLst>
          </p:cNvPr>
          <p:cNvCxnSpPr>
            <a:cxnSpLocks/>
          </p:cNvCxnSpPr>
          <p:nvPr/>
        </p:nvCxnSpPr>
        <p:spPr>
          <a:xfrm flipH="1">
            <a:off x="5721768" y="1999150"/>
            <a:ext cx="29108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9BAA20-CE20-F345-864A-099BEDB98C04}"/>
              </a:ext>
            </a:extLst>
          </p:cNvPr>
          <p:cNvCxnSpPr>
            <a:cxnSpLocks/>
          </p:cNvCxnSpPr>
          <p:nvPr/>
        </p:nvCxnSpPr>
        <p:spPr>
          <a:xfrm flipH="1">
            <a:off x="527554" y="2002485"/>
            <a:ext cx="2819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4945E0-9FF8-0445-B97D-D713EC84BB3E}"/>
              </a:ext>
            </a:extLst>
          </p:cNvPr>
          <p:cNvCxnSpPr>
            <a:cxnSpLocks/>
          </p:cNvCxnSpPr>
          <p:nvPr/>
        </p:nvCxnSpPr>
        <p:spPr>
          <a:xfrm flipH="1">
            <a:off x="554471" y="4321247"/>
            <a:ext cx="2762600" cy="0"/>
          </a:xfrm>
          <a:prstGeom prst="line">
            <a:avLst/>
          </a:prstGeom>
          <a:ln w="19050">
            <a:solidFill>
              <a:srgbClr val="65C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28EA402-49E0-8647-A75F-C3454940620A}"/>
              </a:ext>
            </a:extLst>
          </p:cNvPr>
          <p:cNvSpPr txBox="1"/>
          <p:nvPr/>
        </p:nvSpPr>
        <p:spPr>
          <a:xfrm>
            <a:off x="353407" y="1278945"/>
            <a:ext cx="842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Four proposed personas covering the key ways in which a volunteer can serve IMA.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CB12-7692-E64B-A3F9-5B7D95750DFA}"/>
              </a:ext>
            </a:extLst>
          </p:cNvPr>
          <p:cNvSpPr/>
          <p:nvPr/>
        </p:nvSpPr>
        <p:spPr>
          <a:xfrm>
            <a:off x="425918" y="6148135"/>
            <a:ext cx="838200" cy="58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5FEB84-9D6C-294B-A666-88E7FCCE3808}"/>
              </a:ext>
            </a:extLst>
          </p:cNvPr>
          <p:cNvSpPr/>
          <p:nvPr/>
        </p:nvSpPr>
        <p:spPr>
          <a:xfrm>
            <a:off x="4863576" y="2076818"/>
            <a:ext cx="1758564" cy="1756196"/>
          </a:xfrm>
          <a:prstGeom prst="ellipse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766273"/>
              <a:satOff val="-12925"/>
              <a:lumOff val="-7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Framework Component: Volunteer Deployment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518144"/>
            <a:ext cx="4312988" cy="21794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Define the reasons why you want to serve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Identify the benefit(s) and/or value you hope to provide to others, to yourself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Determine how you will align with and support IMA core values, mission, and vision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Determine how you will help grow the leadership pipeline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share your time, talent, and expertise with like-minded individuals and professionals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Describe how you will grow your personal and professional network</a:t>
            </a:r>
          </a:p>
          <a:p>
            <a:pPr marL="285750" indent="-285750">
              <a:spcBef>
                <a:spcPts val="0"/>
              </a:spcBef>
              <a:buClr>
                <a:sysClr val="windowText" lastClr="000000"/>
              </a:buClr>
            </a:pP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530761"/>
            <a:ext cx="4286520" cy="2167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Identify ways in which you will serve IMA, including but not limited to: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Speaking or instructing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Recruiting members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Helping to retain members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Growing the leadership pipeline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Mentoring others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Reaching out to external audiences and stakeholders about IMA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Participating in IMA events and programs</a:t>
            </a:r>
          </a:p>
          <a:p>
            <a:pPr marL="365760" lvl="1" indent="-18288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IN" kern="0" dirty="0">
                <a:solidFill>
                  <a:sysClr val="windowText" lastClr="000000"/>
                </a:solidFill>
              </a:rPr>
              <a:t>Applying for volunteer leadership roles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68412" y="4121665"/>
            <a:ext cx="4306973" cy="19332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Build a sense of community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Focus on serving others’ needs to help them achieve their goals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Influence individuals, companies, and IMA to be successful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Build a safe, transparent environment suitable for growth and inspiration of others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Provide fiduciary oversight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</a:rPr>
              <a:t>Understand your volunteer role vs. the role of IMA staff and leadership team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43256" y="4182738"/>
            <a:ext cx="4295454" cy="18533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Identify and define the audience(s) you are/will be serving in your volunteer role</a:t>
            </a:r>
            <a:endParaRPr lang="en-US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Understand the different needs and expectations of each audience you will be serving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Match your strengths and skills to the audience(s) you will serve</a:t>
            </a: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178702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207362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8413" y="3859339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34502" y="3859339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4FA74-B645-4150-8C7B-C5B3581D9BB8}"/>
              </a:ext>
            </a:extLst>
          </p:cNvPr>
          <p:cNvSpPr txBox="1"/>
          <p:nvPr/>
        </p:nvSpPr>
        <p:spPr>
          <a:xfrm>
            <a:off x="1960412" y="5999677"/>
            <a:ext cx="6323477" cy="830997"/>
          </a:xfrm>
          <a:prstGeom prst="rect">
            <a:avLst/>
          </a:prstGeom>
          <a:solidFill>
            <a:schemeClr val="bg2"/>
          </a:solidFill>
          <a:ln w="25400">
            <a:solidFill>
              <a:srgbClr val="7EBC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The Volunteer Deployment Matrix is designed to be used in conjunction with the Framework Personas to help volunteer leaders determine </a:t>
            </a:r>
            <a:r>
              <a:rPr lang="en-US" sz="1200" b="1" dirty="0">
                <a:solidFill>
                  <a:schemeClr val="accent1"/>
                </a:solidFill>
              </a:rPr>
              <a:t>WHY</a:t>
            </a:r>
            <a:r>
              <a:rPr lang="en-US" sz="1200" dirty="0">
                <a:solidFill>
                  <a:schemeClr val="accent1"/>
                </a:solidFill>
              </a:rPr>
              <a:t> they want to serve, </a:t>
            </a:r>
            <a:r>
              <a:rPr lang="en-US" sz="1200" b="1" dirty="0">
                <a:solidFill>
                  <a:schemeClr val="accent1"/>
                </a:solidFill>
              </a:rPr>
              <a:t>HOW</a:t>
            </a:r>
            <a:r>
              <a:rPr lang="en-US" sz="1200" dirty="0">
                <a:solidFill>
                  <a:schemeClr val="accent1"/>
                </a:solidFill>
              </a:rPr>
              <a:t> they want to serve, </a:t>
            </a:r>
            <a:r>
              <a:rPr lang="en-US" sz="1200" b="1" dirty="0">
                <a:solidFill>
                  <a:schemeClr val="accent1"/>
                </a:solidFill>
              </a:rPr>
              <a:t>WHO</a:t>
            </a:r>
            <a:r>
              <a:rPr lang="en-US" sz="1200" dirty="0">
                <a:solidFill>
                  <a:schemeClr val="accent1"/>
                </a:solidFill>
              </a:rPr>
              <a:t> they want to serve, and </a:t>
            </a:r>
            <a:r>
              <a:rPr lang="en-US" sz="1200" b="1" dirty="0">
                <a:solidFill>
                  <a:schemeClr val="accent1"/>
                </a:solidFill>
              </a:rPr>
              <a:t>WHAT</a:t>
            </a:r>
            <a:r>
              <a:rPr lang="en-US" sz="1200" dirty="0">
                <a:solidFill>
                  <a:schemeClr val="accent1"/>
                </a:solidFill>
              </a:rPr>
              <a:t> they want to achieve through their service at the various levels of volunteering.</a:t>
            </a:r>
          </a:p>
        </p:txBody>
      </p:sp>
    </p:spTree>
    <p:extLst>
      <p:ext uri="{BB962C8B-B14F-4D97-AF65-F5344CB8AC3E}">
        <p14:creationId xmlns:p14="http://schemas.microsoft.com/office/powerpoint/2010/main" val="2012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Emerging Leader Persona: Jun,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1766288"/>
            <a:ext cx="4312988" cy="22937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0-2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Campus Influencer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Wishes to volunteer for an organization like </a:t>
            </a:r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400" kern="0" dirty="0">
                <a:solidFill>
                  <a:sysClr val="windowText" lastClr="000000"/>
                </a:solidFill>
              </a:rPr>
              <a:t>IMA to gain exposure to professionals in the industry with greater knowledge and expertise than his own</a:t>
            </a:r>
          </a:p>
          <a:p>
            <a:pPr marL="285750" indent="-285750">
              <a:spcBef>
                <a:spcPts val="0"/>
              </a:spcBef>
              <a:buClr>
                <a:sysClr val="windowText" lastClr="000000"/>
              </a:buClr>
            </a:pP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1778906"/>
            <a:ext cx="4286520" cy="228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Shared Interest Group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on Ethics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ICMA Exam Review Committee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492691"/>
            <a:ext cx="4312988" cy="14341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Increase membership, retention, and IMA brand awareness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Serve as a Campus Influencer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Marketing efforts to grow the IMA name domestically and globally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5825" y="4492691"/>
            <a:ext cx="4295454" cy="14341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Obtain FMAA certification</a:t>
            </a:r>
          </a:p>
          <a:p>
            <a:pPr marL="169545" indent="-169545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Reach out to local businesses and network up to larger businesses to speak with them about the great benefits of the CMA</a:t>
            </a:r>
            <a:endParaRPr lang="en-US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Earn my own CMA certification and lead others to the CMA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426847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427457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4169291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8140" y="4159408"/>
            <a:ext cx="4286520" cy="337423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094FF-FFEC-4879-B20D-2243C9E88A12}"/>
              </a:ext>
            </a:extLst>
          </p:cNvPr>
          <p:cNvSpPr txBox="1"/>
          <p:nvPr/>
        </p:nvSpPr>
        <p:spPr>
          <a:xfrm>
            <a:off x="1837887" y="3110644"/>
            <a:ext cx="5731049" cy="738664"/>
          </a:xfrm>
          <a:prstGeom prst="rect">
            <a:avLst/>
          </a:prstGeom>
          <a:solidFill>
            <a:schemeClr val="bg2"/>
          </a:solidFill>
          <a:ln w="25400">
            <a:solidFill>
              <a:srgbClr val="7EBC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Volunteer personas were created for each of the four types using actual profiles from real IMA members (but names changed for privacy).</a:t>
            </a:r>
          </a:p>
        </p:txBody>
      </p:sp>
    </p:spTree>
    <p:extLst>
      <p:ext uri="{BB962C8B-B14F-4D97-AF65-F5344CB8AC3E}">
        <p14:creationId xmlns:p14="http://schemas.microsoft.com/office/powerpoint/2010/main" val="268870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Committee Leader Persona: Rita, CMA,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2215781"/>
            <a:ext cx="4312988" cy="15180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3-5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IMA Global Awards and Leadership Experience Review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and/or U.S. Council Board</a:t>
            </a:r>
          </a:p>
          <a:p>
            <a:pPr marL="0" indent="0">
              <a:spcBef>
                <a:spcPts val="0"/>
              </a:spcBef>
              <a:buClr>
                <a:sysClr val="windowText" lastClr="000000"/>
              </a:buClr>
              <a:buNone/>
            </a:pPr>
            <a:endParaRPr lang="en-IN" sz="1400" kern="0" dirty="0">
              <a:solidFill>
                <a:sysClr val="windowText" lastClr="000000"/>
              </a:solidFill>
            </a:endParaRPr>
          </a:p>
          <a:p>
            <a:pPr marL="0" indent="0">
              <a:buClr>
                <a:sysClr val="windowText" lastClr="000000"/>
              </a:buClr>
              <a:buNone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694155" y="2257554"/>
            <a:ext cx="4286520" cy="15096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of Directors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Accounting and Finance Conference Program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on Academic Relations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169011"/>
            <a:ext cx="4312988" cy="15180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Give back and share strategic insights from 20+ years of professional experience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Continue learning and growing my own volunteer service leadership skills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Help others in the profession to grow in their careers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169011"/>
            <a:ext cx="4295454" cy="15096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Help IMA grow and scale its domestic and </a:t>
            </a:r>
            <a:br>
              <a:rPr lang="en-US" sz="1400" kern="0" dirty="0"/>
            </a:b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global initiatives</a:t>
            </a:r>
            <a:endParaRPr lang="en-US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908717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905000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45611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45611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</p:spTree>
    <p:extLst>
      <p:ext uri="{BB962C8B-B14F-4D97-AF65-F5344CB8AC3E}">
        <p14:creationId xmlns:p14="http://schemas.microsoft.com/office/powerpoint/2010/main" val="297572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Board Leader Persona (local example): Bina, CMA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2" y="2209800"/>
            <a:ext cx="4312988" cy="15245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3-5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Local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President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Director-at-Large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Chapter VP of Membership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20623" y="2222418"/>
            <a:ext cx="4286520" cy="15161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Advisory Committee (Europe, China, India, Middle East)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Emerging Issues and Innovation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Shared Interest Group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Campus Influencer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196242"/>
            <a:ext cx="4312988" cy="119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Give back to others and make a difference on a global scale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Implement forms of social activities for more chapter involvement and volunteer engagement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196242"/>
            <a:ext cx="4295454" cy="119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Organize volunteer-led events to build camaraderie among membership and give professionals and students more opportunities to connect</a:t>
            </a:r>
            <a:endParaRPr lang="en-US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909586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899018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72842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72842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</p:spTree>
    <p:extLst>
      <p:ext uri="{BB962C8B-B14F-4D97-AF65-F5344CB8AC3E}">
        <p14:creationId xmlns:p14="http://schemas.microsoft.com/office/powerpoint/2010/main" val="3523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D92ED-4F3D-43B5-8312-79536ADE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400" dirty="0"/>
              <a:t>Board Leader Persona (global example): Marcel, CPA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1FF90-287C-4B80-9757-C5497C134A98}"/>
              </a:ext>
            </a:extLst>
          </p:cNvPr>
          <p:cNvSpPr/>
          <p:nvPr/>
        </p:nvSpPr>
        <p:spPr>
          <a:xfrm>
            <a:off x="5959733" y="3799959"/>
            <a:ext cx="178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D0378C7-BAA9-40FA-A70C-B94F59CA2C17}"/>
              </a:ext>
            </a:extLst>
          </p:cNvPr>
          <p:cNvSpPr txBox="1">
            <a:spLocks/>
          </p:cNvSpPr>
          <p:nvPr/>
        </p:nvSpPr>
        <p:spPr bwMode="gray">
          <a:xfrm>
            <a:off x="259011" y="1429725"/>
            <a:ext cx="4316226" cy="23639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5-10 years of volunteering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Member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Chair: Global Markets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Chair: Performance Oversight and Audit Committee</a:t>
            </a:r>
          </a:p>
          <a:p>
            <a:pPr marL="540385" lvl="1" indent="-285750">
              <a:spcBef>
                <a:spcPts val="0"/>
              </a:spcBef>
              <a:buClr>
                <a:sysClr val="windowText" lastClr="00000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400" kern="0" dirty="0">
                <a:solidFill>
                  <a:sysClr val="windowText" lastClr="000000"/>
                </a:solidFill>
              </a:rPr>
              <a:t>Liaison to IMA Board Support and/or Operational Committee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Member of local IMA community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Moderator/Champion of IMA Shared Interest Group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A07FEFAF-E6E0-4F06-B80D-B9B69CF16819}"/>
              </a:ext>
            </a:extLst>
          </p:cNvPr>
          <p:cNvSpPr txBox="1">
            <a:spLocks/>
          </p:cNvSpPr>
          <p:nvPr/>
        </p:nvSpPr>
        <p:spPr bwMode="gray">
          <a:xfrm>
            <a:off x="4736120" y="1498442"/>
            <a:ext cx="4265883" cy="22951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Global Board of Directors</a:t>
            </a:r>
            <a:endParaRPr lang="en-US"/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Regional Advisory Committee Chair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Committee on Ethics 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Volunteer Engagement and Communities Committee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A7B64D44-8D81-4841-BA99-E208A2B93433}"/>
              </a:ext>
            </a:extLst>
          </p:cNvPr>
          <p:cNvSpPr txBox="1">
            <a:spLocks/>
          </p:cNvSpPr>
          <p:nvPr/>
        </p:nvSpPr>
        <p:spPr bwMode="gray">
          <a:xfrm>
            <a:off x="259012" y="4212226"/>
            <a:ext cx="4312988" cy="17465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Ensure IMA stays at the forefront of the profession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Engage in community</a:t>
            </a:r>
          </a:p>
          <a:p>
            <a:pPr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Provide fiduciary oversight to IMA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D2A05846-96AA-45C4-9C38-F85E548FA7E3}"/>
              </a:ext>
            </a:extLst>
          </p:cNvPr>
          <p:cNvSpPr txBox="1">
            <a:spLocks/>
          </p:cNvSpPr>
          <p:nvPr/>
        </p:nvSpPr>
        <p:spPr bwMode="gray">
          <a:xfrm>
            <a:off x="4720623" y="4212226"/>
            <a:ext cx="4295454" cy="17465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4498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039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994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from the front or from the rear, as necessary</a:t>
            </a:r>
            <a:endParaRPr lang="en-US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Willing to be visible or invisible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Teaming to achieve desired outcomes</a:t>
            </a:r>
          </a:p>
          <a:p>
            <a:pPr marL="169545" indent="-169545">
              <a:spcBef>
                <a:spcPts val="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Support and inspire membership through senior management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B5A1648-9B5A-4055-9CEC-E14F6C5A9D8E}"/>
              </a:ext>
            </a:extLst>
          </p:cNvPr>
          <p:cNvSpPr txBox="1">
            <a:spLocks/>
          </p:cNvSpPr>
          <p:nvPr/>
        </p:nvSpPr>
        <p:spPr bwMode="gray">
          <a:xfrm>
            <a:off x="259012" y="1175043"/>
            <a:ext cx="4312988" cy="32339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VOLUNTEER EXPERIENCE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E9A0034-DE01-4B0A-A0B0-3D4DF115D3DD}"/>
              </a:ext>
            </a:extLst>
          </p:cNvPr>
          <p:cNvSpPr txBox="1">
            <a:spLocks/>
          </p:cNvSpPr>
          <p:nvPr/>
        </p:nvSpPr>
        <p:spPr bwMode="gray">
          <a:xfrm>
            <a:off x="4724398" y="1175043"/>
            <a:ext cx="4277605" cy="344537"/>
          </a:xfrm>
          <a:prstGeom prst="rect">
            <a:avLst/>
          </a:prstGeom>
          <a:solidFill>
            <a:srgbClr val="13578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AREAS OF VOLUNTEER INTEREST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5A68513-ACF1-4E3D-937C-3D09E493DE3D}"/>
              </a:ext>
            </a:extLst>
          </p:cNvPr>
          <p:cNvSpPr txBox="1">
            <a:spLocks/>
          </p:cNvSpPr>
          <p:nvPr/>
        </p:nvSpPr>
        <p:spPr bwMode="gray">
          <a:xfrm>
            <a:off x="266700" y="3888827"/>
            <a:ext cx="4306973" cy="323399"/>
          </a:xfrm>
          <a:prstGeom prst="rect">
            <a:avLst/>
          </a:prstGeom>
          <a:solidFill>
            <a:srgbClr val="CDDE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rgbClr val="043260"/>
                </a:solidFill>
              </a:rPr>
              <a:t>GOALS OF VOLUNTEERING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44F9433-662C-455A-863C-869627310F3F}"/>
              </a:ext>
            </a:extLst>
          </p:cNvPr>
          <p:cNvSpPr txBox="1">
            <a:spLocks/>
          </p:cNvSpPr>
          <p:nvPr/>
        </p:nvSpPr>
        <p:spPr bwMode="gray">
          <a:xfrm>
            <a:off x="4724400" y="3888827"/>
            <a:ext cx="4286520" cy="323399"/>
          </a:xfrm>
          <a:prstGeom prst="rect">
            <a:avLst/>
          </a:prstGeom>
          <a:solidFill>
            <a:srgbClr val="65C29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16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02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9856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2860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7432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200400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ysClr val="windowText" lastClr="000000"/>
              </a:buClr>
            </a:pPr>
            <a:r>
              <a:rPr lang="en-US" sz="1400" kern="0" dirty="0">
                <a:solidFill>
                  <a:sysClr val="window" lastClr="FFFFFF"/>
                </a:solidFill>
              </a:rPr>
              <a:t>LEADERSHIP EFFORTS</a:t>
            </a:r>
          </a:p>
        </p:txBody>
      </p:sp>
    </p:spTree>
    <p:extLst>
      <p:ext uri="{BB962C8B-B14F-4D97-AF65-F5344CB8AC3E}">
        <p14:creationId xmlns:p14="http://schemas.microsoft.com/office/powerpoint/2010/main" val="2506791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4"/>
  <p:tag name="ARTICULATE_PROJECT_OPEN" val="0"/>
</p:tagLst>
</file>

<file path=ppt/theme/theme1.xml><?xml version="1.0" encoding="utf-8"?>
<a:theme xmlns:a="http://schemas.openxmlformats.org/drawingml/2006/main" name="Transition Template">
  <a:themeElements>
    <a:clrScheme name="IMA THEME">
      <a:dk1>
        <a:srgbClr val="717074"/>
      </a:dk1>
      <a:lt1>
        <a:srgbClr val="FFFFFF"/>
      </a:lt1>
      <a:dk2>
        <a:srgbClr val="717074"/>
      </a:dk2>
      <a:lt2>
        <a:srgbClr val="FFFFFF"/>
      </a:lt2>
      <a:accent1>
        <a:srgbClr val="003260"/>
      </a:accent1>
      <a:accent2>
        <a:srgbClr val="0D79BF"/>
      </a:accent2>
      <a:accent3>
        <a:srgbClr val="717074"/>
      </a:accent3>
      <a:accent4>
        <a:srgbClr val="498974"/>
      </a:accent4>
      <a:accent5>
        <a:srgbClr val="FFFFFF"/>
      </a:accent5>
      <a:accent6>
        <a:srgbClr val="FFFFFF"/>
      </a:accent6>
      <a:hlink>
        <a:srgbClr val="0D79BF"/>
      </a:hlink>
      <a:folHlink>
        <a:srgbClr val="0D79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TEMPLATES">
  <a:themeElements>
    <a:clrScheme name="IMA THEME">
      <a:dk1>
        <a:srgbClr val="717074"/>
      </a:dk1>
      <a:lt1>
        <a:srgbClr val="FFFFFF"/>
      </a:lt1>
      <a:dk2>
        <a:srgbClr val="717074"/>
      </a:dk2>
      <a:lt2>
        <a:srgbClr val="FFFFFF"/>
      </a:lt2>
      <a:accent1>
        <a:srgbClr val="003260"/>
      </a:accent1>
      <a:accent2>
        <a:srgbClr val="0D79BF"/>
      </a:accent2>
      <a:accent3>
        <a:srgbClr val="717074"/>
      </a:accent3>
      <a:accent4>
        <a:srgbClr val="498974"/>
      </a:accent4>
      <a:accent5>
        <a:srgbClr val="FFFFFF"/>
      </a:accent5>
      <a:accent6>
        <a:srgbClr val="FFFFFF"/>
      </a:accent6>
      <a:hlink>
        <a:srgbClr val="0D79BF"/>
      </a:hlink>
      <a:folHlink>
        <a:srgbClr val="0D79BF"/>
      </a:folHlink>
    </a:clrScheme>
    <a:fontScheme name="IMA-eTheme-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ACD379"/>
    </a:custClr>
    <a:custClr name="Custom Color 2">
      <a:srgbClr val="65C29C"/>
    </a:custClr>
    <a:custClr name="Custom Color 3">
      <a:srgbClr val="43A580"/>
    </a:custClr>
    <a:custClr name="Custom Color 4">
      <a:srgbClr val="5A99CF"/>
    </a:custClr>
    <a:custClr name="Custom Color 5">
      <a:srgbClr val="49769F"/>
    </a:custClr>
    <a:custClr name="Custom Color 6">
      <a:srgbClr val="19476E"/>
    </a:custClr>
    <a:custClr name="Custom Color 7">
      <a:srgbClr val="FDBE65"/>
    </a:custClr>
    <a:custClr name="Custom Color 8">
      <a:srgbClr val="F69266"/>
    </a:custClr>
    <a:custClr name="Custom Color 9">
      <a:srgbClr val="F05F85"/>
    </a:custClr>
    <a:custClr name="Custom Color 10">
      <a:srgbClr val="6560AB"/>
    </a:custClr>
    <a:custClr name="Custom Color 11">
      <a:srgbClr val="D1CDD1"/>
    </a:custClr>
    <a:custClr name="Custom Color 12">
      <a:srgbClr val="8D9191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02909FB395AB46A11F7F6E8A1F9A68" ma:contentTypeVersion="15" ma:contentTypeDescription="Create a new document." ma:contentTypeScope="" ma:versionID="0f6ac9ed989b3128f9c28d1a3442d86b">
  <xsd:schema xmlns:xsd="http://www.w3.org/2001/XMLSchema" xmlns:xs="http://www.w3.org/2001/XMLSchema" xmlns:p="http://schemas.microsoft.com/office/2006/metadata/properties" xmlns:ns2="333e2680-d2fd-4006-8d89-b820e83660d8" xmlns:ns3="b0952cf6-d89d-4f62-8feb-6f3a0ccd3f09" targetNamespace="http://schemas.microsoft.com/office/2006/metadata/properties" ma:root="true" ma:fieldsID="f1e6f35b73c2f04ecc4bbdb743557069" ns2:_="" ns3:_="">
    <xsd:import namespace="333e2680-d2fd-4006-8d89-b820e83660d8"/>
    <xsd:import namespace="b0952cf6-d89d-4f62-8feb-6f3a0ccd3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e2680-d2fd-4006-8d89-b820e83660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deea1b8-1de0-48bb-bf38-bb25fde004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52cf6-d89d-4f62-8feb-6f3a0ccd3f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afd94e-06f1-4091-a69d-229cfdea39c5}" ma:internalName="TaxCatchAll" ma:showField="CatchAllData" ma:web="b0952cf6-d89d-4f62-8feb-6f3a0ccd3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952cf6-d89d-4f62-8feb-6f3a0ccd3f09" xsi:nil="true"/>
    <lcf76f155ced4ddcb4097134ff3c332f xmlns="333e2680-d2fd-4006-8d89-b820e83660d8">
      <Terms xmlns="http://schemas.microsoft.com/office/infopath/2007/PartnerControls"/>
    </lcf76f155ced4ddcb4097134ff3c332f>
    <SharedWithUsers xmlns="b0952cf6-d89d-4f62-8feb-6f3a0ccd3f09">
      <UserInfo>
        <DisplayName>Narnesha Pawliczek</DisplayName>
        <AccountId>9</AccountId>
        <AccountType/>
      </UserInfo>
      <UserInfo>
        <DisplayName>Patricia Stefanczyk</DisplayName>
        <AccountId>13</AccountId>
        <AccountType/>
      </UserInfo>
      <UserInfo>
        <DisplayName>Lori Parks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0C177C4-C9E1-4251-B2FD-71DF7C0FE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35B90-1EA0-4569-9483-BC8F55857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e2680-d2fd-4006-8d89-b820e83660d8"/>
    <ds:schemaRef ds:uri="b0952cf6-d89d-4f62-8feb-6f3a0ccd3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391FF-6AD5-4D44-ADCC-414CC8B8CD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74bbba4-47bc-4626-9bd9-6a6cc6e707a8"/>
    <ds:schemaRef ds:uri="http://purl.org/dc/elements/1.1/"/>
    <ds:schemaRef ds:uri="http://schemas.microsoft.com/office/2006/metadata/properties"/>
    <ds:schemaRef ds:uri="http://www.w3.org/XML/1998/namespace"/>
    <ds:schemaRef ds:uri="b0952cf6-d89d-4f62-8feb-6f3a0ccd3f09"/>
    <ds:schemaRef ds:uri="333e2680-d2fd-4006-8d89-b820e83660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1105</Words>
  <Application>Microsoft Office PowerPoint</Application>
  <PresentationFormat>On-screen Show (4:3)</PresentationFormat>
  <Paragraphs>171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Courier New</vt:lpstr>
      <vt:lpstr>Times</vt:lpstr>
      <vt:lpstr>Wingdings</vt:lpstr>
      <vt:lpstr>Transition Template</vt:lpstr>
      <vt:lpstr>CONTENT TEMPLATES</vt:lpstr>
      <vt:lpstr>IMA Volunteer Service Leader Framework</vt:lpstr>
      <vt:lpstr>Conceptual Framework: Components</vt:lpstr>
      <vt:lpstr>IMA Volunteer Service Leader Framework</vt:lpstr>
      <vt:lpstr>Framework Component: Personas</vt:lpstr>
      <vt:lpstr>Framework Component: Volunteer Deployment Matrix</vt:lpstr>
      <vt:lpstr>Emerging Leader Persona: Jun, CPA</vt:lpstr>
      <vt:lpstr>Committee Leader Persona: Rita, CMA, CPA</vt:lpstr>
      <vt:lpstr>Board Leader Persona (local example): Bina, CMA</vt:lpstr>
      <vt:lpstr>Board Leader Persona (global example): Marcel, CPA</vt:lpstr>
      <vt:lpstr>Leadership Mentor Persona: Jamar, CMA, CFM, CPA, CIA, CTP, CFE</vt:lpstr>
      <vt:lpstr>Framework Component: Volunteer Levels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 Volunteer Service Leader Framework</dc:title>
  <dc:creator>Book, Lisa Michelle</dc:creator>
  <cp:lastModifiedBy>Lori Parks</cp:lastModifiedBy>
  <cp:revision>177</cp:revision>
  <dcterms:created xsi:type="dcterms:W3CDTF">2020-07-24T02:42:28Z</dcterms:created>
  <dcterms:modified xsi:type="dcterms:W3CDTF">2024-03-29T18:08:17Z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0x0101009C02909FB395AB46A11F7F6E8A1F9A68</vt:lpwstr>
  </property>
  <property fmtid="{D5CDD505-2E9C-101B-9397-08002B2CF9AE}" pid="3" name="MediaServiceImageTags">
    <vt:lpwstr/>
  </property>
</Properties>
</file>