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theme/theme6.xml" ContentType="application/vnd.openxmlformats-officedocument.theme+xml"/>
  <Override PartName="/ppt/tags/tag24.xml" ContentType="application/vnd.openxmlformats-officedocument.presentationml.tags+xml"/>
  <Override PartName="/ppt/slideLayouts/slideLayout79.xml" ContentType="application/vnd.openxmlformats-officedocument.presentationml.slideLayout+xml"/>
  <Override PartName="/ppt/theme/theme7.xml" ContentType="application/vnd.openxmlformats-officedocument.theme+xml"/>
  <Override PartName="/ppt/tags/tag25.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notesSlides/notesSlide20.xml" ContentType="application/vnd.openxmlformats-officedocument.presentationml.notesSlide+xml"/>
  <Override PartName="/ppt/tags/tag39.xml" ContentType="application/vnd.openxmlformats-officedocument.presentationml.tags+xml"/>
  <Override PartName="/ppt/notesSlides/notesSlide21.xml" ContentType="application/vnd.openxmlformats-officedocument.presentationml.notesSlide+xml"/>
  <Override PartName="/ppt/tags/tag40.xml" ContentType="application/vnd.openxmlformats-officedocument.presentationml.tags+xml"/>
  <Override PartName="/ppt/notesSlides/notesSlide22.xml" ContentType="application/vnd.openxmlformats-officedocument.presentationml.notesSlide+xml"/>
  <Override PartName="/ppt/tags/tag4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4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9" r:id="rId5"/>
    <p:sldMasterId id="2147483716" r:id="rId6"/>
    <p:sldMasterId id="2147483748" r:id="rId7"/>
    <p:sldMasterId id="2147483704" r:id="rId8"/>
    <p:sldMasterId id="2147483702" r:id="rId9"/>
    <p:sldMasterId id="2147483731" r:id="rId10"/>
    <p:sldMasterId id="2147483737" r:id="rId11"/>
  </p:sldMasterIdLst>
  <p:notesMasterIdLst>
    <p:notesMasterId r:id="rId52"/>
  </p:notesMasterIdLst>
  <p:handoutMasterIdLst>
    <p:handoutMasterId r:id="rId53"/>
  </p:handoutMasterIdLst>
  <p:sldIdLst>
    <p:sldId id="373" r:id="rId12"/>
    <p:sldId id="995" r:id="rId13"/>
    <p:sldId id="374" r:id="rId14"/>
    <p:sldId id="437" r:id="rId15"/>
    <p:sldId id="438" r:id="rId16"/>
    <p:sldId id="536" r:id="rId17"/>
    <p:sldId id="537" r:id="rId18"/>
    <p:sldId id="538" r:id="rId19"/>
    <p:sldId id="539" r:id="rId20"/>
    <p:sldId id="523" r:id="rId21"/>
    <p:sldId id="533" r:id="rId22"/>
    <p:sldId id="541" r:id="rId23"/>
    <p:sldId id="1067" r:id="rId24"/>
    <p:sldId id="964" r:id="rId25"/>
    <p:sldId id="965" r:id="rId26"/>
    <p:sldId id="966" r:id="rId27"/>
    <p:sldId id="968" r:id="rId28"/>
    <p:sldId id="969" r:id="rId29"/>
    <p:sldId id="970" r:id="rId30"/>
    <p:sldId id="974" r:id="rId31"/>
    <p:sldId id="978" r:id="rId32"/>
    <p:sldId id="973" r:id="rId33"/>
    <p:sldId id="977" r:id="rId34"/>
    <p:sldId id="979" r:id="rId35"/>
    <p:sldId id="976" r:id="rId36"/>
    <p:sldId id="975" r:id="rId37"/>
    <p:sldId id="972" r:id="rId38"/>
    <p:sldId id="980" r:id="rId39"/>
    <p:sldId id="983" r:id="rId40"/>
    <p:sldId id="1070" r:id="rId41"/>
    <p:sldId id="987" r:id="rId42"/>
    <p:sldId id="1069" r:id="rId43"/>
    <p:sldId id="1066" r:id="rId44"/>
    <p:sldId id="290" r:id="rId45"/>
    <p:sldId id="989" r:id="rId46"/>
    <p:sldId id="990" r:id="rId47"/>
    <p:sldId id="986" r:id="rId48"/>
    <p:sldId id="991" r:id="rId49"/>
    <p:sldId id="992" r:id="rId50"/>
    <p:sldId id="99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6BB399-88A6-68D8-0240-BB4E5D7C7F49}" name="Lori Parks" initials="LP" userId="S::lori.parks@imanet.org::a25cbaa5-a1f0-4b90-a119-f6a56a1aab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6B33"/>
    <a:srgbClr val="88E4AD"/>
    <a:srgbClr val="A8EAB6"/>
    <a:srgbClr val="A347F7"/>
    <a:srgbClr val="7CDE91"/>
    <a:srgbClr val="8AE29D"/>
    <a:srgbClr val="5CD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68508" autoAdjust="0"/>
  </p:normalViewPr>
  <p:slideViewPr>
    <p:cSldViewPr snapToGrid="0">
      <p:cViewPr varScale="1">
        <p:scale>
          <a:sx n="78" d="100"/>
          <a:sy n="78" d="100"/>
        </p:scale>
        <p:origin x="1794" y="54"/>
      </p:cViewPr>
      <p:guideLst/>
    </p:cSldViewPr>
  </p:slideViewPr>
  <p:notesTextViewPr>
    <p:cViewPr>
      <p:scale>
        <a:sx n="3" d="2"/>
        <a:sy n="3" d="2"/>
      </p:scale>
      <p:origin x="0" y="0"/>
    </p:cViewPr>
  </p:notesText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961D14-A058-5ADD-F842-F32A71C014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FF2DAD-DCDD-0EA8-2C74-6C8A22AAD7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0BC430-8BC4-4C93-8B0C-6255CA2DF027}" type="datetimeFigureOut">
              <a:rPr lang="en-US" smtClean="0"/>
              <a:t>9/15/2023</a:t>
            </a:fld>
            <a:endParaRPr lang="en-US"/>
          </a:p>
        </p:txBody>
      </p:sp>
      <p:sp>
        <p:nvSpPr>
          <p:cNvPr id="4" name="Footer Placeholder 3">
            <a:extLst>
              <a:ext uri="{FF2B5EF4-FFF2-40B4-BE49-F238E27FC236}">
                <a16:creationId xmlns:a16="http://schemas.microsoft.com/office/drawing/2014/main" id="{995FA6BE-318A-86B6-BD5E-616826DD04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CCC96E-40D2-1635-052F-A392EFB268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330D9C-BECB-4C64-9FE9-41BE3079EDC2}" type="slidenum">
              <a:rPr lang="en-US" smtClean="0"/>
              <a:t>‹#›</a:t>
            </a:fld>
            <a:endParaRPr lang="en-US"/>
          </a:p>
        </p:txBody>
      </p:sp>
    </p:spTree>
    <p:extLst>
      <p:ext uri="{BB962C8B-B14F-4D97-AF65-F5344CB8AC3E}">
        <p14:creationId xmlns:p14="http://schemas.microsoft.com/office/powerpoint/2010/main" val="1148944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8F4FF1-61E6-42DA-A8B3-990E96AB335A}"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90387-D4C0-42C9-BF66-61FDE2C2355E}" type="slidenum">
              <a:rPr lang="en-US" smtClean="0"/>
              <a:t>‹#›</a:t>
            </a:fld>
            <a:endParaRPr lang="en-US"/>
          </a:p>
        </p:txBody>
      </p:sp>
    </p:spTree>
    <p:extLst>
      <p:ext uri="{BB962C8B-B14F-4D97-AF65-F5344CB8AC3E}">
        <p14:creationId xmlns:p14="http://schemas.microsoft.com/office/powerpoint/2010/main" val="567760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1</a:t>
            </a:fld>
            <a:endParaRPr lang="en-US"/>
          </a:p>
        </p:txBody>
      </p:sp>
    </p:spTree>
    <p:extLst>
      <p:ext uri="{BB962C8B-B14F-4D97-AF65-F5344CB8AC3E}">
        <p14:creationId xmlns:p14="http://schemas.microsoft.com/office/powerpoint/2010/main" val="1689329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BCC14A0A-217C-2D1C-0DA0-6F5C5802F5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Slide Number Placeholder 3">
            <a:extLst>
              <a:ext uri="{FF2B5EF4-FFF2-40B4-BE49-F238E27FC236}">
                <a16:creationId xmlns:a16="http://schemas.microsoft.com/office/drawing/2014/main" id="{C5ADA25C-33AF-F4F9-7981-966DA80885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E65307A-0AD0-4E07-8E19-FB1C8A0888EC}" type="slidenum">
              <a:rPr lang="en-US" altLang="en-US" smtClean="0">
                <a:solidFill>
                  <a:srgbClr val="000000"/>
                </a:solidFill>
                <a:ea typeface="MS PGothic" panose="020B0600070205080204" pitchFamily="34" charset="-128"/>
              </a:rPr>
              <a:pPr/>
              <a:t>10</a:t>
            </a:fld>
            <a:endParaRPr lang="en-US" altLang="en-US">
              <a:solidFill>
                <a:srgbClr val="000000"/>
              </a:solidFill>
              <a:ea typeface="MS PGothic" panose="020B0600070205080204" pitchFamily="34" charset="-128"/>
            </a:endParaRPr>
          </a:p>
        </p:txBody>
      </p:sp>
      <p:sp>
        <p:nvSpPr>
          <p:cNvPr id="124932" name="Notes Placeholder 4">
            <a:extLst>
              <a:ext uri="{FF2B5EF4-FFF2-40B4-BE49-F238E27FC236}">
                <a16:creationId xmlns:a16="http://schemas.microsoft.com/office/drawing/2014/main" id="{20D7AA9F-45D1-98B3-3073-4D0C2302884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a:t>I’d now like to share with you a real-life example of someone who works as a management accountant. We first have Diane Isibor. </a:t>
            </a:r>
          </a:p>
          <a:p>
            <a:endParaRPr lang="en-US" altLang="en-US" i="1" dirty="0"/>
          </a:p>
          <a:p>
            <a:r>
              <a:rPr lang="en-US" altLang="en-US" i="1" dirty="0"/>
              <a:t>Diane is a CMA and works at Johnson &amp; Johnson as a Senior Financial Analyst – Supply Chain Deliver. She leads financial planning, reporting and analysis for the US and Canada Pharma business segment- transportation and warehousing</a:t>
            </a:r>
            <a:r>
              <a:rPr lang="en-US" altLang="en-US" i="1"/>
              <a:t>.  </a:t>
            </a:r>
          </a:p>
          <a:p>
            <a:endParaRPr lang="en-US" altLang="en-US" i="1" dirty="0"/>
          </a:p>
          <a:p>
            <a:r>
              <a:rPr lang="en-US" altLang="en-US" i="1" dirty="0"/>
              <a:t>Diane also shares how the CMA certification has given her a better appreciation of the work she does and has helped her be successful in a variety of finance roles. I also like how she mentions the CMA has boosted her confidence and helped her become a well-rounded finance professional in the industry. </a:t>
            </a:r>
          </a:p>
          <a:p>
            <a:endParaRPr lang="en-US" altLang="en-US" i="1" dirty="0"/>
          </a:p>
          <a:p>
            <a:r>
              <a:rPr lang="en-US" altLang="en-US" i="1" dirty="0"/>
              <a:t>Her piece of advice is to take advantage of the CMA Scholarship and take the exam while you are still in school. </a:t>
            </a:r>
            <a:r>
              <a:rPr lang="en-US" altLang="en-US" b="1" i="1" dirty="0"/>
              <a:t>We will be talking more about the CMA Scholarship later in the deck. </a:t>
            </a:r>
          </a:p>
          <a:p>
            <a:endParaRPr lang="en-US" altLang="en-US" i="1" dirty="0"/>
          </a:p>
          <a:p>
            <a:endParaRPr lang="en-US" altLang="en-US" i="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5E1D8B61-BFCA-CBE7-0080-B41246E1E5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Slide Number Placeholder 3">
            <a:extLst>
              <a:ext uri="{FF2B5EF4-FFF2-40B4-BE49-F238E27FC236}">
                <a16:creationId xmlns:a16="http://schemas.microsoft.com/office/drawing/2014/main" id="{987ECEED-4247-BE3C-2F48-A312EDD854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B2D1CEA-1EBF-4EAB-9D68-1A580D57144A}" type="slidenum">
              <a:rPr lang="en-US" altLang="en-US" smtClean="0">
                <a:solidFill>
                  <a:srgbClr val="000000"/>
                </a:solidFill>
                <a:ea typeface="MS PGothic" panose="020B0600070205080204" pitchFamily="34" charset="-128"/>
              </a:rPr>
              <a:pPr/>
              <a:t>11</a:t>
            </a:fld>
            <a:endParaRPr lang="en-US" altLang="en-US">
              <a:solidFill>
                <a:srgbClr val="000000"/>
              </a:solidFill>
              <a:ea typeface="MS PGothic" panose="020B0600070205080204" pitchFamily="34" charset="-128"/>
            </a:endParaRPr>
          </a:p>
        </p:txBody>
      </p:sp>
      <p:sp>
        <p:nvSpPr>
          <p:cNvPr id="126980" name="Notes Placeholder 4">
            <a:extLst>
              <a:ext uri="{FF2B5EF4-FFF2-40B4-BE49-F238E27FC236}">
                <a16:creationId xmlns:a16="http://schemas.microsoft.com/office/drawing/2014/main" id="{86A93C5C-BC4B-FED0-B657-4AF8631589E3}"/>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a:t>Next we have Michael Kelley</a:t>
            </a:r>
          </a:p>
          <a:p>
            <a:endParaRPr lang="en-US" altLang="en-US" i="1" dirty="0"/>
          </a:p>
          <a:p>
            <a:r>
              <a:rPr lang="en-US" altLang="en-US" i="1" dirty="0"/>
              <a:t>Michael is a CMA and CPA and works at Nike as a Global Operations Manager. He conducts cost analysis and efficiency studies for distribution operations, and implements new technology within the supply chain to fulfill orders faster and more sustainably. </a:t>
            </a:r>
          </a:p>
          <a:p>
            <a:endParaRPr lang="en-US" altLang="en-US" i="1" dirty="0"/>
          </a:p>
          <a:p>
            <a:r>
              <a:rPr lang="en-US" altLang="en-US" i="1" dirty="0"/>
              <a:t>The CMA certification benefits Michael by providing him with several frameworks and methodologies for approaching costing and performance management. </a:t>
            </a:r>
          </a:p>
          <a:p>
            <a:endParaRPr lang="en-US" altLang="en-US" i="1" dirty="0"/>
          </a:p>
          <a:p>
            <a:r>
              <a:rPr lang="en-US" altLang="en-US" i="1" dirty="0"/>
              <a:t>His piece of advice is to do some self-reflection. If you want to see a change, you must make a change. </a:t>
            </a:r>
          </a:p>
          <a:p>
            <a:endParaRPr lang="en-US" altLang="en-US" i="1" dirty="0"/>
          </a:p>
          <a:p>
            <a:r>
              <a:rPr lang="en-US" altLang="en-US" i="1" dirty="0"/>
              <a:t>The two profiles we showed are just two examples of the many types of job opportunities that are out there for management accountants.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6328938C-7278-D720-9F33-5CD96F8434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FC46D493-4220-B1F5-3FD4-5BD3347980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i="1" dirty="0"/>
              <a:t>I’d now like to tell you a bit about IMA, the Institute of Management Accountants.</a:t>
            </a:r>
          </a:p>
          <a:p>
            <a:pPr eaLnBrk="1" hangingPunct="1">
              <a:spcBef>
                <a:spcPct val="0"/>
              </a:spcBef>
            </a:pPr>
            <a:endParaRPr lang="en-US" altLang="en-US" i="1" dirty="0"/>
          </a:p>
        </p:txBody>
      </p:sp>
      <p:sp>
        <p:nvSpPr>
          <p:cNvPr id="112644" name="Slide Number Placeholder 3">
            <a:extLst>
              <a:ext uri="{FF2B5EF4-FFF2-40B4-BE49-F238E27FC236}">
                <a16:creationId xmlns:a16="http://schemas.microsoft.com/office/drawing/2014/main" id="{C509C1FD-EC75-9BD5-0AF0-4DB9AD986C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56E768A-F8D9-4DFA-868C-9EAA60054370}" type="slidenum">
              <a:rPr lang="en-US" altLang="en-US" smtClean="0">
                <a:solidFill>
                  <a:srgbClr val="000000"/>
                </a:solidFill>
                <a:ea typeface="MS PGothic" panose="020B0600070205080204" pitchFamily="34" charset="-128"/>
              </a:rPr>
              <a:pPr/>
              <a:t>12</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185160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i="1" dirty="0"/>
              <a:t>IMA is a global association with more than 125,000 members who are accounting and finance professionals working in business.</a:t>
            </a:r>
          </a:p>
          <a:p>
            <a:pPr eaLnBrk="1" hangingPunct="1">
              <a:spcBef>
                <a:spcPct val="0"/>
              </a:spcBef>
              <a:defRPr/>
            </a:pPr>
            <a:endParaRPr lang="en-US" altLang="en-US" i="1" dirty="0"/>
          </a:p>
          <a:p>
            <a:pPr eaLnBrk="1" hangingPunct="1">
              <a:spcBef>
                <a:spcPct val="0"/>
              </a:spcBef>
              <a:defRPr/>
            </a:pPr>
            <a:r>
              <a:rPr lang="en-US" altLang="en-US" i="1" dirty="0"/>
              <a:t>Our organization has more than 300 professional and student chapters, located in cities and campuses around the world – this creates a great networking opportunity.</a:t>
            </a:r>
          </a:p>
          <a:p>
            <a:pPr eaLnBrk="1" hangingPunct="1">
              <a:spcBef>
                <a:spcPct val="0"/>
              </a:spcBef>
              <a:defRPr/>
            </a:pPr>
            <a:endParaRPr lang="en-US" altLang="en-US" i="1" dirty="0"/>
          </a:p>
          <a:p>
            <a:pPr eaLnBrk="1" hangingPunct="1">
              <a:spcBef>
                <a:spcPct val="0"/>
              </a:spcBef>
              <a:defRPr/>
            </a:pPr>
            <a:r>
              <a:rPr lang="en-US" altLang="en-US" i="1" dirty="0"/>
              <a:t>IMA also offers the CMA certification, the global standard in management accounting, in addition to many other career-enhancing resources.</a:t>
            </a:r>
          </a:p>
          <a:p>
            <a:pPr marL="171450" indent="-171450" eaLnBrk="1" hangingPunct="1">
              <a:spcBef>
                <a:spcPct val="0"/>
              </a:spcBef>
              <a:defRPr/>
            </a:pPr>
            <a:endParaRPr lang="en-US" altLang="en-US" i="1" dirty="0"/>
          </a:p>
          <a:p>
            <a:pPr marL="171450" indent="-171450" eaLnBrk="1" hangingPunct="1">
              <a:spcBef>
                <a:spcPct val="0"/>
              </a:spcBef>
              <a:defRPr/>
            </a:pPr>
            <a:endParaRPr lang="en-US" altLang="en-US" dirty="0"/>
          </a:p>
          <a:p>
            <a:pPr marL="171450" indent="-171450" eaLnBrk="1" hangingPunct="1">
              <a:spcBef>
                <a:spcPct val="0"/>
              </a:spcBef>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13</a:t>
            </a:fld>
            <a:endParaRPr lang="en-US"/>
          </a:p>
        </p:txBody>
      </p:sp>
    </p:spTree>
    <p:extLst>
      <p:ext uri="{BB962C8B-B14F-4D97-AF65-F5344CB8AC3E}">
        <p14:creationId xmlns:p14="http://schemas.microsoft.com/office/powerpoint/2010/main" val="2019001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IMA has a lot to offer its student members.</a:t>
            </a:r>
          </a:p>
          <a:p>
            <a:pPr eaLnBrk="1" hangingPunct="1">
              <a:spcBef>
                <a:spcPct val="0"/>
              </a:spcBef>
            </a:pPr>
            <a:endParaRPr lang="en-US" altLang="en-US" i="1"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i="1" dirty="0"/>
              <a:t>There are more than 130 student chapters and 200 professional chapters around the world. So, I encourage you to connect with your local IMA chapter</a:t>
            </a:r>
          </a:p>
          <a:p>
            <a:pPr eaLnBrk="1" hangingPunct="1">
              <a:spcBef>
                <a:spcPct val="0"/>
              </a:spcBef>
            </a:pPr>
            <a:r>
              <a:rPr lang="en-US" altLang="en-US" i="1" dirty="0"/>
              <a:t> which offers a great opportunity to develop leadership skills and a professional network. </a:t>
            </a:r>
          </a:p>
          <a:p>
            <a:pPr eaLnBrk="1" hangingPunct="1">
              <a:spcBef>
                <a:spcPct val="0"/>
              </a:spcBef>
            </a:pPr>
            <a:endParaRPr lang="en-US" altLang="en-US" i="1" dirty="0"/>
          </a:p>
          <a:p>
            <a:pPr eaLnBrk="1" hangingPunct="1">
              <a:spcBef>
                <a:spcPct val="0"/>
              </a:spcBef>
            </a:pPr>
            <a:r>
              <a:rPr lang="en-US" altLang="en-US" i="1" dirty="0"/>
              <a:t>IMA holds an annual Student Leadership Conference where more than 600 students, faculty, speakers, and sponsors gather for a fantastic professional development and networking event. This year the event is planned to be held in Detroit, MI </a:t>
            </a:r>
            <a:r>
              <a:rPr lang="en-US" altLang="en-US" i="1"/>
              <a:t>from November 9</a:t>
            </a:r>
            <a:r>
              <a:rPr lang="en-US" altLang="en-US" i="1" baseline="30000"/>
              <a:t>th</a:t>
            </a:r>
            <a:r>
              <a:rPr lang="en-US" altLang="en-US" i="1"/>
              <a:t>-11</a:t>
            </a:r>
            <a:r>
              <a:rPr lang="en-US" altLang="en-US" i="1" baseline="30000"/>
              <a:t>th</a:t>
            </a:r>
            <a:r>
              <a:rPr lang="en-US" altLang="en-US" i="1"/>
              <a:t>. </a:t>
            </a:r>
            <a:r>
              <a:rPr lang="en-US" altLang="en-US" i="1" dirty="0"/>
              <a:t>We will talk a little bit more about that towards the end of the presentation.</a:t>
            </a:r>
            <a:br>
              <a:rPr lang="en-US" altLang="en-US" i="1" dirty="0"/>
            </a:br>
            <a:endParaRPr lang="en-US" altLang="en-US" i="1" dirty="0"/>
          </a:p>
          <a:p>
            <a:pPr eaLnBrk="1" hangingPunct="1">
              <a:spcBef>
                <a:spcPct val="0"/>
              </a:spcBef>
            </a:pPr>
            <a:r>
              <a:rPr lang="en-US" altLang="en-US" i="1" dirty="0"/>
              <a:t>More than $30,000 is awarded each year in scholarships. Be sure to check the IMA website for details about the various scholarships, their requirements and due dates.  We will also talk about our Student Case Competition later in the presentation where you could win a trip to compete at IMA’s Annual Accounting &amp; Finance Conference against other schools and win a cash prize!</a:t>
            </a:r>
          </a:p>
          <a:p>
            <a:pPr eaLnBrk="1" hangingPunct="1">
              <a:spcBef>
                <a:spcPct val="0"/>
              </a:spcBef>
            </a:pPr>
            <a:endParaRPr lang="en-US" altLang="en-US" i="1" dirty="0"/>
          </a:p>
          <a:p>
            <a:pPr eaLnBrk="1" hangingPunct="1">
              <a:spcBef>
                <a:spcPct val="0"/>
              </a:spcBef>
            </a:pPr>
            <a:r>
              <a:rPr lang="en-US" altLang="en-US" i="1" dirty="0"/>
              <a:t>IMA offers reduced membership and CMA-related fees for students.</a:t>
            </a:r>
          </a:p>
          <a:p>
            <a:pPr eaLnBrk="1" hangingPunct="1">
              <a:spcBef>
                <a:spcPct val="0"/>
              </a:spcBef>
            </a:pPr>
            <a:endParaRPr lang="en-US" altLang="en-US" i="1" dirty="0"/>
          </a:p>
          <a:p>
            <a:pPr eaLnBrk="1" hangingPunct="1">
              <a:spcBef>
                <a:spcPct val="0"/>
              </a:spcBef>
            </a:pPr>
            <a:r>
              <a:rPr lang="en-US" altLang="en-US" i="1" dirty="0"/>
              <a:t>IMA also offers free professional development courses (or continue professional education, CPE) to help get you career-ready. This includes courses on technology, soft skills, leadership, and more. </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14</a:t>
            </a:fld>
            <a:endParaRPr lang="en-US"/>
          </a:p>
        </p:txBody>
      </p:sp>
    </p:spTree>
    <p:extLst>
      <p:ext uri="{BB962C8B-B14F-4D97-AF65-F5344CB8AC3E}">
        <p14:creationId xmlns:p14="http://schemas.microsoft.com/office/powerpoint/2010/main" val="2817606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There are two IMA courses that I would like to highlight that are offered for free to student and academic members. </a:t>
            </a:r>
          </a:p>
          <a:p>
            <a:r>
              <a:rPr lang="en-US" altLang="en-US" dirty="0"/>
              <a:t> </a:t>
            </a:r>
          </a:p>
          <a:p>
            <a:r>
              <a:rPr lang="en-US" altLang="en-US" dirty="0"/>
              <a:t>You can take the Data Analytics &amp; Visualization Fundamentals Certificate </a:t>
            </a:r>
            <a:r>
              <a:rPr lang="en-US" altLang="en-US" b="1" dirty="0"/>
              <a:t>AND </a:t>
            </a:r>
            <a:r>
              <a:rPr lang="en-US" altLang="en-US" dirty="0"/>
              <a:t>the RPA Series at no cost. It is included with your membership. Upon completion of the courses, you will receive a certificate of completion, along with a digital badge that you can post to LinkedIn. This is a really great way to stand out and show that serious about your career. </a:t>
            </a:r>
          </a:p>
          <a:p>
            <a:endParaRPr lang="en-US" dirty="0"/>
          </a:p>
        </p:txBody>
      </p:sp>
      <p:sp>
        <p:nvSpPr>
          <p:cNvPr id="4" name="Slide Number Placeholder 3"/>
          <p:cNvSpPr>
            <a:spLocks noGrp="1"/>
          </p:cNvSpPr>
          <p:nvPr>
            <p:ph type="sldNum" sz="quarter" idx="5"/>
          </p:nvPr>
        </p:nvSpPr>
        <p:spPr/>
        <p:txBody>
          <a:bodyPr/>
          <a:lstStyle/>
          <a:p>
            <a:fld id="{82D90387-D4C0-42C9-BF66-61FDE2C2355E}" type="slidenum">
              <a:rPr lang="en-US" smtClean="0"/>
              <a:t>15</a:t>
            </a:fld>
            <a:endParaRPr lang="en-US"/>
          </a:p>
        </p:txBody>
      </p:sp>
    </p:spTree>
    <p:extLst>
      <p:ext uri="{BB962C8B-B14F-4D97-AF65-F5344CB8AC3E}">
        <p14:creationId xmlns:p14="http://schemas.microsoft.com/office/powerpoint/2010/main" val="1655880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 little bit about local IMA chapters on a previous slide but wanted to help you understand the benefits of connecting with the chapters and members. </a:t>
            </a:r>
          </a:p>
          <a:p>
            <a:endParaRPr lang="en-US" dirty="0"/>
          </a:p>
          <a:p>
            <a:r>
              <a:rPr lang="en-US" i="1" dirty="0"/>
              <a:t>READ SLIDE – USE EXAMPLES IF YOU HAVE THEM</a:t>
            </a:r>
          </a:p>
          <a:p>
            <a:endParaRPr lang="en-US" i="1" dirty="0"/>
          </a:p>
        </p:txBody>
      </p:sp>
      <p:sp>
        <p:nvSpPr>
          <p:cNvPr id="4" name="Slide Number Placeholder 3"/>
          <p:cNvSpPr>
            <a:spLocks noGrp="1"/>
          </p:cNvSpPr>
          <p:nvPr>
            <p:ph type="sldNum" sz="quarter" idx="5"/>
          </p:nvPr>
        </p:nvSpPr>
        <p:spPr/>
        <p:txBody>
          <a:bodyPr/>
          <a:lstStyle/>
          <a:p>
            <a:fld id="{38874FD8-D436-0A4A-B0A9-A8741702FC3C}" type="slidenum">
              <a:rPr lang="en-US" smtClean="0"/>
              <a:t>16</a:t>
            </a:fld>
            <a:endParaRPr lang="en-US"/>
          </a:p>
        </p:txBody>
      </p:sp>
    </p:spTree>
    <p:extLst>
      <p:ext uri="{BB962C8B-B14F-4D97-AF65-F5344CB8AC3E}">
        <p14:creationId xmlns:p14="http://schemas.microsoft.com/office/powerpoint/2010/main" val="3491220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6328938C-7278-D720-9F33-5CD96F8434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FC46D493-4220-B1F5-3FD4-5BD3347980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Now let’s talk about the CMA certification.</a:t>
            </a:r>
          </a:p>
          <a:p>
            <a:pPr eaLnBrk="1" hangingPunct="1">
              <a:spcBef>
                <a:spcPct val="0"/>
              </a:spcBef>
            </a:pPr>
            <a:endParaRPr lang="en-US" altLang="en-US" i="1" dirty="0"/>
          </a:p>
        </p:txBody>
      </p:sp>
      <p:sp>
        <p:nvSpPr>
          <p:cNvPr id="112644" name="Slide Number Placeholder 3">
            <a:extLst>
              <a:ext uri="{FF2B5EF4-FFF2-40B4-BE49-F238E27FC236}">
                <a16:creationId xmlns:a16="http://schemas.microsoft.com/office/drawing/2014/main" id="{C509C1FD-EC75-9BD5-0AF0-4DB9AD986C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56E768A-F8D9-4DFA-868C-9EAA60054370}" type="slidenum">
              <a:rPr lang="en-US" altLang="en-US" smtClean="0">
                <a:solidFill>
                  <a:srgbClr val="000000"/>
                </a:solidFill>
                <a:ea typeface="MS PGothic" panose="020B0600070205080204" pitchFamily="34" charset="-128"/>
              </a:rPr>
              <a:pPr/>
              <a:t>17</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1626293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The CMA is a globally-recognized certification not a license, that is granted by a U.S. state.  Someone sitting for the CMA in the U.S. is sitting for the same exam as someone in China, Dubai or the Netherlands, for example.  </a:t>
            </a:r>
          </a:p>
          <a:p>
            <a:pPr eaLnBrk="1" hangingPunct="1">
              <a:spcBef>
                <a:spcPct val="0"/>
              </a:spcBef>
            </a:pPr>
            <a:endParaRPr lang="en-US" altLang="en-US" i="1" dirty="0"/>
          </a:p>
          <a:p>
            <a:pPr eaLnBrk="1" hangingPunct="1">
              <a:spcBef>
                <a:spcPct val="0"/>
              </a:spcBef>
            </a:pPr>
            <a:r>
              <a:rPr lang="en-US" altLang="en-US" i="1" dirty="0"/>
              <a:t>The CMA covers the critical skills and knowledge that accounting and financial management professionals need to be successful in their careers.</a:t>
            </a:r>
          </a:p>
          <a:p>
            <a:pPr eaLnBrk="1" hangingPunct="1">
              <a:spcBef>
                <a:spcPct val="0"/>
              </a:spcBef>
            </a:pPr>
            <a:endParaRPr lang="en-US" altLang="en-US" i="1" dirty="0"/>
          </a:p>
          <a:p>
            <a:pPr eaLnBrk="1" hangingPunct="1">
              <a:spcBef>
                <a:spcPct val="0"/>
              </a:spcBef>
            </a:pPr>
            <a:r>
              <a:rPr lang="en-US" altLang="en-US" i="1" dirty="0"/>
              <a:t>CMAs are trained to be strategic thinkers.  They interpret financial information and provide guidance to senior management to support the company’s strategy.</a:t>
            </a:r>
          </a:p>
          <a:p>
            <a:pPr eaLnBrk="1" hangingPunct="1">
              <a:spcBef>
                <a:spcPct val="0"/>
              </a:spcBef>
            </a:pPr>
            <a:endParaRPr lang="en-US" altLang="en-US" i="1" dirty="0"/>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18</a:t>
            </a:fld>
            <a:endParaRPr lang="en-US"/>
          </a:p>
        </p:txBody>
      </p:sp>
    </p:spTree>
    <p:extLst>
      <p:ext uri="{BB962C8B-B14F-4D97-AF65-F5344CB8AC3E}">
        <p14:creationId xmlns:p14="http://schemas.microsoft.com/office/powerpoint/2010/main" val="3497101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1" dirty="0"/>
              <a:t>The CMA exam is composed of two parts – testing your fluency in both accounting and finance.</a:t>
            </a:r>
          </a:p>
          <a:p>
            <a:pPr>
              <a:defRPr/>
            </a:pPr>
            <a:r>
              <a:rPr lang="en-US" i="1" dirty="0"/>
              <a:t> </a:t>
            </a:r>
          </a:p>
          <a:p>
            <a:pPr>
              <a:defRPr/>
            </a:pPr>
            <a:r>
              <a:rPr lang="en-US" i="1" dirty="0"/>
              <a:t>The exams are each four hours in length, starting with 100 multiple choice questions and concluding with 2 essay scenarios, which are like mini cases. The exam parts can be taken in any order.</a:t>
            </a:r>
          </a:p>
          <a:p>
            <a:pPr>
              <a:defRPr/>
            </a:pPr>
            <a:r>
              <a:rPr lang="en-US" i="1" dirty="0"/>
              <a:t> </a:t>
            </a:r>
          </a:p>
          <a:p>
            <a:pPr>
              <a:defRPr/>
            </a:pPr>
            <a:r>
              <a:rPr lang="en-US" i="1" dirty="0"/>
              <a:t>This slide provides a high-level overview of the test topics. (more details are available on the IMA website).  Does any of this look familiar to you?  </a:t>
            </a:r>
          </a:p>
          <a:p>
            <a:pPr>
              <a:defRPr/>
            </a:pPr>
            <a:r>
              <a:rPr lang="en-US" i="1" dirty="0"/>
              <a:t> </a:t>
            </a:r>
          </a:p>
          <a:p>
            <a:pPr>
              <a:defRPr/>
            </a:pPr>
            <a:r>
              <a:rPr lang="en-US" b="1" i="1" dirty="0"/>
              <a:t>The Part 1 exam is called Financial Planning, Performance, and Analytics, and it has 6 sections.</a:t>
            </a:r>
            <a:endParaRPr lang="en-US" i="1" dirty="0"/>
          </a:p>
          <a:p>
            <a:pPr>
              <a:defRPr/>
            </a:pPr>
            <a:r>
              <a:rPr lang="en-US" b="1" i="1" dirty="0"/>
              <a:t> </a:t>
            </a:r>
            <a:endParaRPr lang="en-US" i="1" dirty="0"/>
          </a:p>
          <a:p>
            <a:pPr marL="171450" indent="-171450">
              <a:buFont typeface="Arial" panose="020B0604020202020204" pitchFamily="34" charset="0"/>
              <a:buChar char="•"/>
              <a:defRPr/>
            </a:pPr>
            <a:r>
              <a:rPr lang="en-US" i="1" dirty="0"/>
              <a:t>The first section focuses on External Financial Reporting Decisions and it covers financial accounting topics, similar to what you would learn in your intermediate financial accounting courses.</a:t>
            </a:r>
          </a:p>
          <a:p>
            <a:pPr>
              <a:buFont typeface="Arial" panose="020B0604020202020204" pitchFamily="34" charset="0"/>
              <a:buNone/>
              <a:defRPr/>
            </a:pPr>
            <a:endParaRPr lang="en-US" i="1" dirty="0"/>
          </a:p>
          <a:p>
            <a:pPr marL="171450" indent="-171450">
              <a:buFont typeface="Arial" panose="020B0604020202020204" pitchFamily="34" charset="0"/>
              <a:buChar char="•"/>
              <a:defRPr/>
            </a:pPr>
            <a:r>
              <a:rPr lang="en-US" i="1" dirty="0"/>
              <a:t>The next three sections (Planning, Budgeting, and Forecasting; Performance Management; and Cost Management) cover topics that you would learn in your cost or managerial accounting courses, such as the master budget process, variance analysis, Balanced Scorecard, job-order costing, Activity-Based costing, etc..</a:t>
            </a:r>
          </a:p>
          <a:p>
            <a:pPr marL="171450" indent="-171450">
              <a:buFont typeface="Arial" panose="020B0604020202020204" pitchFamily="34" charset="0"/>
              <a:buChar char="•"/>
              <a:defRPr/>
            </a:pPr>
            <a:endParaRPr lang="en-US" i="1" dirty="0"/>
          </a:p>
          <a:p>
            <a:pPr marL="171450" indent="-171450">
              <a:buFont typeface="Arial" panose="020B0604020202020204" pitchFamily="34" charset="0"/>
              <a:buChar char="•"/>
              <a:defRPr/>
            </a:pPr>
            <a:r>
              <a:rPr lang="en-US" i="1" dirty="0"/>
              <a:t>The fourth section covers best practices in Internal Controls.</a:t>
            </a:r>
          </a:p>
          <a:p>
            <a:pPr marL="171450" indent="-171450">
              <a:buFont typeface="Arial" panose="020B0604020202020204" pitchFamily="34" charset="0"/>
              <a:buChar char="•"/>
              <a:defRPr/>
            </a:pPr>
            <a:endParaRPr lang="en-US" i="1" dirty="0"/>
          </a:p>
          <a:p>
            <a:pPr marL="171450" indent="-171450">
              <a:buFont typeface="Arial" panose="020B0604020202020204" pitchFamily="34" charset="0"/>
              <a:buChar char="•"/>
              <a:defRPr/>
            </a:pPr>
            <a:r>
              <a:rPr lang="en-US" i="1" dirty="0"/>
              <a:t>The final (sixth) section, is called Technology and Analytics. This section covers content related to accounting information systems, including topics such as data governance, technology enablement, and data analytics.</a:t>
            </a:r>
          </a:p>
          <a:p>
            <a:pPr>
              <a:defRPr/>
            </a:pPr>
            <a:r>
              <a:rPr lang="en-US" i="1" dirty="0"/>
              <a:t> </a:t>
            </a:r>
          </a:p>
          <a:p>
            <a:pPr>
              <a:defRPr/>
            </a:pPr>
            <a:r>
              <a:rPr lang="en-US" b="1" i="1" dirty="0"/>
              <a:t>The Part 2 exam is called Strategic Financial Management. It has 6 sections and you’ll see that it includes some finance topics.</a:t>
            </a:r>
            <a:endParaRPr lang="en-US" i="1" dirty="0"/>
          </a:p>
          <a:p>
            <a:pPr>
              <a:defRPr/>
            </a:pPr>
            <a:r>
              <a:rPr lang="en-US" i="1" dirty="0"/>
              <a:t> </a:t>
            </a:r>
          </a:p>
          <a:p>
            <a:pPr marL="171450" indent="-171450">
              <a:buFont typeface="Arial" panose="020B0604020202020204" pitchFamily="34" charset="0"/>
              <a:buChar char="•"/>
              <a:defRPr/>
            </a:pPr>
            <a:r>
              <a:rPr lang="en-US" i="1" dirty="0"/>
              <a:t>Financial Statement Analysis focuses on financial ratios (liquidity, profitability, turnover, etc.).  You’re expected to calculate the ratios and interpret them. For example, how is your company trending over time?  How does it compare to competitors in the industry?</a:t>
            </a:r>
          </a:p>
          <a:p>
            <a:pPr marL="171450" indent="-171450">
              <a:buFont typeface="Arial" panose="020B0604020202020204" pitchFamily="34" charset="0"/>
              <a:buChar char="•"/>
              <a:defRPr/>
            </a:pPr>
            <a:endParaRPr lang="en-US" i="1" dirty="0"/>
          </a:p>
          <a:p>
            <a:pPr marL="171450" indent="-171450">
              <a:buFont typeface="Arial" panose="020B0604020202020204" pitchFamily="34" charset="0"/>
              <a:buChar char="•"/>
              <a:defRPr/>
            </a:pPr>
            <a:r>
              <a:rPr lang="en-US" i="1" dirty="0"/>
              <a:t>Corporate Finance focuses on risk and return models, and financial instruments.</a:t>
            </a:r>
          </a:p>
          <a:p>
            <a:pPr marL="171450" indent="-171450">
              <a:buFont typeface="Arial" panose="020B0604020202020204" pitchFamily="34" charset="0"/>
              <a:buChar char="•"/>
              <a:defRPr/>
            </a:pPr>
            <a:endParaRPr lang="en-US" i="1" dirty="0"/>
          </a:p>
          <a:p>
            <a:pPr marL="171450" indent="-171450">
              <a:buFont typeface="Arial" panose="020B0604020202020204" pitchFamily="34" charset="0"/>
              <a:buChar char="•"/>
              <a:defRPr/>
            </a:pPr>
            <a:r>
              <a:rPr lang="en-US" i="1" dirty="0"/>
              <a:t>Decision Analysis covers things like variable and fixed costs, cost/volume/profit analysis, and contribution margin income statements.</a:t>
            </a:r>
          </a:p>
          <a:p>
            <a:pPr marL="171450" indent="-171450">
              <a:buFont typeface="Arial" panose="020B0604020202020204" pitchFamily="34" charset="0"/>
              <a:buChar char="•"/>
              <a:defRPr/>
            </a:pPr>
            <a:endParaRPr lang="en-US" i="1" dirty="0"/>
          </a:p>
          <a:p>
            <a:pPr marL="171450" indent="-171450">
              <a:buFont typeface="Arial" panose="020B0604020202020204" pitchFamily="34" charset="0"/>
              <a:buChar char="•"/>
              <a:defRPr/>
            </a:pPr>
            <a:r>
              <a:rPr lang="en-US" i="1" dirty="0"/>
              <a:t>Risk Management focuses on best practices in Enterprise Risk Management. Companies need to be prepared to managing risks by identifying them and creating plans to defer, transfer or even avoid them.  </a:t>
            </a:r>
          </a:p>
          <a:p>
            <a:pPr marL="171450" indent="-171450">
              <a:buFont typeface="Arial" panose="020B0604020202020204" pitchFamily="34" charset="0"/>
              <a:buChar char="•"/>
              <a:defRPr/>
            </a:pPr>
            <a:endParaRPr lang="en-US" i="1" dirty="0"/>
          </a:p>
          <a:p>
            <a:pPr marL="171450" indent="-171450">
              <a:buFont typeface="Arial" panose="020B0604020202020204" pitchFamily="34" charset="0"/>
              <a:buChar char="•"/>
              <a:defRPr/>
            </a:pPr>
            <a:r>
              <a:rPr lang="en-US" i="1" dirty="0"/>
              <a:t>The Investment Decisions section covers capital budgeting techniques like discounted cash flow methods (NPV, IRR) and other ways to evaluate investments for an organization.</a:t>
            </a:r>
          </a:p>
          <a:p>
            <a:pPr marL="171450" indent="-171450">
              <a:buFont typeface="Arial" panose="020B0604020202020204" pitchFamily="34" charset="0"/>
              <a:buChar char="•"/>
              <a:defRPr/>
            </a:pPr>
            <a:endParaRPr lang="en-US" i="1" dirty="0"/>
          </a:p>
          <a:p>
            <a:pPr marL="171450" indent="-171450">
              <a:buFont typeface="Arial" panose="020B0604020202020204" pitchFamily="34" charset="0"/>
              <a:buChar char="•"/>
              <a:defRPr/>
            </a:pPr>
            <a:r>
              <a:rPr lang="en-US" i="1" dirty="0"/>
              <a:t>And finally, the last section focuses on Professional Ethics.  Ethics is such an important topic to IMA as well as to the profession.  We cover IMA’s Statement on Ethical Professional Practice in this exam section.</a:t>
            </a:r>
          </a:p>
          <a:p>
            <a:pPr>
              <a:defRPr/>
            </a:pPr>
            <a:endParaRPr lang="en-US" i="1" dirty="0"/>
          </a:p>
          <a:p>
            <a:pPr>
              <a:defRPr/>
            </a:pPr>
            <a:r>
              <a:rPr lang="en-US" i="1" dirty="0"/>
              <a:t>The content covered on the CMA exam is very relevant.  If you were to show this list of topics to a senior leader in finance or accounting, they would tell you that they need employees who have a mastery of these skills.  </a:t>
            </a:r>
          </a:p>
          <a:p>
            <a:pPr>
              <a:defRPr/>
            </a:pPr>
            <a:r>
              <a:rPr lang="en-US" i="1" dirty="0"/>
              <a:t> </a:t>
            </a:r>
          </a:p>
          <a:p>
            <a:pPr eaLnBrk="1" hangingPunct="1">
              <a:lnSpc>
                <a:spcPct val="80000"/>
              </a:lnSpc>
              <a:spcBef>
                <a:spcPct val="0"/>
              </a:spcBef>
              <a:defRPr/>
            </a:pPr>
            <a:endParaRPr lang="en-US" altLang="en-US" sz="1100" i="1"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19</a:t>
            </a:fld>
            <a:endParaRPr lang="en-US"/>
          </a:p>
        </p:txBody>
      </p:sp>
    </p:spTree>
    <p:extLst>
      <p:ext uri="{BB962C8B-B14F-4D97-AF65-F5344CB8AC3E}">
        <p14:creationId xmlns:p14="http://schemas.microsoft.com/office/powerpoint/2010/main" val="3076182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2</a:t>
            </a:fld>
            <a:endParaRPr lang="en-US"/>
          </a:p>
        </p:txBody>
      </p:sp>
    </p:spTree>
    <p:extLst>
      <p:ext uri="{BB962C8B-B14F-4D97-AF65-F5344CB8AC3E}">
        <p14:creationId xmlns:p14="http://schemas.microsoft.com/office/powerpoint/2010/main" val="1103122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i="1" dirty="0"/>
              <a:t>Each year, IMA conducts a Salary Survey of its members, and accounting and finance professionals from the U.S. In 2021, the survey showed that in the U.S. CMA certified accounting professionals between the ages of 20-29 earn, on average, 37% more in median total compensation than their noncertified accounting peers.  </a:t>
            </a:r>
          </a:p>
          <a:p>
            <a:pPr eaLnBrk="1" hangingPunct="1">
              <a:spcBef>
                <a:spcPct val="0"/>
              </a:spcBef>
            </a:pPr>
            <a:endParaRPr lang="en-US" altLang="en-US" sz="1200" i="1" dirty="0"/>
          </a:p>
          <a:p>
            <a:pPr eaLnBrk="1" hangingPunct="1">
              <a:spcBef>
                <a:spcPct val="0"/>
              </a:spcBef>
            </a:pPr>
            <a:r>
              <a:rPr lang="en-US" altLang="en-US" sz="1200" i="1" dirty="0"/>
              <a:t>Now keep in mind that this doesn’t mean that you will automatically receive a 37% pay increase when you earn the CMA!  The skills and knowledge that you acquire as a result of the CMA -- along with hard work, excellent performance, and strong ethics – will help you to become a high achiever and you can be rewarded over time with a higher salary.</a:t>
            </a:r>
          </a:p>
          <a:p>
            <a:pPr eaLnBrk="1" hangingPunct="1">
              <a:spcBef>
                <a:spcPct val="0"/>
              </a:spcBef>
            </a:pPr>
            <a:endParaRPr lang="en-US" altLang="en-US" sz="1200" i="1" dirty="0"/>
          </a:p>
          <a:p>
            <a:pPr eaLnBrk="1" hangingPunct="1">
              <a:spcBef>
                <a:spcPct val="0"/>
              </a:spcBef>
            </a:pPr>
            <a:r>
              <a:rPr lang="en-US" altLang="en-US" sz="1200" i="1" dirty="0"/>
              <a:t>The message from this survey is that CMA certification provides a positive return on investment.  It’s worth your while to become a CMA. </a:t>
            </a:r>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20</a:t>
            </a:fld>
            <a:endParaRPr lang="en-US"/>
          </a:p>
        </p:txBody>
      </p:sp>
    </p:spTree>
    <p:extLst>
      <p:ext uri="{BB962C8B-B14F-4D97-AF65-F5344CB8AC3E}">
        <p14:creationId xmlns:p14="http://schemas.microsoft.com/office/powerpoint/2010/main" val="4047698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t>I’ll let you read through some of the testimonials here.</a:t>
            </a:r>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21</a:t>
            </a:fld>
            <a:endParaRPr lang="en-US"/>
          </a:p>
        </p:txBody>
      </p:sp>
    </p:spTree>
    <p:extLst>
      <p:ext uri="{BB962C8B-B14F-4D97-AF65-F5344CB8AC3E}">
        <p14:creationId xmlns:p14="http://schemas.microsoft.com/office/powerpoint/2010/main" val="2567090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Student videos:  </a:t>
            </a:r>
          </a:p>
          <a:p>
            <a:endParaRPr lang="en-US" altLang="en-US" dirty="0"/>
          </a:p>
          <a:p>
            <a:r>
              <a:rPr lang="en-US" altLang="en-US" dirty="0"/>
              <a:t>If you are able to access the internet during your presentation to play this video, then please play it during the presentation.</a:t>
            </a:r>
          </a:p>
          <a:p>
            <a:endParaRPr lang="en-US" altLang="en-US" dirty="0"/>
          </a:p>
          <a:p>
            <a:r>
              <a:rPr lang="en-US" altLang="en-US" dirty="0"/>
              <a:t>If you are </a:t>
            </a:r>
            <a:r>
              <a:rPr lang="en-US" altLang="en-US" u="sng" dirty="0"/>
              <a:t>not</a:t>
            </a:r>
            <a:r>
              <a:rPr lang="en-US" altLang="en-US" dirty="0"/>
              <a:t> able to access the internet during your presentation, then please use the next slide in lieu of the video.</a:t>
            </a:r>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22</a:t>
            </a:fld>
            <a:endParaRPr lang="en-US"/>
          </a:p>
        </p:txBody>
      </p:sp>
    </p:spTree>
    <p:extLst>
      <p:ext uri="{BB962C8B-B14F-4D97-AF65-F5344CB8AC3E}">
        <p14:creationId xmlns:p14="http://schemas.microsoft.com/office/powerpoint/2010/main" val="625678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t>Here are a few testimonials that I’d like to share with you.</a:t>
            </a:r>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23</a:t>
            </a:fld>
            <a:endParaRPr lang="en-US"/>
          </a:p>
        </p:txBody>
      </p:sp>
    </p:spTree>
    <p:extLst>
      <p:ext uri="{BB962C8B-B14F-4D97-AF65-F5344CB8AC3E}">
        <p14:creationId xmlns:p14="http://schemas.microsoft.com/office/powerpoint/2010/main" val="1970514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6328938C-7278-D720-9F33-5CD96F8434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FC46D493-4220-B1F5-3FD4-5BD3347980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Okay, so what do you need to do to become a CMA?</a:t>
            </a:r>
          </a:p>
          <a:p>
            <a:pPr eaLnBrk="1" hangingPunct="1">
              <a:spcBef>
                <a:spcPct val="0"/>
              </a:spcBef>
            </a:pPr>
            <a:endParaRPr lang="en-US" altLang="en-US" i="1" dirty="0"/>
          </a:p>
        </p:txBody>
      </p:sp>
      <p:sp>
        <p:nvSpPr>
          <p:cNvPr id="112644" name="Slide Number Placeholder 3">
            <a:extLst>
              <a:ext uri="{FF2B5EF4-FFF2-40B4-BE49-F238E27FC236}">
                <a16:creationId xmlns:a16="http://schemas.microsoft.com/office/drawing/2014/main" id="{C509C1FD-EC75-9BD5-0AF0-4DB9AD986C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56E768A-F8D9-4DFA-868C-9EAA60054370}" type="slidenum">
              <a:rPr lang="en-US" altLang="en-US" smtClean="0">
                <a:solidFill>
                  <a:srgbClr val="000000"/>
                </a:solidFill>
                <a:ea typeface="MS PGothic" panose="020B0600070205080204" pitchFamily="34" charset="-128"/>
              </a:rPr>
              <a:pPr/>
              <a:t>24</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479289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In order to become a CMA, you have to pass the two exam parts, as well as fulfill the education and work experience requirements.  </a:t>
            </a:r>
            <a:br>
              <a:rPr lang="en-US" altLang="en-US" i="1" dirty="0"/>
            </a:br>
            <a:endParaRPr lang="en-US" altLang="en-US" i="1" dirty="0"/>
          </a:p>
          <a:p>
            <a:pPr eaLnBrk="1" hangingPunct="1">
              <a:spcBef>
                <a:spcPct val="0"/>
              </a:spcBef>
            </a:pPr>
            <a:r>
              <a:rPr lang="en-US" altLang="en-US" i="1" u="sng" dirty="0"/>
              <a:t>The education requirement </a:t>
            </a:r>
            <a:r>
              <a:rPr lang="en-US" altLang="en-US" i="1" dirty="0"/>
              <a:t>states that you must have a bachelor’s degree from an accredited college or university.  The degree can be in any major, however, most CMA candidates hold degrees in accounting or finance.  Candidates are not required to have </a:t>
            </a:r>
            <a:r>
              <a:rPr lang="en-US" altLang="en-US" dirty="0"/>
              <a:t>already</a:t>
            </a:r>
            <a:r>
              <a:rPr lang="en-US" altLang="en-US" i="1" dirty="0"/>
              <a:t> earned their degree in order to sit for the CMA.  </a:t>
            </a:r>
            <a:r>
              <a:rPr lang="en-US" altLang="en-US" b="1" i="1" dirty="0"/>
              <a:t>Often, students will sit for the CMA prior to graduation.</a:t>
            </a:r>
            <a:r>
              <a:rPr lang="en-US" altLang="en-US" i="1" dirty="0"/>
              <a:t>  Candidates just need to complete their degree within 7 years of passing the CMA exam parts.  </a:t>
            </a:r>
            <a:br>
              <a:rPr lang="en-US" altLang="en-US" i="1" dirty="0"/>
            </a:br>
            <a:endParaRPr lang="en-US" altLang="en-US" i="1" dirty="0"/>
          </a:p>
          <a:p>
            <a:pPr eaLnBrk="1" hangingPunct="1">
              <a:spcBef>
                <a:spcPct val="0"/>
              </a:spcBef>
            </a:pPr>
            <a:r>
              <a:rPr lang="en-US" altLang="en-US" i="1" dirty="0"/>
              <a:t>As for the </a:t>
            </a:r>
            <a:r>
              <a:rPr lang="en-US" altLang="en-US" i="1" u="sng" dirty="0"/>
              <a:t>work experience requirement</a:t>
            </a:r>
            <a:r>
              <a:rPr lang="en-US" altLang="en-US" i="1" dirty="0"/>
              <a:t>, candidates need to complete two years of professional work experience in order to become a CMA.  A complete explanation of the types of positions that would fulfill the work experience requirement are listed in the CMA Handbook on the IMA website.  In general, work experience that requires analysis will qualify, but internships and jobs that are clerical in nature would not fulfill the work experience requirement.  </a:t>
            </a:r>
            <a:br>
              <a:rPr lang="en-US" altLang="en-US" i="1" dirty="0"/>
            </a:br>
            <a:endParaRPr lang="en-US" altLang="en-US" i="1" dirty="0"/>
          </a:p>
          <a:p>
            <a:pPr eaLnBrk="1" hangingPunct="1">
              <a:spcBef>
                <a:spcPct val="0"/>
              </a:spcBef>
            </a:pPr>
            <a:r>
              <a:rPr lang="en-US" altLang="en-US" i="1" dirty="0"/>
              <a:t>To maintain the CMA certification, CMAs are required to maintain their membership with IMA and to complete 30 hours of continuing professional education (or CPE) each year.  Of the 30 hours, at least 2 hours must be in ethics training.</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25</a:t>
            </a:fld>
            <a:endParaRPr lang="en-US"/>
          </a:p>
        </p:txBody>
      </p:sp>
    </p:spTree>
    <p:extLst>
      <p:ext uri="{BB962C8B-B14F-4D97-AF65-F5344CB8AC3E}">
        <p14:creationId xmlns:p14="http://schemas.microsoft.com/office/powerpoint/2010/main" val="1723059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Tx/>
              <a:buChar char="-"/>
            </a:pPr>
            <a:r>
              <a:rPr lang="en-US" altLang="en-US" i="1" dirty="0"/>
              <a:t>The exam is computer-based and is taken at Prometric Testing Centers</a:t>
            </a:r>
          </a:p>
          <a:p>
            <a:pPr marL="171450" indent="-171450" eaLnBrk="1" hangingPunct="1">
              <a:spcBef>
                <a:spcPct val="0"/>
              </a:spcBef>
              <a:buFontTx/>
              <a:buChar char="-"/>
            </a:pPr>
            <a:endParaRPr lang="en-US" altLang="en-US" i="1" dirty="0"/>
          </a:p>
          <a:p>
            <a:pPr marL="171450" indent="-171450" eaLnBrk="1" hangingPunct="1">
              <a:spcBef>
                <a:spcPct val="0"/>
              </a:spcBef>
              <a:buFontTx/>
              <a:buChar char="-"/>
            </a:pPr>
            <a:r>
              <a:rPr lang="en-US" altLang="en-US" i="1" dirty="0"/>
              <a:t>There are 3 “testing windows” offered each year.  These are the only months when the CMA exam can be taken. If this is something you want to </a:t>
            </a:r>
            <a:r>
              <a:rPr lang="en-US" altLang="en-US" i="1" dirty="0" err="1"/>
              <a:t>persue</a:t>
            </a:r>
            <a:r>
              <a:rPr lang="en-US" altLang="en-US" i="1" dirty="0"/>
              <a:t> I would take a look over the next year or so and start planning out when you think you might be able to sit for the exam. Take into consideration travel plans, work, family, etc. Figure out which testing window you want to sit and sort of work backwards figuring out how much time you want to study each week, so you can break down the study time to prepare for the exam. </a:t>
            </a:r>
          </a:p>
          <a:p>
            <a:pPr marL="171450" indent="-171450" eaLnBrk="1" hangingPunct="1">
              <a:spcBef>
                <a:spcPct val="0"/>
              </a:spcBef>
              <a:buFontTx/>
              <a:buChar char="-"/>
            </a:pPr>
            <a:endParaRPr lang="en-US" altLang="en-US" i="1" dirty="0"/>
          </a:p>
          <a:p>
            <a:pPr marL="171450" indent="-171450" eaLnBrk="1" hangingPunct="1">
              <a:spcBef>
                <a:spcPct val="0"/>
              </a:spcBef>
              <a:buFontTx/>
              <a:buChar char="-"/>
            </a:pPr>
            <a:r>
              <a:rPr lang="en-US" altLang="en-US" i="1" dirty="0"/>
              <a:t>Parts 1 and 2 can be taken in any order. A lot of people like to take part 1 first because it seems natural to follow the order, but you can start with either. If you feel that you are more of an accountant and that is your strength, start with part 1. Play to your strengths. Part 2 has a bit more finance content, so if you feel like you are more of a finance person, you can start with part 2. They don’t build on one another. </a:t>
            </a:r>
          </a:p>
          <a:p>
            <a:pPr marL="171450" indent="-171450" eaLnBrk="1" hangingPunct="1">
              <a:spcBef>
                <a:spcPct val="0"/>
              </a:spcBef>
              <a:buFontTx/>
              <a:buChar char="-"/>
            </a:pPr>
            <a:endParaRPr lang="en-US" altLang="en-US" i="1" dirty="0"/>
          </a:p>
          <a:p>
            <a:pPr marL="171450" indent="-171450" eaLnBrk="1" hangingPunct="1">
              <a:spcBef>
                <a:spcPct val="0"/>
              </a:spcBef>
              <a:buFontTx/>
              <a:buChar char="-"/>
            </a:pPr>
            <a:r>
              <a:rPr lang="en-US" altLang="en-US" i="1" dirty="0"/>
              <a:t>CMA candidates schedule the exams on their own and at their own pace. Some candidates will try to complete the exam very quickly (perhaps one exam per testing window or both exams within one year), while others will take more time. </a:t>
            </a:r>
          </a:p>
          <a:p>
            <a:pPr marL="171450" indent="-171450" eaLnBrk="1" hangingPunct="1">
              <a:spcBef>
                <a:spcPct val="0"/>
              </a:spcBef>
            </a:pPr>
            <a:r>
              <a:rPr lang="en-US" altLang="en-US" i="1" dirty="0"/>
              <a:t> </a:t>
            </a:r>
          </a:p>
          <a:p>
            <a:pPr marL="171450" indent="-171450" eaLnBrk="1" hangingPunct="1">
              <a:spcBef>
                <a:spcPct val="0"/>
              </a:spcBef>
              <a:buFontTx/>
              <a:buChar char="-"/>
            </a:pPr>
            <a:r>
              <a:rPr lang="en-US" altLang="en-US" i="1" dirty="0"/>
              <a:t>On average, most people take about 12-18 months to complete the two exam parts. </a:t>
            </a:r>
            <a:r>
              <a:rPr lang="en-US" altLang="en-US" i="1"/>
              <a:t>As students you are at a bit of an advantage because the content is very relevant to what you are learning in the classroom and very fresh to you. </a:t>
            </a:r>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26</a:t>
            </a:fld>
            <a:endParaRPr lang="en-US"/>
          </a:p>
        </p:txBody>
      </p:sp>
    </p:spTree>
    <p:extLst>
      <p:ext uri="{BB962C8B-B14F-4D97-AF65-F5344CB8AC3E}">
        <p14:creationId xmlns:p14="http://schemas.microsoft.com/office/powerpoint/2010/main" val="571358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There are some administrative fees associated with becoming a CMA.  </a:t>
            </a:r>
            <a:br>
              <a:rPr lang="en-US" altLang="en-US" i="1" dirty="0"/>
            </a:br>
            <a:endParaRPr lang="en-US" altLang="en-US" i="1" dirty="0"/>
          </a:p>
          <a:p>
            <a:pPr eaLnBrk="1" hangingPunct="1">
              <a:spcBef>
                <a:spcPct val="0"/>
              </a:spcBef>
            </a:pPr>
            <a:endParaRPr lang="en-US" altLang="en-US" sz="300" i="1" dirty="0"/>
          </a:p>
          <a:p>
            <a:pPr eaLnBrk="1" hangingPunct="1">
              <a:spcBef>
                <a:spcPct val="0"/>
              </a:spcBef>
            </a:pPr>
            <a:r>
              <a:rPr lang="en-US" altLang="en-US" i="1" dirty="0"/>
              <a:t>The first step is to join IMA.  IMA offers a student membership which is very affordable, at just $39 per year.  If you use the coupon code </a:t>
            </a:r>
            <a:r>
              <a:rPr lang="en-US" altLang="en-US" b="1" i="1" dirty="0"/>
              <a:t>STU25 </a:t>
            </a:r>
            <a:r>
              <a:rPr lang="en-US" altLang="en-US" i="1" dirty="0"/>
              <a:t>on our website, you can reduce the membership fee to just $25 per year.</a:t>
            </a:r>
            <a:br>
              <a:rPr lang="en-US" altLang="en-US" i="1" dirty="0"/>
            </a:br>
            <a:endParaRPr lang="en-US" altLang="en-US" i="1" dirty="0"/>
          </a:p>
          <a:p>
            <a:pPr eaLnBrk="1" hangingPunct="1">
              <a:spcBef>
                <a:spcPct val="0"/>
              </a:spcBef>
            </a:pPr>
            <a:endParaRPr lang="en-US" altLang="en-US" sz="200" i="1" dirty="0"/>
          </a:p>
          <a:p>
            <a:pPr eaLnBrk="1" hangingPunct="1">
              <a:spcBef>
                <a:spcPct val="0"/>
              </a:spcBef>
            </a:pPr>
            <a:r>
              <a:rPr lang="en-US" altLang="en-US" i="1" dirty="0"/>
              <a:t>To pursue the CMA, the next step is to declare yourself a CMA candidate.  You do that by paying the CMA Program Entrance fee. For students, the fee is just $188.</a:t>
            </a:r>
            <a:br>
              <a:rPr lang="en-US" altLang="en-US" i="1" dirty="0"/>
            </a:br>
            <a:endParaRPr lang="en-US" altLang="en-US" i="1" dirty="0"/>
          </a:p>
          <a:p>
            <a:pPr eaLnBrk="1" hangingPunct="1">
              <a:spcBef>
                <a:spcPct val="0"/>
              </a:spcBef>
            </a:pPr>
            <a:endParaRPr lang="en-US" altLang="en-US" sz="200" i="1" dirty="0"/>
          </a:p>
          <a:p>
            <a:pPr eaLnBrk="1" hangingPunct="1">
              <a:spcBef>
                <a:spcPct val="0"/>
              </a:spcBef>
            </a:pPr>
            <a:r>
              <a:rPr lang="en-US" altLang="en-US" i="1" dirty="0"/>
              <a:t>Finally, once you’re ready to sit for an exam, you will register for a specific exam part and a specific testing window and pay the Exam Part Fee.  Student members receive an automatic 25% discount off of the regular exam fee.  </a:t>
            </a:r>
            <a:br>
              <a:rPr lang="en-US" altLang="en-US" i="1" dirty="0"/>
            </a:br>
            <a:r>
              <a:rPr lang="en-US" altLang="en-US" dirty="0"/>
              <a:t>(Note: No code is required for students to get the discounted exam registration fee.  The IMA system will automatically give them that rate as student members.)</a:t>
            </a:r>
          </a:p>
          <a:p>
            <a:pPr eaLnBrk="1" hangingPunct="1">
              <a:spcBef>
                <a:spcPct val="0"/>
              </a:spcBef>
            </a:pPr>
            <a:endParaRPr lang="en-US" altLang="en-US" sz="300" i="1" dirty="0"/>
          </a:p>
          <a:p>
            <a:pPr eaLnBrk="1" hangingPunct="1">
              <a:spcBef>
                <a:spcPct val="0"/>
              </a:spcBef>
            </a:pPr>
            <a:r>
              <a:rPr lang="en-US" altLang="en-US" b="1" i="1" dirty="0"/>
              <a:t>Even if you aren’t ready to commit to the CMA program at this time, we encourage you to join IMA now to take advantage of numerous membership benefits.</a:t>
            </a:r>
          </a:p>
          <a:p>
            <a:pPr eaLnBrk="1" hangingPunct="1">
              <a:spcBef>
                <a:spcPct val="0"/>
              </a:spcBef>
            </a:pPr>
            <a:endParaRPr lang="en-US" altLang="en-US" i="1" dirty="0"/>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27</a:t>
            </a:fld>
            <a:endParaRPr lang="en-US"/>
          </a:p>
        </p:txBody>
      </p:sp>
    </p:spTree>
    <p:extLst>
      <p:ext uri="{BB962C8B-B14F-4D97-AF65-F5344CB8AC3E}">
        <p14:creationId xmlns:p14="http://schemas.microsoft.com/office/powerpoint/2010/main" val="1151277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i="1" dirty="0"/>
              <a:t>The next thing I want to talk about is a really great program IMA has to offer, the CMA Scholarship Program. </a:t>
            </a:r>
            <a:r>
              <a:rPr lang="en-US" altLang="en-US" sz="1200" dirty="0"/>
              <a:t>IMA offers 5 scholarships per year to non-IMA Endorsed Schools and 10 scholarships to IMA endorsed schools, covering all costs related to the CMA program.</a:t>
            </a:r>
          </a:p>
          <a:p>
            <a:pPr eaLnBrk="1" hangingPunct="1">
              <a:spcBef>
                <a:spcPct val="0"/>
              </a:spcBef>
              <a:defRPr/>
            </a:pPr>
            <a:endParaRPr lang="en-US" altLang="en-US" i="1" dirty="0"/>
          </a:p>
          <a:p>
            <a:pPr eaLnBrk="1" hangingPunct="1">
              <a:spcBef>
                <a:spcPct val="0"/>
              </a:spcBef>
              <a:defRPr/>
            </a:pPr>
            <a:endParaRPr lang="en-US" altLang="en-US" i="1" dirty="0"/>
          </a:p>
          <a:p>
            <a:pPr eaLnBrk="1" hangingPunct="1">
              <a:spcBef>
                <a:spcPct val="0"/>
              </a:spcBef>
              <a:defRPr/>
            </a:pPr>
            <a:r>
              <a:rPr lang="en-US" altLang="en-US" i="1" dirty="0"/>
              <a:t>The CMA Scholarship is available to all accounting/finance students. In order to receive the scholarship, students must be nominated by a faculty member. That’s really the only stipulation there is with this program. </a:t>
            </a:r>
          </a:p>
          <a:p>
            <a:pPr eaLnBrk="1" hangingPunct="1">
              <a:spcBef>
                <a:spcPct val="0"/>
              </a:spcBef>
              <a:defRPr/>
            </a:pPr>
            <a:endParaRPr lang="en-US" altLang="en-US" i="1" dirty="0"/>
          </a:p>
          <a:p>
            <a:pPr eaLnBrk="1" hangingPunct="1">
              <a:spcBef>
                <a:spcPct val="0"/>
              </a:spcBef>
              <a:defRPr/>
            </a:pPr>
            <a:endParaRPr lang="en-US" altLang="en-US" i="1" dirty="0"/>
          </a:p>
          <a:p>
            <a:pPr eaLnBrk="1" hangingPunct="1">
              <a:spcBef>
                <a:spcPct val="0"/>
              </a:spcBef>
              <a:defRPr/>
            </a:pPr>
            <a:r>
              <a:rPr lang="en-US" altLang="en-US" i="1" dirty="0"/>
              <a:t>Now included with the CMA Scholarship:</a:t>
            </a:r>
          </a:p>
          <a:p>
            <a:pPr eaLnBrk="1" hangingPunct="1">
              <a:spcBef>
                <a:spcPct val="0"/>
              </a:spcBef>
              <a:defRPr/>
            </a:pPr>
            <a:endParaRPr lang="en-US" altLang="en-US" i="1" dirty="0"/>
          </a:p>
          <a:p>
            <a:pPr marL="171450" indent="-171450" eaLnBrk="1" hangingPunct="1">
              <a:spcBef>
                <a:spcPct val="0"/>
              </a:spcBef>
              <a:buFont typeface="Arial" panose="020B0604020202020204" pitchFamily="34" charset="0"/>
              <a:buChar char="•"/>
              <a:defRPr/>
            </a:pPr>
            <a:r>
              <a:rPr lang="en-US" altLang="en-US" i="1" dirty="0"/>
              <a:t>Students will receive three years of IMA membership</a:t>
            </a:r>
          </a:p>
          <a:p>
            <a:pPr marL="171450" indent="-171450" eaLnBrk="1" hangingPunct="1">
              <a:spcBef>
                <a:spcPct val="0"/>
              </a:spcBef>
              <a:buFont typeface="Arial" panose="020B0604020202020204" pitchFamily="34" charset="0"/>
              <a:buChar char="•"/>
              <a:defRPr/>
            </a:pPr>
            <a:r>
              <a:rPr lang="en-US" altLang="en-US" i="1" dirty="0"/>
              <a:t>The entrance fee into the CMA Program will be covered</a:t>
            </a:r>
          </a:p>
          <a:p>
            <a:pPr marL="171450" indent="-171450" eaLnBrk="1" hangingPunct="1">
              <a:spcBef>
                <a:spcPct val="0"/>
              </a:spcBef>
              <a:buFont typeface="Arial" panose="020B0604020202020204" pitchFamily="34" charset="0"/>
              <a:buChar char="•"/>
              <a:defRPr/>
            </a:pPr>
            <a:r>
              <a:rPr lang="en-US" altLang="en-US" i="1" dirty="0"/>
              <a:t>Registration fees for both parts of the exam will also be covered</a:t>
            </a:r>
          </a:p>
          <a:p>
            <a:pPr marL="171450" indent="-171450" eaLnBrk="1" hangingPunct="1">
              <a:spcBef>
                <a:spcPct val="0"/>
              </a:spcBef>
              <a:buFont typeface="Arial" panose="020B0604020202020204" pitchFamily="34" charset="0"/>
              <a:buChar char="•"/>
              <a:defRPr/>
            </a:pPr>
            <a:r>
              <a:rPr lang="en-US" altLang="en-US" i="1" dirty="0"/>
              <a:t>1 Year of access to Gleim CMA Study Materials</a:t>
            </a:r>
          </a:p>
          <a:p>
            <a:pPr eaLnBrk="1" hangingPunct="1">
              <a:spcBef>
                <a:spcPct val="0"/>
              </a:spcBef>
              <a:buFont typeface="Arial" panose="020B0604020202020204" pitchFamily="34" charset="0"/>
              <a:buNone/>
              <a:defRPr/>
            </a:pPr>
            <a:endParaRPr lang="en-US" altLang="en-US" i="1" dirty="0"/>
          </a:p>
          <a:p>
            <a:pPr eaLnBrk="1" hangingPunct="1">
              <a:spcBef>
                <a:spcPct val="0"/>
              </a:spcBef>
              <a:buFont typeface="Arial" panose="020B0604020202020204" pitchFamily="34" charset="0"/>
              <a:buNone/>
              <a:defRPr/>
            </a:pPr>
            <a:r>
              <a:rPr lang="en-US" altLang="en-US" i="1" dirty="0"/>
              <a:t>It’s easily more than $2,000 in value. Make sure you let your professors know you are interested in this. </a:t>
            </a:r>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28</a:t>
            </a:fld>
            <a:endParaRPr lang="en-US"/>
          </a:p>
        </p:txBody>
      </p:sp>
    </p:spTree>
    <p:extLst>
      <p:ext uri="{BB962C8B-B14F-4D97-AF65-F5344CB8AC3E}">
        <p14:creationId xmlns:p14="http://schemas.microsoft.com/office/powerpoint/2010/main" val="435203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i="1" dirty="0"/>
              <a:t>In closing, I’d like to sum up some of the reasons you should consider pursuing the CMA </a:t>
            </a:r>
          </a:p>
          <a:p>
            <a:pPr eaLnBrk="1" hangingPunct="1">
              <a:spcBef>
                <a:spcPct val="0"/>
              </a:spcBef>
              <a:defRPr/>
            </a:pPr>
            <a:endParaRPr lang="en-US" altLang="en-US" i="1" dirty="0"/>
          </a:p>
          <a:p>
            <a:pPr marL="171450" indent="-171450" eaLnBrk="1" hangingPunct="1">
              <a:spcBef>
                <a:spcPct val="0"/>
              </a:spcBef>
              <a:buFont typeface="Arial" pitchFamily="34" charset="0"/>
              <a:buChar char="•"/>
              <a:defRPr/>
            </a:pPr>
            <a:r>
              <a:rPr lang="en-US" altLang="en-US" i="1" dirty="0"/>
              <a:t>First, you can sit for the exam while you’re still a student.  You just have to earn your bachelor’s degree within 7 years of passing the exam.  </a:t>
            </a:r>
            <a:br>
              <a:rPr lang="en-US" altLang="en-US" i="1" dirty="0"/>
            </a:br>
            <a:endParaRPr lang="en-US" altLang="en-US" i="1" dirty="0"/>
          </a:p>
          <a:p>
            <a:pPr marL="171450" indent="-171450" eaLnBrk="1" hangingPunct="1">
              <a:spcBef>
                <a:spcPct val="0"/>
              </a:spcBef>
              <a:buFont typeface="Arial" pitchFamily="34" charset="0"/>
              <a:buChar char="•"/>
              <a:defRPr/>
            </a:pPr>
            <a:r>
              <a:rPr lang="en-US" altLang="en-US" i="1" dirty="0"/>
              <a:t>This exam is drawing much of its content from courses that you have recently taken.  You may need to refresh your knowledge of some topics, but you won’t have to completely re-learn the topics.</a:t>
            </a:r>
            <a:br>
              <a:rPr lang="en-US" altLang="en-US" i="1" dirty="0"/>
            </a:br>
            <a:endParaRPr lang="en-US" altLang="en-US" i="1" dirty="0"/>
          </a:p>
          <a:p>
            <a:pPr marL="171450" indent="-171450" eaLnBrk="1" hangingPunct="1">
              <a:spcBef>
                <a:spcPct val="0"/>
              </a:spcBef>
              <a:buFont typeface="Arial" pitchFamily="34" charset="0"/>
              <a:buChar char="•"/>
              <a:defRPr/>
            </a:pPr>
            <a:r>
              <a:rPr lang="en-US" altLang="en-US" i="1" dirty="0"/>
              <a:t>As students, you’re much more efficient at studying; you know where to go to focus and how to effectively study.  Once you are out of school for a while, you lose that ability and it takes a lot longer to prepare and study for exams!</a:t>
            </a:r>
            <a:br>
              <a:rPr lang="en-US" altLang="en-US" i="1" dirty="0"/>
            </a:br>
            <a:endParaRPr lang="en-US" altLang="en-US" i="1" dirty="0"/>
          </a:p>
          <a:p>
            <a:pPr marL="171450" indent="-171450" eaLnBrk="1" hangingPunct="1">
              <a:spcBef>
                <a:spcPct val="0"/>
              </a:spcBef>
              <a:buFont typeface="Arial" pitchFamily="34" charset="0"/>
              <a:buChar char="•"/>
              <a:defRPr/>
            </a:pPr>
            <a:r>
              <a:rPr lang="en-US" altLang="en-US" i="1" dirty="0"/>
              <a:t>Students can take advantage of the reduced student rates for IMA and CMA fees </a:t>
            </a:r>
          </a:p>
          <a:p>
            <a:pPr eaLnBrk="1" hangingPunct="1">
              <a:spcBef>
                <a:spcPct val="0"/>
              </a:spcBef>
              <a:defRPr/>
            </a:pPr>
            <a:endParaRPr lang="en-US" altLang="en-US" i="1" dirty="0"/>
          </a:p>
          <a:p>
            <a:pPr eaLnBrk="1" hangingPunct="1">
              <a:spcBef>
                <a:spcPct val="0"/>
              </a:spcBef>
              <a:defRPr/>
            </a:pPr>
            <a:r>
              <a:rPr lang="en-US" altLang="en-US" b="1" i="1" dirty="0"/>
              <a:t>I hope that you’ve found this presentation to be informative and helpful.  If you’re looking for a way to differentiate yourself, enhance your skills and earning potential, you should consider the CMA.</a:t>
            </a:r>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29</a:t>
            </a:fld>
            <a:endParaRPr lang="en-US"/>
          </a:p>
        </p:txBody>
      </p:sp>
    </p:spTree>
    <p:extLst>
      <p:ext uri="{BB962C8B-B14F-4D97-AF65-F5344CB8AC3E}">
        <p14:creationId xmlns:p14="http://schemas.microsoft.com/office/powerpoint/2010/main" val="374560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Here’s a quick overview of what I’ll be presenting today (READ LIST).  </a:t>
            </a:r>
          </a:p>
          <a:p>
            <a:pPr eaLnBrk="1" hangingPunct="1">
              <a:spcBef>
                <a:spcPct val="0"/>
              </a:spcBef>
            </a:pPr>
            <a:endParaRPr lang="en-US" altLang="en-US" i="1" dirty="0"/>
          </a:p>
          <a:p>
            <a:pPr eaLnBrk="1" hangingPunct="1">
              <a:spcBef>
                <a:spcPct val="0"/>
              </a:spcBef>
            </a:pPr>
            <a:r>
              <a:rPr lang="en-US" altLang="en-US" i="1" dirty="0"/>
              <a:t>We’ll have time for questions at the end.</a:t>
            </a:r>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3</a:t>
            </a:fld>
            <a:endParaRPr lang="en-US"/>
          </a:p>
        </p:txBody>
      </p:sp>
    </p:spTree>
    <p:extLst>
      <p:ext uri="{BB962C8B-B14F-4D97-AF65-F5344CB8AC3E}">
        <p14:creationId xmlns:p14="http://schemas.microsoft.com/office/powerpoint/2010/main" val="950514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We’ve covered a lot of information in this presentation, so I’d like to leave you with a simple checklist.</a:t>
            </a:r>
          </a:p>
          <a:p>
            <a:pPr eaLnBrk="1" hangingPunct="1">
              <a:spcBef>
                <a:spcPct val="0"/>
              </a:spcBef>
            </a:pPr>
            <a:endParaRPr lang="en-US" altLang="en-US" dirty="0"/>
          </a:p>
          <a:p>
            <a:pPr eaLnBrk="1" hangingPunct="1">
              <a:spcBef>
                <a:spcPct val="0"/>
              </a:spcBef>
            </a:pPr>
            <a:r>
              <a:rPr lang="en-US" altLang="en-US" dirty="0"/>
              <a:t>Start by joining IMA today! You’ll receive all the benefits of IMA membership and will take your first step toward CMA certification.</a:t>
            </a:r>
          </a:p>
          <a:p>
            <a:pPr eaLnBrk="1" hangingPunct="1">
              <a:spcBef>
                <a:spcPct val="0"/>
              </a:spcBef>
            </a:pPr>
            <a:endParaRPr lang="en-US" altLang="en-US" dirty="0"/>
          </a:p>
          <a:p>
            <a:pPr eaLnBrk="1" hangingPunct="1">
              <a:spcBef>
                <a:spcPct val="0"/>
              </a:spcBef>
            </a:pPr>
            <a:r>
              <a:rPr lang="en-US" altLang="en-US" dirty="0"/>
              <a:t>If you’re serious about enhancing your career, you can take and pass the CMA exam before you graduate.  After just two years of relevant work experience you’ll be able to add “CMA” to your business card. </a:t>
            </a:r>
          </a:p>
          <a:p>
            <a:pPr eaLnBrk="1" hangingPunct="1">
              <a:spcBef>
                <a:spcPct val="0"/>
              </a:spcBef>
            </a:pPr>
            <a:endParaRPr lang="en-US" altLang="en-US" dirty="0"/>
          </a:p>
          <a:p>
            <a:pPr eaLnBrk="1" hangingPunct="1">
              <a:spcBef>
                <a:spcPct val="0"/>
              </a:spcBef>
            </a:pPr>
            <a:r>
              <a:rPr lang="en-US" altLang="en-US" dirty="0"/>
              <a:t>Imagine the possibilities!  Remember, it’s “Your Career.  Your Story.”</a:t>
            </a:r>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30</a:t>
            </a:fld>
            <a:endParaRPr lang="en-US"/>
          </a:p>
        </p:txBody>
      </p:sp>
    </p:spTree>
    <p:extLst>
      <p:ext uri="{BB962C8B-B14F-4D97-AF65-F5344CB8AC3E}">
        <p14:creationId xmlns:p14="http://schemas.microsoft.com/office/powerpoint/2010/main" val="323055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6328938C-7278-D720-9F33-5CD96F8434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FC46D493-4220-B1F5-3FD4-5BD3347980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dirty="0"/>
          </a:p>
        </p:txBody>
      </p:sp>
      <p:sp>
        <p:nvSpPr>
          <p:cNvPr id="112644" name="Slide Number Placeholder 3">
            <a:extLst>
              <a:ext uri="{FF2B5EF4-FFF2-40B4-BE49-F238E27FC236}">
                <a16:creationId xmlns:a16="http://schemas.microsoft.com/office/drawing/2014/main" id="{C509C1FD-EC75-9BD5-0AF0-4DB9AD986C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56E768A-F8D9-4DFA-868C-9EAA60054370}" type="slidenum">
              <a:rPr lang="en-US" altLang="en-US" smtClean="0">
                <a:solidFill>
                  <a:srgbClr val="000000"/>
                </a:solidFill>
                <a:ea typeface="MS PGothic" panose="020B0600070205080204" pitchFamily="34" charset="-128"/>
              </a:rPr>
              <a:pPr/>
              <a:t>31</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490879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We're excited to invite you to join us on October 10th for IMA’s Student Series: Accounting and Finance Professional Panel, featuring successful young professionals from various industries. Our panelists come from diverse backgrounds, providing a unique perspective on their respective career paths. In this session, you'll have the opportunity to learn about their experiences, gain insights into the world of management accounting, explore the benefits of CMA certification, and receive valuable career advice. </a:t>
            </a:r>
            <a:endParaRPr lang="en-US" dirty="0"/>
          </a:p>
          <a:p>
            <a:endParaRPr lang="en-US" i="1" dirty="0"/>
          </a:p>
        </p:txBody>
      </p:sp>
      <p:sp>
        <p:nvSpPr>
          <p:cNvPr id="4" name="Slide Number Placeholder 3"/>
          <p:cNvSpPr>
            <a:spLocks noGrp="1"/>
          </p:cNvSpPr>
          <p:nvPr>
            <p:ph type="sldNum" sz="quarter" idx="5"/>
          </p:nvPr>
        </p:nvSpPr>
        <p:spPr/>
        <p:txBody>
          <a:bodyPr/>
          <a:lstStyle/>
          <a:p>
            <a:fld id="{38874FD8-D436-0A4A-B0A9-A8741702FC3C}" type="slidenum">
              <a:rPr lang="en-US" smtClean="0"/>
              <a:t>32</a:t>
            </a:fld>
            <a:endParaRPr lang="en-US"/>
          </a:p>
        </p:txBody>
      </p:sp>
    </p:spTree>
    <p:extLst>
      <p:ext uri="{BB962C8B-B14F-4D97-AF65-F5344CB8AC3E}">
        <p14:creationId xmlns:p14="http://schemas.microsoft.com/office/powerpoint/2010/main" val="3567317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sure to join us for IMA’s Student Leadership Conference from November 9th-11</a:t>
            </a:r>
            <a:r>
              <a:rPr lang="en-US" baseline="30000" dirty="0"/>
              <a:t>th</a:t>
            </a:r>
            <a:r>
              <a:rPr lang="en-US" dirty="0"/>
              <a:t> in Detroit, Michigan. Students will have the opportunity </a:t>
            </a:r>
            <a:r>
              <a:rPr lang="en-US" b="0" i="0" dirty="0">
                <a:solidFill>
                  <a:srgbClr val="374151"/>
                </a:solidFill>
                <a:effectLst/>
                <a:latin typeface="Söhne"/>
              </a:rPr>
              <a:t>to hear from top accounting and finance professionals, tour industry sites to learn about accounting operations, network with like-minded peers and professionals, and explore internship and job prospects in our exhibit hall. Don't miss out on this empowering event to elevate your leadership skills. Registration opens September 5</a:t>
            </a:r>
            <a:r>
              <a:rPr lang="en-US" b="0" i="0" baseline="30000" dirty="0">
                <a:solidFill>
                  <a:srgbClr val="374151"/>
                </a:solidFill>
                <a:effectLst/>
                <a:latin typeface="Söhne"/>
              </a:rPr>
              <a:t>th</a:t>
            </a:r>
            <a:r>
              <a:rPr lang="en-US" b="0" i="0" dirty="0">
                <a:solidFill>
                  <a:srgbClr val="374151"/>
                </a:solidFill>
                <a:effectLst/>
                <a:latin typeface="Söhne"/>
              </a:rPr>
              <a:t>. </a:t>
            </a:r>
            <a:endParaRPr lang="en-US" dirty="0"/>
          </a:p>
          <a:p>
            <a:endParaRPr lang="en-US" dirty="0"/>
          </a:p>
        </p:txBody>
      </p:sp>
      <p:sp>
        <p:nvSpPr>
          <p:cNvPr id="4" name="Slide Number Placeholder 3"/>
          <p:cNvSpPr>
            <a:spLocks noGrp="1"/>
          </p:cNvSpPr>
          <p:nvPr>
            <p:ph type="sldNum" sz="quarter" idx="5"/>
          </p:nvPr>
        </p:nvSpPr>
        <p:spPr/>
        <p:txBody>
          <a:bodyPr/>
          <a:lstStyle/>
          <a:p>
            <a:fld id="{82D90387-D4C0-42C9-BF66-61FDE2C2355E}" type="slidenum">
              <a:rPr lang="en-US" smtClean="0"/>
              <a:t>33</a:t>
            </a:fld>
            <a:endParaRPr lang="en-US"/>
          </a:p>
        </p:txBody>
      </p:sp>
    </p:spTree>
    <p:extLst>
      <p:ext uri="{BB962C8B-B14F-4D97-AF65-F5344CB8AC3E}">
        <p14:creationId xmlns:p14="http://schemas.microsoft.com/office/powerpoint/2010/main" val="502900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34</a:t>
            </a:fld>
            <a:endParaRPr lang="en-US"/>
          </a:p>
        </p:txBody>
      </p:sp>
    </p:spTree>
    <p:extLst>
      <p:ext uri="{BB962C8B-B14F-4D97-AF65-F5344CB8AC3E}">
        <p14:creationId xmlns:p14="http://schemas.microsoft.com/office/powerpoint/2010/main" val="2052587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6328938C-7278-D720-9F33-5CD96F8434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FC46D493-4220-B1F5-3FD4-5BD3347980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dirty="0"/>
          </a:p>
        </p:txBody>
      </p:sp>
      <p:sp>
        <p:nvSpPr>
          <p:cNvPr id="112644" name="Slide Number Placeholder 3">
            <a:extLst>
              <a:ext uri="{FF2B5EF4-FFF2-40B4-BE49-F238E27FC236}">
                <a16:creationId xmlns:a16="http://schemas.microsoft.com/office/drawing/2014/main" id="{C509C1FD-EC75-9BD5-0AF0-4DB9AD986C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56E768A-F8D9-4DFA-868C-9EAA60054370}" type="slidenum">
              <a:rPr lang="en-US" altLang="en-US" smtClean="0">
                <a:solidFill>
                  <a:srgbClr val="000000"/>
                </a:solidFill>
                <a:ea typeface="MS PGothic" panose="020B0600070205080204" pitchFamily="34" charset="-128"/>
              </a:rPr>
              <a:pPr/>
              <a:t>35</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700645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6328938C-7278-D720-9F33-5CD96F8434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FC46D493-4220-B1F5-3FD4-5BD3347980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i="1" dirty="0"/>
              <a:t>Let’s start with information on careers in management accounting.</a:t>
            </a:r>
          </a:p>
          <a:p>
            <a:pPr eaLnBrk="1" hangingPunct="1">
              <a:spcBef>
                <a:spcPct val="0"/>
              </a:spcBef>
            </a:pPr>
            <a:endParaRPr lang="en-US" altLang="en-US" i="1" dirty="0"/>
          </a:p>
        </p:txBody>
      </p:sp>
      <p:sp>
        <p:nvSpPr>
          <p:cNvPr id="112644" name="Slide Number Placeholder 3">
            <a:extLst>
              <a:ext uri="{FF2B5EF4-FFF2-40B4-BE49-F238E27FC236}">
                <a16:creationId xmlns:a16="http://schemas.microsoft.com/office/drawing/2014/main" id="{C509C1FD-EC75-9BD5-0AF0-4DB9AD986C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56E768A-F8D9-4DFA-868C-9EAA60054370}" type="slidenum">
              <a:rPr lang="en-US" altLang="en-US" smtClean="0">
                <a:solidFill>
                  <a:srgbClr val="000000"/>
                </a:solidFill>
                <a:ea typeface="MS PGothic" panose="020B0600070205080204" pitchFamily="34" charset="-128"/>
              </a:rPr>
              <a:pPr/>
              <a:t>4</a:t>
            </a:fld>
            <a:endParaRPr lang="en-US" altLang="en-US">
              <a:solidFill>
                <a:srgbClr val="000000"/>
              </a:solidFill>
              <a:ea typeface="MS PGothic"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This picture helps to show the different roles and responsibilities of the </a:t>
            </a:r>
            <a:r>
              <a:rPr lang="en-US" altLang="en-US" i="1" u="sng" dirty="0"/>
              <a:t>internal</a:t>
            </a:r>
            <a:r>
              <a:rPr lang="en-US" altLang="en-US" i="1" dirty="0"/>
              <a:t> management accountant as compared to the </a:t>
            </a:r>
            <a:r>
              <a:rPr lang="en-US" altLang="en-US" i="1" u="sng" dirty="0"/>
              <a:t>external</a:t>
            </a:r>
            <a:r>
              <a:rPr lang="en-US" altLang="en-US" i="1" dirty="0"/>
              <a:t> public accountant.</a:t>
            </a:r>
          </a:p>
          <a:p>
            <a:pPr eaLnBrk="1" hangingPunct="1">
              <a:spcBef>
                <a:spcPct val="0"/>
              </a:spcBef>
            </a:pPr>
            <a:endParaRPr lang="en-US" altLang="en-US" i="1" dirty="0"/>
          </a:p>
          <a:p>
            <a:pPr eaLnBrk="1" hangingPunct="1">
              <a:spcBef>
                <a:spcPct val="0"/>
              </a:spcBef>
            </a:pPr>
            <a:r>
              <a:rPr lang="en-US" altLang="en-US" i="1" dirty="0"/>
              <a:t>The rectangle on the left represents the company or organization where the management accountant is employed.  On a daily basis, the management accountant has responsibilities for developing, implementing, and managing processes within the company. They also get involved with both internal and external reporting.</a:t>
            </a:r>
          </a:p>
          <a:p>
            <a:pPr eaLnBrk="1" hangingPunct="1">
              <a:spcBef>
                <a:spcPct val="0"/>
              </a:spcBef>
            </a:pPr>
            <a:endParaRPr lang="en-US" altLang="en-US" i="1" dirty="0"/>
          </a:p>
          <a:p>
            <a:pPr eaLnBrk="1" hangingPunct="1">
              <a:spcBef>
                <a:spcPct val="0"/>
              </a:spcBef>
            </a:pPr>
            <a:r>
              <a:rPr lang="en-US" altLang="en-US" i="1" dirty="0"/>
              <a:t>The public accountant is an external accountant and will provide advice to their client on details related to audit and tax.  They are not involved in daily operations or decisions that support the implementation of a company’s strategy. The main focus of their job is to ensure that the organization is complying with appropriate regulations and requirements.</a:t>
            </a:r>
          </a:p>
          <a:p>
            <a:pPr eaLnBrk="1" hangingPunct="1">
              <a:spcBef>
                <a:spcPct val="0"/>
              </a:spcBef>
            </a:pPr>
            <a:endParaRPr lang="en-US" altLang="en-US" i="1" dirty="0"/>
          </a:p>
          <a:p>
            <a:pPr eaLnBrk="1" hangingPunct="1">
              <a:spcBef>
                <a:spcPct val="0"/>
              </a:spcBef>
            </a:pPr>
            <a:r>
              <a:rPr lang="en-US" altLang="en-US" i="1" dirty="0"/>
              <a:t>I think you can see that the roles and the day-to-day job responsibilities for these two types of accountants are very different. </a:t>
            </a:r>
            <a:r>
              <a:rPr lang="en-US" altLang="en-US" b="1" i="1" dirty="0"/>
              <a:t>Essentially, the management accountant helps the company to make money, while the public accountant helps the company to stay in compliance.</a:t>
            </a:r>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5</a:t>
            </a:fld>
            <a:endParaRPr lang="en-US"/>
          </a:p>
        </p:txBody>
      </p:sp>
    </p:spTree>
    <p:extLst>
      <p:ext uri="{BB962C8B-B14F-4D97-AF65-F5344CB8AC3E}">
        <p14:creationId xmlns:p14="http://schemas.microsoft.com/office/powerpoint/2010/main" val="1103122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Take a look at this picture.  It will show us where management accountants work, the titles they may hold, and the type of work they do.</a:t>
            </a:r>
          </a:p>
          <a:p>
            <a:pPr eaLnBrk="1" hangingPunct="1">
              <a:spcBef>
                <a:spcPct val="0"/>
              </a:spcBef>
            </a:pPr>
            <a:endParaRPr lang="en-US" altLang="en-US" i="1" dirty="0"/>
          </a:p>
          <a:p>
            <a:r>
              <a:rPr lang="en-US" altLang="en-US" i="1" dirty="0"/>
              <a:t>Let’s start with the light green boxes. These are some of the titles that internal accountants might hold in the workplace. The titles included here are very high-level. Management accountants could also be cost analysts, accounting analysts, budget analysts, or financial analysts, for example.</a:t>
            </a:r>
          </a:p>
          <a:p>
            <a:endParaRPr lang="en-US" altLang="en-US" i="1" dirty="0"/>
          </a:p>
          <a:p>
            <a:r>
              <a:rPr lang="en-US" altLang="en-US" b="1" dirty="0"/>
              <a:t>[CLICK TO SHOW BLUE BOXES] </a:t>
            </a:r>
            <a:r>
              <a:rPr lang="en-US" altLang="en-US" i="1" dirty="0"/>
              <a:t> Now let’s look at the blue boxes.  These represent examples of work that management accountants are doing on the job.  Budgeting and forecasting is a very common job responsibility for management accountants.  They also get involved with supporting the decision-making process, analyzing company performance, and internal controls, among other things.</a:t>
            </a:r>
          </a:p>
          <a:p>
            <a:pPr eaLnBrk="1" hangingPunct="1">
              <a:spcBef>
                <a:spcPct val="0"/>
              </a:spcBef>
            </a:pPr>
            <a:endParaRPr lang="en-US" altLang="en-US" i="1" dirty="0"/>
          </a:p>
          <a:p>
            <a:pPr eaLnBrk="1" hangingPunct="1">
              <a:spcBef>
                <a:spcPct val="0"/>
              </a:spcBef>
            </a:pPr>
            <a:r>
              <a:rPr lang="en-US" altLang="en-US" b="1" dirty="0"/>
              <a:t>[CLICK TO SHOW GREY BOXES] </a:t>
            </a:r>
            <a:r>
              <a:rPr lang="en-US" altLang="en-US" i="1" dirty="0"/>
              <a:t>Finally, the grey boxes represent places where you’ll find management accountants working.  Basically, they’re working in all sorts of companies and organizations</a:t>
            </a:r>
            <a:r>
              <a:rPr lang="en-US" altLang="en-US" dirty="0"/>
              <a:t> (read some of the grey boxes). </a:t>
            </a:r>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6</a:t>
            </a:fld>
            <a:endParaRPr lang="en-US"/>
          </a:p>
        </p:txBody>
      </p:sp>
    </p:spTree>
    <p:extLst>
      <p:ext uri="{BB962C8B-B14F-4D97-AF65-F5344CB8AC3E}">
        <p14:creationId xmlns:p14="http://schemas.microsoft.com/office/powerpoint/2010/main" val="509320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This information is derived from the U.S. Bureau of Labor Statistics and it tells us that over 75% of accounting and finance professionals in the U.S. are working </a:t>
            </a:r>
            <a:r>
              <a:rPr lang="en-US" altLang="en-US" i="1" u="sng" dirty="0"/>
              <a:t>inside</a:t>
            </a:r>
            <a:r>
              <a:rPr lang="en-US" altLang="en-US" i="1" dirty="0"/>
              <a:t> companies and organizations.  The other 25% or so are working in professional services, such as your public accountants who support their clients with audit and tax advice.  </a:t>
            </a:r>
          </a:p>
          <a:p>
            <a:pPr eaLnBrk="1" hangingPunct="1">
              <a:spcBef>
                <a:spcPct val="0"/>
              </a:spcBef>
            </a:pPr>
            <a:endParaRPr lang="en-US" altLang="en-US" i="1" dirty="0"/>
          </a:p>
          <a:p>
            <a:pPr eaLnBrk="1" hangingPunct="1">
              <a:spcBef>
                <a:spcPct val="0"/>
              </a:spcBef>
            </a:pPr>
            <a:r>
              <a:rPr lang="en-US" altLang="en-US" i="1" dirty="0"/>
              <a:t>It’s important to understand this, because:</a:t>
            </a:r>
          </a:p>
          <a:p>
            <a:pPr eaLnBrk="1" hangingPunct="1">
              <a:spcBef>
                <a:spcPct val="0"/>
              </a:spcBef>
            </a:pPr>
            <a:endParaRPr lang="en-US" altLang="en-US" i="1" dirty="0"/>
          </a:p>
          <a:p>
            <a:pPr eaLnBrk="1" hangingPunct="1">
              <a:spcBef>
                <a:spcPct val="0"/>
              </a:spcBef>
              <a:buFontTx/>
              <a:buChar char="•"/>
            </a:pPr>
            <a:r>
              <a:rPr lang="en-US" altLang="en-US" i="1" dirty="0"/>
              <a:t>  If you start your career in public accounting, it’s very likely that within 3-5 years, you will move into a position in industry.  IMA and the CMA can help you when you make that transition.</a:t>
            </a:r>
            <a:br>
              <a:rPr lang="en-US" altLang="en-US" i="1" dirty="0"/>
            </a:br>
            <a:endParaRPr lang="en-US" altLang="en-US" i="1" dirty="0"/>
          </a:p>
          <a:p>
            <a:pPr eaLnBrk="1" hangingPunct="1">
              <a:spcBef>
                <a:spcPct val="0"/>
              </a:spcBef>
              <a:buFontTx/>
              <a:buChar char="•"/>
            </a:pPr>
            <a:r>
              <a:rPr lang="en-US" altLang="en-US" i="1" dirty="0"/>
              <a:t>  And if you start your career in industry, there are a lot of good opportunities available to you. </a:t>
            </a:r>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7</a:t>
            </a:fld>
            <a:endParaRPr lang="en-US"/>
          </a:p>
        </p:txBody>
      </p:sp>
    </p:spTree>
    <p:extLst>
      <p:ext uri="{BB962C8B-B14F-4D97-AF65-F5344CB8AC3E}">
        <p14:creationId xmlns:p14="http://schemas.microsoft.com/office/powerpoint/2010/main" val="1348018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i="1" dirty="0"/>
              <a:t>There are some big changes that are occurring in the profession.  These changes will create great opportunities for professionals who are prepared for them and who see them as </a:t>
            </a:r>
            <a:r>
              <a:rPr lang="en-US" altLang="en-US" i="1" u="sng" dirty="0"/>
              <a:t>opportunities</a:t>
            </a:r>
            <a:r>
              <a:rPr lang="en-US" altLang="en-US" i="1" dirty="0"/>
              <a:t> rather than </a:t>
            </a:r>
            <a:r>
              <a:rPr lang="en-US" altLang="en-US" i="1" u="sng" dirty="0"/>
              <a:t>challenges</a:t>
            </a:r>
            <a:r>
              <a:rPr lang="en-US" altLang="en-US" i="1" dirty="0"/>
              <a:t>.</a:t>
            </a:r>
            <a:endParaRPr lang="en-US" altLang="en-US" dirty="0">
              <a:solidFill>
                <a:srgbClr val="FF0000"/>
              </a:solidFill>
            </a:endParaRPr>
          </a:p>
          <a:p>
            <a:pPr eaLnBrk="1" hangingPunct="1">
              <a:spcBef>
                <a:spcPct val="0"/>
              </a:spcBef>
              <a:defRPr/>
            </a:pPr>
            <a:endParaRPr lang="en-US" altLang="en-US" i="1" dirty="0"/>
          </a:p>
          <a:p>
            <a:pPr marL="285750" indent="-285750" eaLnBrk="1" hangingPunct="1">
              <a:spcBef>
                <a:spcPct val="0"/>
              </a:spcBef>
              <a:buFont typeface="Arial" pitchFamily="34" charset="0"/>
              <a:buChar char="•"/>
              <a:defRPr/>
            </a:pPr>
            <a:r>
              <a:rPr lang="en-US" altLang="en-US" b="1" i="1" dirty="0"/>
              <a:t>Data &amp; Analytics</a:t>
            </a:r>
            <a:r>
              <a:rPr lang="en-US" altLang="en-US" i="1" dirty="0"/>
              <a:t> knowledge needs to be a part of your skill set today.</a:t>
            </a:r>
          </a:p>
          <a:p>
            <a:pPr marL="285750" indent="-285750" eaLnBrk="1" hangingPunct="1">
              <a:spcBef>
                <a:spcPct val="0"/>
              </a:spcBef>
              <a:buFont typeface="Arial" pitchFamily="34" charset="0"/>
              <a:buChar char="•"/>
              <a:defRPr/>
            </a:pPr>
            <a:r>
              <a:rPr lang="en-US" altLang="en-US" b="1" i="1" dirty="0"/>
              <a:t>Artificial Intelligence </a:t>
            </a:r>
            <a:r>
              <a:rPr lang="en-US" altLang="en-US" i="1" dirty="0"/>
              <a:t>affects all businesses today and will have an even greater impact in the near future.</a:t>
            </a:r>
          </a:p>
          <a:p>
            <a:pPr marL="285750" indent="-285750" eaLnBrk="1" hangingPunct="1">
              <a:spcBef>
                <a:spcPct val="0"/>
              </a:spcBef>
              <a:buFont typeface="Arial" pitchFamily="34" charset="0"/>
              <a:buChar char="•"/>
              <a:defRPr/>
            </a:pPr>
            <a:r>
              <a:rPr lang="en-US" altLang="en-US" b="1" i="1" dirty="0"/>
              <a:t>Blockchain</a:t>
            </a:r>
            <a:r>
              <a:rPr lang="en-US" altLang="en-US" i="1" dirty="0"/>
              <a:t> technology is on the horizon.</a:t>
            </a:r>
          </a:p>
          <a:p>
            <a:pPr eaLnBrk="1" hangingPunct="1">
              <a:spcBef>
                <a:spcPct val="0"/>
              </a:spcBef>
              <a:defRPr/>
            </a:pPr>
            <a:endParaRPr lang="en-US" altLang="en-US" i="1" dirty="0">
              <a:solidFill>
                <a:srgbClr val="FF0000"/>
              </a:solidFill>
            </a:endParaRPr>
          </a:p>
          <a:p>
            <a:pPr eaLnBrk="1" hangingPunct="1">
              <a:spcBef>
                <a:spcPct val="0"/>
              </a:spcBef>
              <a:defRPr/>
            </a:pPr>
            <a:r>
              <a:rPr lang="en-US" altLang="en-US" i="1" dirty="0"/>
              <a:t>What do the changes mean for you? IMA can help you prepare for these changes through certification, educational resources, and networking.</a:t>
            </a:r>
          </a:p>
          <a:p>
            <a:pPr eaLnBrk="1" hangingPunct="1">
              <a:spcBef>
                <a:spcPct val="0"/>
              </a:spcBef>
              <a:buFontTx/>
              <a:buChar char="•"/>
              <a:defRPr/>
            </a:pPr>
            <a:endParaRPr lang="en-US" altLang="en-US" sz="1400" i="1"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82D90387-D4C0-42C9-BF66-61FDE2C2355E}" type="slidenum">
              <a:rPr lang="en-US" smtClean="0"/>
              <a:t>8</a:t>
            </a:fld>
            <a:endParaRPr lang="en-US"/>
          </a:p>
        </p:txBody>
      </p:sp>
    </p:spTree>
    <p:extLst>
      <p:ext uri="{BB962C8B-B14F-4D97-AF65-F5344CB8AC3E}">
        <p14:creationId xmlns:p14="http://schemas.microsoft.com/office/powerpoint/2010/main" val="3681455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Management accountants are working in organizations of all sizes and in all industries.  </a:t>
            </a:r>
          </a:p>
          <a:p>
            <a:pPr eaLnBrk="1" hangingPunct="1">
              <a:spcBef>
                <a:spcPct val="0"/>
              </a:spcBef>
            </a:pPr>
            <a:endParaRPr lang="en-US" altLang="en-US" i="1" dirty="0"/>
          </a:p>
          <a:p>
            <a:pPr eaLnBrk="1" hangingPunct="1">
              <a:spcBef>
                <a:spcPct val="0"/>
              </a:spcBef>
            </a:pPr>
            <a:r>
              <a:rPr lang="en-US" altLang="en-US" i="1" dirty="0"/>
              <a:t>All companies (publicly traded, privately held, not-for-profit, government, small business, etc.) need accounting and financial management professionals with good planning, budgeting, and decision analysis skills.</a:t>
            </a:r>
          </a:p>
          <a:p>
            <a:endParaRPr lang="en-US" dirty="0"/>
          </a:p>
        </p:txBody>
      </p:sp>
      <p:sp>
        <p:nvSpPr>
          <p:cNvPr id="4" name="Slide Number Placeholder 3"/>
          <p:cNvSpPr>
            <a:spLocks noGrp="1"/>
          </p:cNvSpPr>
          <p:nvPr>
            <p:ph type="sldNum" sz="quarter" idx="5"/>
          </p:nvPr>
        </p:nvSpPr>
        <p:spPr/>
        <p:txBody>
          <a:bodyPr/>
          <a:lstStyle/>
          <a:p>
            <a:fld id="{38874FD8-D436-0A4A-B0A9-A8741702FC3C}" type="slidenum">
              <a:rPr lang="en-US" smtClean="0"/>
              <a:t>9</a:t>
            </a:fld>
            <a:endParaRPr lang="en-US"/>
          </a:p>
        </p:txBody>
      </p:sp>
    </p:spTree>
    <p:extLst>
      <p:ext uri="{BB962C8B-B14F-4D97-AF65-F5344CB8AC3E}">
        <p14:creationId xmlns:p14="http://schemas.microsoft.com/office/powerpoint/2010/main" val="81076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twitter.com/IMA_News" TargetMode="External"/><Relationship Id="rId7" Type="http://schemas.openxmlformats.org/officeDocument/2006/relationships/hyperlink" Target="https://www.facebook.com/IMAnetORG" TargetMode="External"/><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hyperlink" Target="http://www.youtube.com/user/LinkUpIMA?feature=watch"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http://www.linkedin.com/company/508262?trk=tyah"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www.linkedin.com/company/508262?trk=tyah" TargetMode="Externa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hyperlink" Target="https://twitter.com/IMA_News" TargetMode="External"/><Relationship Id="rId1" Type="http://schemas.openxmlformats.org/officeDocument/2006/relationships/slideMaster" Target="../slideMasters/slideMaster1.xml"/><Relationship Id="rId6" Type="http://schemas.openxmlformats.org/officeDocument/2006/relationships/hyperlink" Target="https://www.facebook.com/IMAnetORG" TargetMode="Externa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hyperlink" Target="http://www.youtube.com/user/LinkUpIMA?feature=watch" TargetMode="External"/><Relationship Id="rId9"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www.linkedin.com/company/508262?trk=tyah" TargetMode="Externa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hyperlink" Target="https://twitter.com/IMA_News" TargetMode="External"/><Relationship Id="rId1" Type="http://schemas.openxmlformats.org/officeDocument/2006/relationships/slideMaster" Target="../slideMasters/slideMaster1.xml"/><Relationship Id="rId6" Type="http://schemas.openxmlformats.org/officeDocument/2006/relationships/hyperlink" Target="https://www.facebook.com/IMAnetORG" TargetMode="Externa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hyperlink" Target="http://www.youtube.com/user/LinkUpIMA?feature=watch" TargetMode="External"/><Relationship Id="rId9"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4.xml"/><Relationship Id="rId4" Type="http://schemas.openxmlformats.org/officeDocument/2006/relationships/image" Target="../media/image1.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6.xml"/><Relationship Id="rId4" Type="http://schemas.openxmlformats.org/officeDocument/2006/relationships/image" Target="../media/image1.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7.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4.xml"/><Relationship Id="rId1" Type="http://schemas.openxmlformats.org/officeDocument/2006/relationships/tags" Target="../tags/tag8.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4.xml"/><Relationship Id="rId1" Type="http://schemas.openxmlformats.org/officeDocument/2006/relationships/tags" Target="../tags/tag1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6.xml"/><Relationship Id="rId1" Type="http://schemas.openxmlformats.org/officeDocument/2006/relationships/tags" Target="../tags/tag24.xml"/><Relationship Id="rId4" Type="http://schemas.openxmlformats.org/officeDocument/2006/relationships/image" Target="../media/image1.JP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7.xml"/><Relationship Id="rId1" Type="http://schemas.openxmlformats.org/officeDocument/2006/relationships/tags" Target="../tags/tag25.xml"/><Relationship Id="rId4"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38C4D-987A-2BE9-CFB3-10919D127F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05FCFF-A121-BD3B-2394-1E774AF94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32D0CD-2FDD-3167-AC9B-786F2A112AF8}"/>
              </a:ext>
            </a:extLst>
          </p:cNvPr>
          <p:cNvSpPr>
            <a:spLocks noGrp="1"/>
          </p:cNvSpPr>
          <p:nvPr>
            <p:ph type="dt" sz="half" idx="10"/>
          </p:nvPr>
        </p:nvSpPr>
        <p:spPr/>
        <p:txBody>
          <a:bodyPr/>
          <a:lstStyle/>
          <a:p>
            <a:fld id="{5763EAC7-0707-4058-AC61-596DCEC5073B}" type="datetimeFigureOut">
              <a:rPr lang="en-US" smtClean="0"/>
              <a:t>9/15/2023</a:t>
            </a:fld>
            <a:endParaRPr lang="en-US"/>
          </a:p>
        </p:txBody>
      </p:sp>
      <p:sp>
        <p:nvSpPr>
          <p:cNvPr id="5" name="Footer Placeholder 4">
            <a:extLst>
              <a:ext uri="{FF2B5EF4-FFF2-40B4-BE49-F238E27FC236}">
                <a16:creationId xmlns:a16="http://schemas.microsoft.com/office/drawing/2014/main" id="{979A11A6-180A-9B6D-832A-372BC872A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944E3-2708-50FB-3591-2F33AA80C092}"/>
              </a:ext>
            </a:extLst>
          </p:cNvPr>
          <p:cNvSpPr>
            <a:spLocks noGrp="1"/>
          </p:cNvSpPr>
          <p:nvPr>
            <p:ph type="sldNum" sz="quarter" idx="12"/>
          </p:nvPr>
        </p:nvSpPr>
        <p:spPr/>
        <p:txBody>
          <a:bodyPr/>
          <a:lstStyle/>
          <a:p>
            <a:fld id="{3FABF81C-9BCA-48AA-A656-B31E8C83D590}" type="slidenum">
              <a:rPr lang="en-US" smtClean="0"/>
              <a:t>‹#›</a:t>
            </a:fld>
            <a:endParaRPr lang="en-US"/>
          </a:p>
        </p:txBody>
      </p:sp>
    </p:spTree>
    <p:extLst>
      <p:ext uri="{BB962C8B-B14F-4D97-AF65-F5344CB8AC3E}">
        <p14:creationId xmlns:p14="http://schemas.microsoft.com/office/powerpoint/2010/main" val="3580119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50E2E-F64B-5264-2D46-8C352459FE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C3A98E-F9C5-7B07-01B5-E9520D697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EF93D-E17E-D245-4FD3-468C74DDBE9C}"/>
              </a:ext>
            </a:extLst>
          </p:cNvPr>
          <p:cNvSpPr>
            <a:spLocks noGrp="1"/>
          </p:cNvSpPr>
          <p:nvPr>
            <p:ph type="dt" sz="half" idx="10"/>
          </p:nvPr>
        </p:nvSpPr>
        <p:spPr/>
        <p:txBody>
          <a:bodyPr/>
          <a:lstStyle/>
          <a:p>
            <a:fld id="{5763EAC7-0707-4058-AC61-596DCEC5073B}" type="datetimeFigureOut">
              <a:rPr lang="en-US" smtClean="0"/>
              <a:t>9/15/2023</a:t>
            </a:fld>
            <a:endParaRPr lang="en-US"/>
          </a:p>
        </p:txBody>
      </p:sp>
      <p:sp>
        <p:nvSpPr>
          <p:cNvPr id="5" name="Footer Placeholder 4">
            <a:extLst>
              <a:ext uri="{FF2B5EF4-FFF2-40B4-BE49-F238E27FC236}">
                <a16:creationId xmlns:a16="http://schemas.microsoft.com/office/drawing/2014/main" id="{5BCC7E86-82AC-A7B7-3CEF-D662C61AA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C20D1-3CC0-10A1-D407-B59CA4524922}"/>
              </a:ext>
            </a:extLst>
          </p:cNvPr>
          <p:cNvSpPr>
            <a:spLocks noGrp="1"/>
          </p:cNvSpPr>
          <p:nvPr>
            <p:ph type="sldNum" sz="quarter" idx="12"/>
          </p:nvPr>
        </p:nvSpPr>
        <p:spPr/>
        <p:txBody>
          <a:bodyPr/>
          <a:lstStyle/>
          <a:p>
            <a:fld id="{3FABF81C-9BCA-48AA-A656-B31E8C83D590}" type="slidenum">
              <a:rPr lang="en-US" smtClean="0"/>
              <a:t>‹#›</a:t>
            </a:fld>
            <a:endParaRPr lang="en-US"/>
          </a:p>
        </p:txBody>
      </p:sp>
    </p:spTree>
    <p:extLst>
      <p:ext uri="{BB962C8B-B14F-4D97-AF65-F5344CB8AC3E}">
        <p14:creationId xmlns:p14="http://schemas.microsoft.com/office/powerpoint/2010/main" val="4051667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9B1410-94FC-F1F7-E923-E1B5D75850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CB05C5-62D1-0495-5978-FC4DEFC256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B4EEB-DDE8-4878-3CD7-F9840E8460E4}"/>
              </a:ext>
            </a:extLst>
          </p:cNvPr>
          <p:cNvSpPr>
            <a:spLocks noGrp="1"/>
          </p:cNvSpPr>
          <p:nvPr>
            <p:ph type="dt" sz="half" idx="10"/>
          </p:nvPr>
        </p:nvSpPr>
        <p:spPr/>
        <p:txBody>
          <a:bodyPr/>
          <a:lstStyle/>
          <a:p>
            <a:fld id="{5763EAC7-0707-4058-AC61-596DCEC5073B}" type="datetimeFigureOut">
              <a:rPr lang="en-US" smtClean="0"/>
              <a:t>9/15/2023</a:t>
            </a:fld>
            <a:endParaRPr lang="en-US"/>
          </a:p>
        </p:txBody>
      </p:sp>
      <p:sp>
        <p:nvSpPr>
          <p:cNvPr id="5" name="Footer Placeholder 4">
            <a:extLst>
              <a:ext uri="{FF2B5EF4-FFF2-40B4-BE49-F238E27FC236}">
                <a16:creationId xmlns:a16="http://schemas.microsoft.com/office/drawing/2014/main" id="{EE496E5B-CAB8-4D52-E940-B3BA542E0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A295-13D1-BB04-5DEA-B8BAEBA3CA3B}"/>
              </a:ext>
            </a:extLst>
          </p:cNvPr>
          <p:cNvSpPr>
            <a:spLocks noGrp="1"/>
          </p:cNvSpPr>
          <p:nvPr>
            <p:ph type="sldNum" sz="quarter" idx="12"/>
          </p:nvPr>
        </p:nvSpPr>
        <p:spPr/>
        <p:txBody>
          <a:bodyPr/>
          <a:lstStyle/>
          <a:p>
            <a:fld id="{3FABF81C-9BCA-48AA-A656-B31E8C83D590}" type="slidenum">
              <a:rPr lang="en-US" smtClean="0"/>
              <a:t>‹#›</a:t>
            </a:fld>
            <a:endParaRPr lang="en-US"/>
          </a:p>
        </p:txBody>
      </p:sp>
    </p:spTree>
    <p:extLst>
      <p:ext uri="{BB962C8B-B14F-4D97-AF65-F5344CB8AC3E}">
        <p14:creationId xmlns:p14="http://schemas.microsoft.com/office/powerpoint/2010/main" val="433847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26A80B5B-1274-9E4E-96C8-3FD3C35C43BD}"/>
              </a:ext>
            </a:extLst>
          </p:cNvPr>
          <p:cNvPicPr>
            <a:picLocks noChangeAspect="1"/>
          </p:cNvPicPr>
          <p:nvPr userDrawn="1"/>
        </p:nvPicPr>
        <p:blipFill>
          <a:blip r:embed="rId3"/>
          <a:stretch>
            <a:fillRect/>
          </a:stretch>
        </p:blipFill>
        <p:spPr>
          <a:xfrm>
            <a:off x="0" y="188687"/>
            <a:ext cx="12192000" cy="6977426"/>
          </a:xfrm>
          <a:prstGeom prst="rect">
            <a:avLst/>
          </a:prstGeom>
        </p:spPr>
      </p:pic>
      <p:sp>
        <p:nvSpPr>
          <p:cNvPr id="25" name="Content Placeholder 2">
            <a:extLst>
              <a:ext uri="{FF2B5EF4-FFF2-40B4-BE49-F238E27FC236}">
                <a16:creationId xmlns:a16="http://schemas.microsoft.com/office/drawing/2014/main" id="{C1982C36-7D68-D245-AB99-683D340EAF14}"/>
              </a:ext>
            </a:extLst>
          </p:cNvPr>
          <p:cNvSpPr>
            <a:spLocks noGrp="1"/>
          </p:cNvSpPr>
          <p:nvPr>
            <p:ph idx="10"/>
          </p:nvPr>
        </p:nvSpPr>
        <p:spPr>
          <a:xfrm>
            <a:off x="586724" y="624115"/>
            <a:ext cx="3564363" cy="3875315"/>
          </a:xfrm>
          <a:prstGeom prst="rect">
            <a:avLst/>
          </a:prstGeom>
          <a:solidFill>
            <a:srgbClr val="73C6A1"/>
          </a:solidFill>
          <a:ln w="69850">
            <a:solidFill>
              <a:schemeClr val="bg1"/>
            </a:solidFill>
            <a:miter lim="800000"/>
          </a:ln>
        </p:spPr>
        <p:txBody>
          <a:bodyPr anchor="ctr"/>
          <a:lstStyle>
            <a:lvl1pPr marL="0" indent="0" algn="ctr">
              <a:buNone/>
              <a:defRPr sz="2000">
                <a:solidFill>
                  <a:schemeClr val="bg1"/>
                </a:solidFill>
              </a:defRPr>
            </a:lvl1pPr>
          </a:lstStyle>
          <a:p>
            <a:pPr lvl="0"/>
            <a:endParaRPr lang="en-US" dirty="0"/>
          </a:p>
          <a:p>
            <a:pPr lvl="0"/>
            <a:r>
              <a:rPr lang="en-US" dirty="0"/>
              <a:t>  </a:t>
            </a:r>
          </a:p>
          <a:p>
            <a:pPr lvl="0"/>
            <a:r>
              <a:rPr lang="en-US" dirty="0"/>
              <a:t>First Slide Image here</a:t>
            </a:r>
          </a:p>
          <a:p>
            <a:pPr lvl="0"/>
            <a:r>
              <a:rPr lang="en-US" dirty="0"/>
              <a:t>(optional)</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21" name="Title 1">
            <a:extLst>
              <a:ext uri="{FF2B5EF4-FFF2-40B4-BE49-F238E27FC236}">
                <a16:creationId xmlns:a16="http://schemas.microsoft.com/office/drawing/2014/main" id="{2F42D302-CEA5-464C-82AE-8F4E047C90DE}"/>
              </a:ext>
            </a:extLst>
          </p:cNvPr>
          <p:cNvSpPr>
            <a:spLocks noGrp="1"/>
          </p:cNvSpPr>
          <p:nvPr>
            <p:ph type="title" hasCustomPrompt="1"/>
          </p:nvPr>
        </p:nvSpPr>
        <p:spPr>
          <a:xfrm>
            <a:off x="5298825" y="1732567"/>
            <a:ext cx="6538680" cy="1831659"/>
          </a:xfrm>
        </p:spPr>
        <p:txBody>
          <a:bodyPr>
            <a:noAutofit/>
          </a:bodyPr>
          <a:lstStyle>
            <a:lvl1pPr>
              <a:defRPr sz="5000">
                <a:solidFill>
                  <a:schemeClr val="bg1"/>
                </a:solidFill>
                <a:latin typeface="Georgia" panose="02040502050405020303" pitchFamily="18" charset="0"/>
              </a:defRPr>
            </a:lvl1pPr>
          </a:lstStyle>
          <a:p>
            <a:r>
              <a:rPr lang="en-US" dirty="0"/>
              <a:t>Title of session</a:t>
            </a:r>
          </a:p>
        </p:txBody>
      </p:sp>
      <p:sp>
        <p:nvSpPr>
          <p:cNvPr id="22" name="Text Placeholder 2">
            <a:extLst>
              <a:ext uri="{FF2B5EF4-FFF2-40B4-BE49-F238E27FC236}">
                <a16:creationId xmlns:a16="http://schemas.microsoft.com/office/drawing/2014/main" id="{E085FB49-769B-E74C-8CF2-A111D2BC6D0A}"/>
              </a:ext>
            </a:extLst>
          </p:cNvPr>
          <p:cNvSpPr>
            <a:spLocks noGrp="1"/>
          </p:cNvSpPr>
          <p:nvPr>
            <p:ph type="body" idx="1" hasCustomPrompt="1"/>
          </p:nvPr>
        </p:nvSpPr>
        <p:spPr>
          <a:xfrm>
            <a:off x="5298824" y="3794234"/>
            <a:ext cx="6538680" cy="422207"/>
          </a:xfrm>
        </p:spPr>
        <p:txBody>
          <a:bodyPr>
            <a:noAutofit/>
          </a:bodyPr>
          <a:lstStyle>
            <a:lvl1pPr marL="0" indent="0">
              <a:buNone/>
              <a:defRPr sz="2000" b="0">
                <a:solidFill>
                  <a:srgbClr val="73C6A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[Subtitle]</a:t>
            </a:r>
          </a:p>
        </p:txBody>
      </p:sp>
      <p:sp>
        <p:nvSpPr>
          <p:cNvPr id="41" name="Rectangle 40">
            <a:extLst>
              <a:ext uri="{FF2B5EF4-FFF2-40B4-BE49-F238E27FC236}">
                <a16:creationId xmlns:a16="http://schemas.microsoft.com/office/drawing/2014/main" id="{E411E209-A718-D340-B9EA-D908464FD863}"/>
              </a:ext>
            </a:extLst>
          </p:cNvPr>
          <p:cNvSpPr/>
          <p:nvPr userDrawn="1"/>
        </p:nvSpPr>
        <p:spPr>
          <a:xfrm>
            <a:off x="0" y="1"/>
            <a:ext cx="12192000" cy="188687"/>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9" name="Picture 8">
            <a:extLst>
              <a:ext uri="{FF2B5EF4-FFF2-40B4-BE49-F238E27FC236}">
                <a16:creationId xmlns:a16="http://schemas.microsoft.com/office/drawing/2014/main" id="{2BC6A57E-F752-4372-91B2-31170D5D27E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48641" y="5455008"/>
            <a:ext cx="3701143" cy="900995"/>
          </a:xfrm>
          <a:prstGeom prst="rect">
            <a:avLst/>
          </a:prstGeom>
        </p:spPr>
      </p:pic>
    </p:spTree>
    <p:custDataLst>
      <p:tags r:id="rId1"/>
    </p:custDataLst>
    <p:extLst>
      <p:ext uri="{BB962C8B-B14F-4D97-AF65-F5344CB8AC3E}">
        <p14:creationId xmlns:p14="http://schemas.microsoft.com/office/powerpoint/2010/main" val="1804603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amp; Image 7">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BF16FE4-2698-7E40-B606-11BEE0A21050}"/>
              </a:ext>
            </a:extLst>
          </p:cNvPr>
          <p:cNvGrpSpPr/>
          <p:nvPr userDrawn="1"/>
        </p:nvGrpSpPr>
        <p:grpSpPr>
          <a:xfrm>
            <a:off x="0" y="0"/>
            <a:ext cx="12192000" cy="1605336"/>
            <a:chOff x="0" y="982196"/>
            <a:chExt cx="12192000" cy="1605336"/>
          </a:xfrm>
        </p:grpSpPr>
        <p:pic>
          <p:nvPicPr>
            <p:cNvPr id="15" name="Picture 14">
              <a:extLst>
                <a:ext uri="{FF2B5EF4-FFF2-40B4-BE49-F238E27FC236}">
                  <a16:creationId xmlns:a16="http://schemas.microsoft.com/office/drawing/2014/main" id="{677CBD7D-97C9-994E-8B85-628FC266F32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170882"/>
              <a:ext cx="12192000" cy="1416650"/>
            </a:xfrm>
            <a:prstGeom prst="rect">
              <a:avLst/>
            </a:prstGeom>
          </p:spPr>
        </p:pic>
        <p:sp>
          <p:nvSpPr>
            <p:cNvPr id="16" name="Rectangle 15">
              <a:extLst>
                <a:ext uri="{FF2B5EF4-FFF2-40B4-BE49-F238E27FC236}">
                  <a16:creationId xmlns:a16="http://schemas.microsoft.com/office/drawing/2014/main" id="{98B46216-98A8-C042-8DF0-0A7C5D6D7A20}"/>
                </a:ext>
              </a:extLst>
            </p:cNvPr>
            <p:cNvSpPr/>
            <p:nvPr userDrawn="1"/>
          </p:nvSpPr>
          <p:spPr>
            <a:xfrm>
              <a:off x="0" y="982196"/>
              <a:ext cx="12192000" cy="188686"/>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2" name="Title 1">
            <a:extLst>
              <a:ext uri="{FF2B5EF4-FFF2-40B4-BE49-F238E27FC236}">
                <a16:creationId xmlns:a16="http://schemas.microsoft.com/office/drawing/2014/main" id="{B49AA486-E3C3-1544-AA8F-53584EB2BF51}"/>
              </a:ext>
            </a:extLst>
          </p:cNvPr>
          <p:cNvSpPr>
            <a:spLocks noGrp="1"/>
          </p:cNvSpPr>
          <p:nvPr>
            <p:ph type="title" hasCustomPrompt="1"/>
          </p:nvPr>
        </p:nvSpPr>
        <p:spPr>
          <a:xfrm>
            <a:off x="521189" y="536331"/>
            <a:ext cx="11160772" cy="680225"/>
          </a:xfrm>
        </p:spPr>
        <p:txBody>
          <a:bodyPr/>
          <a:lstStyle>
            <a:lvl1pPr>
              <a:defRPr>
                <a:solidFill>
                  <a:schemeClr val="bg1"/>
                </a:solidFill>
                <a:latin typeface="Georgia" panose="02040502050405020303" pitchFamily="18" charset="0"/>
              </a:defRPr>
            </a:lvl1pPr>
          </a:lstStyle>
          <a:p>
            <a:r>
              <a:rPr lang="en-US" dirty="0"/>
              <a:t>[Content and image 7]</a:t>
            </a:r>
          </a:p>
        </p:txBody>
      </p:sp>
      <p:sp>
        <p:nvSpPr>
          <p:cNvPr id="8" name="Text Placeholder 3">
            <a:extLst>
              <a:ext uri="{FF2B5EF4-FFF2-40B4-BE49-F238E27FC236}">
                <a16:creationId xmlns:a16="http://schemas.microsoft.com/office/drawing/2014/main" id="{A9D9E9A2-CA2F-CE40-B773-E9F95643C677}"/>
              </a:ext>
            </a:extLst>
          </p:cNvPr>
          <p:cNvSpPr>
            <a:spLocks noGrp="1"/>
          </p:cNvSpPr>
          <p:nvPr>
            <p:ph type="body" sz="half" idx="2" hasCustomPrompt="1"/>
          </p:nvPr>
        </p:nvSpPr>
        <p:spPr>
          <a:xfrm>
            <a:off x="521189" y="2530446"/>
            <a:ext cx="5574811" cy="3324391"/>
          </a:xfrm>
        </p:spPr>
        <p:txBody>
          <a:bodyPr>
            <a:noAutofit/>
          </a:bodyPr>
          <a:lstStyle>
            <a:lvl1pPr marL="342891" marR="0" indent="-342891" algn="l" defTabSz="914377" rtl="0" eaLnBrk="1" fontAlgn="auto" latinLnBrk="0" hangingPunct="1">
              <a:lnSpc>
                <a:spcPct val="90000"/>
              </a:lnSpc>
              <a:spcBef>
                <a:spcPts val="1000"/>
              </a:spcBef>
              <a:spcAft>
                <a:spcPts val="0"/>
              </a:spcAft>
              <a:buClrTx/>
              <a:buSzTx/>
              <a:buFont typeface="Arial" panose="020B0604020202020204" pitchFamily="34" charset="0"/>
              <a:buAutoNum type="arabicPeriod"/>
              <a:tabLst/>
              <a:defRPr sz="16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Insert text here</a:t>
            </a:r>
          </a:p>
          <a:p>
            <a:pPr lvl="0"/>
            <a:endParaRPr lang="en-US" dirty="0"/>
          </a:p>
        </p:txBody>
      </p:sp>
      <p:sp>
        <p:nvSpPr>
          <p:cNvPr id="9" name="Picture Placeholder 19">
            <a:extLst>
              <a:ext uri="{FF2B5EF4-FFF2-40B4-BE49-F238E27FC236}">
                <a16:creationId xmlns:a16="http://schemas.microsoft.com/office/drawing/2014/main" id="{4AD48E2B-220A-3141-A17F-F7D6EBD95C9C}"/>
              </a:ext>
            </a:extLst>
          </p:cNvPr>
          <p:cNvSpPr>
            <a:spLocks noGrp="1"/>
          </p:cNvSpPr>
          <p:nvPr>
            <p:ph type="pic" sz="quarter" idx="10" hasCustomPrompt="1"/>
          </p:nvPr>
        </p:nvSpPr>
        <p:spPr>
          <a:xfrm>
            <a:off x="6562237" y="2530446"/>
            <a:ext cx="5108575" cy="3324391"/>
          </a:xfrm>
          <a:ln w="38100">
            <a:solidFill>
              <a:schemeClr val="bg2"/>
            </a:solidFill>
            <a:miter lim="800000"/>
          </a:ln>
        </p:spPr>
        <p:txBody>
          <a:bodyPr>
            <a:normAutofit/>
          </a:bodyPr>
          <a:lstStyle>
            <a:lvl1pPr marL="0" indent="0" algn="ctr">
              <a:buNone/>
              <a:defRPr sz="2000">
                <a:solidFill>
                  <a:schemeClr val="bg2"/>
                </a:solidFill>
              </a:defRPr>
            </a:lvl1pPr>
          </a:lstStyle>
          <a:p>
            <a:r>
              <a:rPr lang="en-US"/>
              <a:t>Image, chart or Graph</a:t>
            </a:r>
          </a:p>
        </p:txBody>
      </p:sp>
      <p:sp>
        <p:nvSpPr>
          <p:cNvPr id="10" name="Slide Number Placeholder 5">
            <a:extLst>
              <a:ext uri="{FF2B5EF4-FFF2-40B4-BE49-F238E27FC236}">
                <a16:creationId xmlns:a16="http://schemas.microsoft.com/office/drawing/2014/main" id="{2B7945E8-21E9-403B-B557-036E22BDECAF}"/>
              </a:ext>
            </a:extLst>
          </p:cNvPr>
          <p:cNvSpPr>
            <a:spLocks noGrp="1"/>
          </p:cNvSpPr>
          <p:nvPr>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49134-1171-714A-B8FA-E8ECB9B9CCED}" type="slidenum">
              <a:rPr lang="en-US" smtClean="0"/>
              <a:t>‹#›</a:t>
            </a:fld>
            <a:endParaRPr lang="en-US"/>
          </a:p>
        </p:txBody>
      </p:sp>
      <p:pic>
        <p:nvPicPr>
          <p:cNvPr id="11" name="Picture 10" descr="Logo&#10;&#10;Description automatically generated with medium confidence">
            <a:extLst>
              <a:ext uri="{FF2B5EF4-FFF2-40B4-BE49-F238E27FC236}">
                <a16:creationId xmlns:a16="http://schemas.microsoft.com/office/drawing/2014/main" id="{26944CC9-6C2C-942D-2C13-D5AEDE31A5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475" y="5959475"/>
            <a:ext cx="1133475" cy="704850"/>
          </a:xfrm>
          <a:prstGeom prst="rect">
            <a:avLst/>
          </a:prstGeom>
        </p:spPr>
      </p:pic>
    </p:spTree>
    <p:custDataLst>
      <p:tags r:id="rId1"/>
    </p:custDataLst>
    <p:extLst>
      <p:ext uri="{BB962C8B-B14F-4D97-AF65-F5344CB8AC3E}">
        <p14:creationId xmlns:p14="http://schemas.microsoft.com/office/powerpoint/2010/main" val="1745091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7" name="Text Placeholder 6"/>
          <p:cNvSpPr>
            <a:spLocks noGrp="1"/>
          </p:cNvSpPr>
          <p:nvPr>
            <p:ph type="body" sz="quarter" idx="11"/>
          </p:nvPr>
        </p:nvSpPr>
        <p:spPr>
          <a:xfrm>
            <a:off x="609600" y="1447800"/>
            <a:ext cx="5689600" cy="4419600"/>
          </a:xfrm>
        </p:spPr>
        <p:txBody>
          <a:bodyPr/>
          <a:lstStyle>
            <a:lvl1pPr marL="457200" indent="-457200">
              <a:lnSpc>
                <a:spcPct val="150000"/>
              </a:lnSpc>
              <a:buFont typeface="Wingdings" panose="05000000000000000000" pitchFamily="2" charset="2"/>
              <a:buChar char="§"/>
              <a:defRPr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p:cNvSpPr>
            <a:spLocks noGrp="1"/>
          </p:cNvSpPr>
          <p:nvPr>
            <p:ph type="pic" sz="quarter" idx="12"/>
          </p:nvPr>
        </p:nvSpPr>
        <p:spPr>
          <a:xfrm>
            <a:off x="6502400" y="1447800"/>
            <a:ext cx="5080000" cy="4419600"/>
          </a:xfrm>
        </p:spPr>
        <p:txBody>
          <a:bodyPr rtlCol="0">
            <a:normAutofit/>
          </a:bodyPr>
          <a:lstStyle/>
          <a:p>
            <a:pPr lvl="0"/>
            <a:endParaRPr lang="en-US" noProof="0"/>
          </a:p>
        </p:txBody>
      </p:sp>
      <p:sp>
        <p:nvSpPr>
          <p:cNvPr id="5" name="Footer Placeholder 3">
            <a:extLst>
              <a:ext uri="{FF2B5EF4-FFF2-40B4-BE49-F238E27FC236}">
                <a16:creationId xmlns:a16="http://schemas.microsoft.com/office/drawing/2014/main" id="{E92B384F-11BE-9E57-D598-3D0AF23BEE4B}"/>
              </a:ext>
            </a:extLst>
          </p:cNvPr>
          <p:cNvSpPr>
            <a:spLocks noGrp="1"/>
          </p:cNvSpPr>
          <p:nvPr>
            <p:ph type="ftr" sz="quarter" idx="13"/>
          </p:nvPr>
        </p:nvSpPr>
        <p:spPr/>
        <p:txBody>
          <a:bodyPr/>
          <a:lstStyle>
            <a:lvl1pPr>
              <a:defRPr/>
            </a:lvl1pPr>
          </a:lstStyle>
          <a:p>
            <a:pPr>
              <a:defRPr/>
            </a:pPr>
            <a:fld id="{68EC30AC-6CC1-4143-AB40-C7385EDD0EF9}" type="slidenum">
              <a:rPr lang="en-US" altLang="en-US"/>
              <a:pPr>
                <a:defRPr/>
              </a:pPr>
              <a:t>‹#›</a:t>
            </a:fld>
            <a:endParaRPr lang="en-US" altLang="en-US"/>
          </a:p>
        </p:txBody>
      </p:sp>
    </p:spTree>
    <p:extLst>
      <p:ext uri="{BB962C8B-B14F-4D97-AF65-F5344CB8AC3E}">
        <p14:creationId xmlns:p14="http://schemas.microsoft.com/office/powerpoint/2010/main" val="1422403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19099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5" name="Footer Placeholder 3">
            <a:extLst>
              <a:ext uri="{FF2B5EF4-FFF2-40B4-BE49-F238E27FC236}">
                <a16:creationId xmlns:a16="http://schemas.microsoft.com/office/drawing/2014/main" id="{CD298292-9C5A-52F8-17FB-ED1BCFC3A5BF}"/>
              </a:ext>
            </a:extLst>
          </p:cNvPr>
          <p:cNvSpPr>
            <a:spLocks noGrp="1"/>
          </p:cNvSpPr>
          <p:nvPr>
            <p:ph type="ftr" sz="quarter" idx="10"/>
          </p:nvPr>
        </p:nvSpPr>
        <p:spPr/>
        <p:txBody>
          <a:bodyPr/>
          <a:lstStyle>
            <a:lvl1pPr>
              <a:defRPr/>
            </a:lvl1pPr>
          </a:lstStyle>
          <a:p>
            <a:pPr>
              <a:defRPr/>
            </a:pPr>
            <a:fld id="{D6C7CEB3-7DE9-46D9-B5B0-5B128CF0E094}" type="slidenum">
              <a:rPr lang="en-US" altLang="en-US"/>
              <a:pPr>
                <a:defRPr/>
              </a:pPr>
              <a:t>‹#›</a:t>
            </a:fld>
            <a:endParaRPr lang="en-US" altLang="en-US"/>
          </a:p>
        </p:txBody>
      </p:sp>
    </p:spTree>
    <p:extLst>
      <p:ext uri="{BB962C8B-B14F-4D97-AF65-F5344CB8AC3E}">
        <p14:creationId xmlns:p14="http://schemas.microsoft.com/office/powerpoint/2010/main" val="1426513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Blue - Title and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E6434BF-86C4-7228-3247-FEDD72A4FB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2017" y="5881688"/>
            <a:ext cx="1625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600201"/>
            <a:ext cx="10972800" cy="419099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Title 3"/>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C765406E-6669-843B-CBDC-5AF6D1B84B77}"/>
              </a:ext>
            </a:extLst>
          </p:cNvPr>
          <p:cNvSpPr>
            <a:spLocks noGrp="1"/>
          </p:cNvSpPr>
          <p:nvPr>
            <p:ph type="ftr" sz="quarter" idx="10"/>
          </p:nvPr>
        </p:nvSpPr>
        <p:spPr/>
        <p:txBody>
          <a:bodyPr/>
          <a:lstStyle>
            <a:lvl1pPr>
              <a:defRPr/>
            </a:lvl1pPr>
          </a:lstStyle>
          <a:p>
            <a:pPr>
              <a:defRPr/>
            </a:pPr>
            <a:fld id="{DF9DC59D-B346-4A27-8F4E-B71E30ECD6BA}" type="slidenum">
              <a:rPr lang="en-US" altLang="en-US"/>
              <a:pPr>
                <a:defRPr/>
              </a:pPr>
              <a:t>‹#›</a:t>
            </a:fld>
            <a:endParaRPr lang="en-US" altLang="en-US"/>
          </a:p>
        </p:txBody>
      </p:sp>
    </p:spTree>
    <p:extLst>
      <p:ext uri="{BB962C8B-B14F-4D97-AF65-F5344CB8AC3E}">
        <p14:creationId xmlns:p14="http://schemas.microsoft.com/office/powerpoint/2010/main" val="2616496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14E8849-323A-F235-61B3-7B7332040B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72418" y="890588"/>
            <a:ext cx="4847167"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7A162F3D-B37D-C002-544C-8938CD490A4A}"/>
              </a:ext>
            </a:extLst>
          </p:cNvPr>
          <p:cNvSpPr>
            <a:spLocks noChangeArrowheads="1"/>
          </p:cNvSpPr>
          <p:nvPr userDrawn="1"/>
        </p:nvSpPr>
        <p:spPr bwMode="auto">
          <a:xfrm>
            <a:off x="2743200" y="2590800"/>
            <a:ext cx="6705600" cy="2657475"/>
          </a:xfrm>
          <a:prstGeom prst="rect">
            <a:avLst/>
          </a:prstGeom>
          <a:noFill/>
          <a:ln>
            <a:noFill/>
          </a:ln>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50000"/>
              </a:lnSpc>
              <a:defRPr/>
            </a:pPr>
            <a:r>
              <a:rPr lang="en-US" altLang="en-US" sz="1600">
                <a:solidFill>
                  <a:srgbClr val="717074"/>
                </a:solidFill>
                <a:latin typeface="Arial" pitchFamily="34" charset="0"/>
              </a:rPr>
              <a:t>10 Paragon Drive, Suite 1</a:t>
            </a:r>
          </a:p>
          <a:p>
            <a:pPr algn="ctr" eaLnBrk="1" hangingPunct="1">
              <a:lnSpc>
                <a:spcPct val="150000"/>
              </a:lnSpc>
              <a:defRPr/>
            </a:pPr>
            <a:r>
              <a:rPr lang="en-US" altLang="en-US" sz="1600">
                <a:solidFill>
                  <a:srgbClr val="717074"/>
                </a:solidFill>
                <a:latin typeface="Arial" pitchFamily="34" charset="0"/>
              </a:rPr>
              <a:t>Montvale, New Jersey </a:t>
            </a:r>
          </a:p>
          <a:p>
            <a:pPr algn="ctr" eaLnBrk="1" hangingPunct="1">
              <a:lnSpc>
                <a:spcPct val="150000"/>
              </a:lnSpc>
              <a:defRPr/>
            </a:pPr>
            <a:r>
              <a:rPr lang="en-US" altLang="en-US" sz="1600">
                <a:solidFill>
                  <a:srgbClr val="717074"/>
                </a:solidFill>
                <a:latin typeface="Arial" pitchFamily="34" charset="0"/>
              </a:rPr>
              <a:t>07645-1760  </a:t>
            </a:r>
          </a:p>
          <a:p>
            <a:pPr algn="ctr" eaLnBrk="1" hangingPunct="1">
              <a:lnSpc>
                <a:spcPct val="150000"/>
              </a:lnSpc>
              <a:defRPr/>
            </a:pPr>
            <a:r>
              <a:rPr lang="en-US" altLang="en-US" sz="1600">
                <a:solidFill>
                  <a:srgbClr val="717074"/>
                </a:solidFill>
                <a:latin typeface="Arial" pitchFamily="34" charset="0"/>
              </a:rPr>
              <a:t> U.S.A.</a:t>
            </a:r>
          </a:p>
          <a:p>
            <a:pPr algn="ctr" eaLnBrk="1" hangingPunct="1">
              <a:lnSpc>
                <a:spcPct val="150000"/>
              </a:lnSpc>
              <a:defRPr/>
            </a:pPr>
            <a:r>
              <a:rPr lang="en-US" altLang="en-US" sz="1600">
                <a:solidFill>
                  <a:srgbClr val="717074"/>
                </a:solidFill>
                <a:latin typeface="Arial" pitchFamily="34" charset="0"/>
              </a:rPr>
              <a:t>(800) 638-4427</a:t>
            </a:r>
          </a:p>
          <a:p>
            <a:pPr algn="ctr" eaLnBrk="1" hangingPunct="1">
              <a:lnSpc>
                <a:spcPct val="150000"/>
              </a:lnSpc>
              <a:defRPr/>
            </a:pPr>
            <a:r>
              <a:rPr lang="en-US" altLang="en-US" sz="1600">
                <a:solidFill>
                  <a:srgbClr val="717074"/>
                </a:solidFill>
                <a:latin typeface="Arial" pitchFamily="34" charset="0"/>
              </a:rPr>
              <a:t>(201) 573-9000</a:t>
            </a:r>
          </a:p>
          <a:p>
            <a:pPr algn="ctr" eaLnBrk="1" hangingPunct="1">
              <a:lnSpc>
                <a:spcPct val="150000"/>
              </a:lnSpc>
              <a:defRPr/>
            </a:pPr>
            <a:r>
              <a:rPr lang="en-US" altLang="en-US" sz="1600">
                <a:solidFill>
                  <a:srgbClr val="717074"/>
                </a:solidFill>
                <a:latin typeface="Arial" pitchFamily="34" charset="0"/>
              </a:rPr>
              <a:t>www.imanet.org</a:t>
            </a:r>
          </a:p>
        </p:txBody>
      </p:sp>
      <p:pic>
        <p:nvPicPr>
          <p:cNvPr id="4" name="Picture 7">
            <a:hlinkClick r:id="rId3"/>
            <a:extLst>
              <a:ext uri="{FF2B5EF4-FFF2-40B4-BE49-F238E27FC236}">
                <a16:creationId xmlns:a16="http://schemas.microsoft.com/office/drawing/2014/main" id="{3DD31545-19B5-68F5-2DA5-3D53E048D90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40251" y="5849938"/>
            <a:ext cx="73448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hlinkClick r:id="rId5"/>
            <a:extLst>
              <a:ext uri="{FF2B5EF4-FFF2-40B4-BE49-F238E27FC236}">
                <a16:creationId xmlns:a16="http://schemas.microsoft.com/office/drawing/2014/main" id="{56115C33-CA90-A202-2F44-7E2F6689945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417051" y="5822951"/>
            <a:ext cx="80856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hlinkClick r:id="rId7"/>
            <a:extLst>
              <a:ext uri="{FF2B5EF4-FFF2-40B4-BE49-F238E27FC236}">
                <a16:creationId xmlns:a16="http://schemas.microsoft.com/office/drawing/2014/main" id="{2FE7C788-9CDA-E723-83B6-7452933AC4F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101851" y="5849938"/>
            <a:ext cx="73448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hlinkClick r:id="rId9"/>
            <a:extLst>
              <a:ext uri="{FF2B5EF4-FFF2-40B4-BE49-F238E27FC236}">
                <a16:creationId xmlns:a16="http://schemas.microsoft.com/office/drawing/2014/main" id="{96DD3684-150A-41A1-A969-B67B730CC834}"/>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118351" y="5849938"/>
            <a:ext cx="73448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768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NAL SLID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5F1B15-57C8-676D-4D5B-7AD19853E9B0}"/>
              </a:ext>
            </a:extLst>
          </p:cNvPr>
          <p:cNvSpPr>
            <a:spLocks noChangeArrowheads="1"/>
          </p:cNvSpPr>
          <p:nvPr userDrawn="1"/>
        </p:nvSpPr>
        <p:spPr bwMode="auto">
          <a:xfrm>
            <a:off x="0" y="3733800"/>
            <a:ext cx="12192000" cy="914400"/>
          </a:xfrm>
          <a:prstGeom prst="rect">
            <a:avLst/>
          </a:prstGeom>
          <a:solidFill>
            <a:srgbClr val="498974"/>
          </a:solidFill>
          <a:ln>
            <a:noFill/>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en-US" sz="1800">
              <a:solidFill>
                <a:srgbClr val="FFFFFF"/>
              </a:solidFill>
              <a:latin typeface="+mn-lt"/>
            </a:endParaRPr>
          </a:p>
        </p:txBody>
      </p:sp>
      <p:sp>
        <p:nvSpPr>
          <p:cNvPr id="3" name="Rectangle 2">
            <a:extLst>
              <a:ext uri="{FF2B5EF4-FFF2-40B4-BE49-F238E27FC236}">
                <a16:creationId xmlns:a16="http://schemas.microsoft.com/office/drawing/2014/main" id="{4B425DCA-A395-AE00-1269-1C2985E2ADDB}"/>
              </a:ext>
            </a:extLst>
          </p:cNvPr>
          <p:cNvSpPr>
            <a:spLocks noChangeArrowheads="1"/>
          </p:cNvSpPr>
          <p:nvPr userDrawn="1"/>
        </p:nvSpPr>
        <p:spPr bwMode="auto">
          <a:xfrm>
            <a:off x="0" y="0"/>
            <a:ext cx="12192000" cy="3733800"/>
          </a:xfrm>
          <a:prstGeom prst="rect">
            <a:avLst/>
          </a:prstGeom>
          <a:gradFill rotWithShape="1">
            <a:gsLst>
              <a:gs pos="0">
                <a:srgbClr val="00316E"/>
              </a:gs>
              <a:gs pos="20000">
                <a:srgbClr val="00316B"/>
              </a:gs>
              <a:gs pos="100000">
                <a:srgbClr val="00224F"/>
              </a:gs>
            </a:gsLst>
            <a:lin ang="5400000"/>
          </a:gradFill>
          <a:ln>
            <a:noFill/>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en-US" sz="1800">
              <a:solidFill>
                <a:srgbClr val="FFFFFF"/>
              </a:solidFill>
              <a:latin typeface="+mn-lt"/>
            </a:endParaRPr>
          </a:p>
        </p:txBody>
      </p:sp>
      <p:pic>
        <p:nvPicPr>
          <p:cNvPr id="4" name="Picture 7">
            <a:hlinkClick r:id="rId2"/>
            <a:extLst>
              <a:ext uri="{FF2B5EF4-FFF2-40B4-BE49-F238E27FC236}">
                <a16:creationId xmlns:a16="http://schemas.microsoft.com/office/drawing/2014/main" id="{F5657886-541D-DD7D-65FA-9BC0924A863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03751" y="3984625"/>
            <a:ext cx="60748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hlinkClick r:id="rId4"/>
            <a:extLst>
              <a:ext uri="{FF2B5EF4-FFF2-40B4-BE49-F238E27FC236}">
                <a16:creationId xmlns:a16="http://schemas.microsoft.com/office/drawing/2014/main" id="{BBC1B928-E1CB-B484-71F8-523EE9C3EF1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486900" y="3962400"/>
            <a:ext cx="66886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hlinkClick r:id="rId6"/>
            <a:extLst>
              <a:ext uri="{FF2B5EF4-FFF2-40B4-BE49-F238E27FC236}">
                <a16:creationId xmlns:a16="http://schemas.microsoft.com/office/drawing/2014/main" id="{70487765-BD30-6F2B-9E27-6AAC37A8EA9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65351" y="3984625"/>
            <a:ext cx="60748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hlinkClick r:id="rId8"/>
            <a:extLst>
              <a:ext uri="{FF2B5EF4-FFF2-40B4-BE49-F238E27FC236}">
                <a16:creationId xmlns:a16="http://schemas.microsoft.com/office/drawing/2014/main" id="{ADB77387-0811-9F4F-34A6-72D279DBD3B4}"/>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181851" y="3984625"/>
            <a:ext cx="60748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a:extLst>
              <a:ext uri="{FF2B5EF4-FFF2-40B4-BE49-F238E27FC236}">
                <a16:creationId xmlns:a16="http://schemas.microsoft.com/office/drawing/2014/main" id="{94BBC1AA-10C5-2BFF-CC45-9BD3C82BB676}"/>
              </a:ext>
            </a:extLst>
          </p:cNvPr>
          <p:cNvSpPr>
            <a:spLocks noChangeArrowheads="1"/>
          </p:cNvSpPr>
          <p:nvPr userDrawn="1"/>
        </p:nvSpPr>
        <p:spPr bwMode="auto">
          <a:xfrm>
            <a:off x="2743200" y="403226"/>
            <a:ext cx="6705600" cy="3025775"/>
          </a:xfrm>
          <a:prstGeom prst="rect">
            <a:avLst/>
          </a:prstGeom>
          <a:noFill/>
          <a:ln>
            <a:noFill/>
          </a:ln>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50000"/>
              </a:lnSpc>
              <a:defRPr/>
            </a:pPr>
            <a:r>
              <a:rPr lang="en-US" altLang="en-US" sz="1600">
                <a:solidFill>
                  <a:srgbClr val="FFFFFF"/>
                </a:solidFill>
                <a:latin typeface="Arial" pitchFamily="34" charset="0"/>
              </a:rPr>
              <a:t>Institute of Management Accountants</a:t>
            </a:r>
            <a:br>
              <a:rPr lang="en-US" altLang="en-US" sz="1600">
                <a:solidFill>
                  <a:srgbClr val="FFFFFF"/>
                </a:solidFill>
                <a:latin typeface="Arial" pitchFamily="34" charset="0"/>
              </a:rPr>
            </a:br>
            <a:r>
              <a:rPr lang="en-US" altLang="en-US" sz="1600">
                <a:solidFill>
                  <a:srgbClr val="FFFFFF"/>
                </a:solidFill>
                <a:latin typeface="Arial" pitchFamily="34" charset="0"/>
              </a:rPr>
              <a:t>10 Paragon Drive, Suite 1</a:t>
            </a:r>
          </a:p>
          <a:p>
            <a:pPr algn="ctr" eaLnBrk="1" hangingPunct="1">
              <a:lnSpc>
                <a:spcPct val="150000"/>
              </a:lnSpc>
              <a:defRPr/>
            </a:pPr>
            <a:r>
              <a:rPr lang="en-US" altLang="en-US" sz="1600">
                <a:solidFill>
                  <a:srgbClr val="FFFFFF"/>
                </a:solidFill>
                <a:latin typeface="Arial" pitchFamily="34" charset="0"/>
              </a:rPr>
              <a:t>Montvale, New Jersey </a:t>
            </a:r>
          </a:p>
          <a:p>
            <a:pPr algn="ctr" eaLnBrk="1" hangingPunct="1">
              <a:lnSpc>
                <a:spcPct val="150000"/>
              </a:lnSpc>
              <a:defRPr/>
            </a:pPr>
            <a:r>
              <a:rPr lang="en-US" altLang="en-US" sz="1600">
                <a:solidFill>
                  <a:srgbClr val="FFFFFF"/>
                </a:solidFill>
                <a:latin typeface="Arial" pitchFamily="34" charset="0"/>
              </a:rPr>
              <a:t>07645-1760  </a:t>
            </a:r>
          </a:p>
          <a:p>
            <a:pPr algn="ctr" eaLnBrk="1" hangingPunct="1">
              <a:lnSpc>
                <a:spcPct val="150000"/>
              </a:lnSpc>
              <a:defRPr/>
            </a:pPr>
            <a:r>
              <a:rPr lang="en-US" altLang="en-US" sz="1600">
                <a:solidFill>
                  <a:srgbClr val="FFFFFF"/>
                </a:solidFill>
                <a:latin typeface="Arial" pitchFamily="34" charset="0"/>
              </a:rPr>
              <a:t>U.S.A.</a:t>
            </a:r>
          </a:p>
          <a:p>
            <a:pPr algn="ctr" eaLnBrk="1" hangingPunct="1">
              <a:lnSpc>
                <a:spcPct val="150000"/>
              </a:lnSpc>
              <a:defRPr/>
            </a:pPr>
            <a:r>
              <a:rPr lang="en-US" altLang="en-US" sz="1600">
                <a:solidFill>
                  <a:srgbClr val="FFFFFF"/>
                </a:solidFill>
                <a:latin typeface="Arial" pitchFamily="34" charset="0"/>
              </a:rPr>
              <a:t>(800) 638-4427</a:t>
            </a:r>
          </a:p>
          <a:p>
            <a:pPr algn="ctr" eaLnBrk="1" hangingPunct="1">
              <a:lnSpc>
                <a:spcPct val="150000"/>
              </a:lnSpc>
              <a:defRPr/>
            </a:pPr>
            <a:r>
              <a:rPr lang="en-US" altLang="en-US" sz="1600">
                <a:solidFill>
                  <a:srgbClr val="FFFFFF"/>
                </a:solidFill>
                <a:latin typeface="Arial" pitchFamily="34" charset="0"/>
              </a:rPr>
              <a:t>+1 (201) 573-9000</a:t>
            </a:r>
          </a:p>
          <a:p>
            <a:pPr algn="ctr" eaLnBrk="1" hangingPunct="1">
              <a:lnSpc>
                <a:spcPct val="150000"/>
              </a:lnSpc>
              <a:defRPr/>
            </a:pPr>
            <a:r>
              <a:rPr lang="en-US" altLang="en-US" sz="1600">
                <a:solidFill>
                  <a:srgbClr val="FFFFFF"/>
                </a:solidFill>
                <a:latin typeface="Arial" pitchFamily="34" charset="0"/>
              </a:rPr>
              <a:t>www.imanet.org</a:t>
            </a:r>
          </a:p>
        </p:txBody>
      </p:sp>
      <p:pic>
        <p:nvPicPr>
          <p:cNvPr id="9" name="Picture 13">
            <a:extLst>
              <a:ext uri="{FF2B5EF4-FFF2-40B4-BE49-F238E27FC236}">
                <a16:creationId xmlns:a16="http://schemas.microsoft.com/office/drawing/2014/main" id="{B39F2989-2AA6-9054-E9DC-D8D4E926E3A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949701" y="5105401"/>
            <a:ext cx="47879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542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FINAL SLID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A800E3-CAB9-143F-D1A0-3194834B283F}"/>
              </a:ext>
            </a:extLst>
          </p:cNvPr>
          <p:cNvSpPr>
            <a:spLocks noChangeArrowheads="1"/>
          </p:cNvSpPr>
          <p:nvPr userDrawn="1"/>
        </p:nvSpPr>
        <p:spPr bwMode="auto">
          <a:xfrm flipH="1" flipV="1">
            <a:off x="0" y="2667000"/>
            <a:ext cx="12192000" cy="838200"/>
          </a:xfrm>
          <a:prstGeom prst="rect">
            <a:avLst/>
          </a:prstGeom>
          <a:solidFill>
            <a:srgbClr val="498974"/>
          </a:solidFill>
          <a:ln>
            <a:noFill/>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en-US" sz="1800">
              <a:solidFill>
                <a:srgbClr val="FFFFFF"/>
              </a:solidFill>
              <a:latin typeface="+mn-lt"/>
            </a:endParaRPr>
          </a:p>
        </p:txBody>
      </p:sp>
      <p:sp>
        <p:nvSpPr>
          <p:cNvPr id="3" name="Rectangle 2">
            <a:extLst>
              <a:ext uri="{FF2B5EF4-FFF2-40B4-BE49-F238E27FC236}">
                <a16:creationId xmlns:a16="http://schemas.microsoft.com/office/drawing/2014/main" id="{2EE6ACEE-B8A3-C014-2807-05EDE5FBA521}"/>
              </a:ext>
            </a:extLst>
          </p:cNvPr>
          <p:cNvSpPr>
            <a:spLocks noChangeArrowheads="1"/>
          </p:cNvSpPr>
          <p:nvPr userDrawn="1"/>
        </p:nvSpPr>
        <p:spPr bwMode="auto">
          <a:xfrm flipV="1">
            <a:off x="0" y="3505200"/>
            <a:ext cx="12192000" cy="3429000"/>
          </a:xfrm>
          <a:prstGeom prst="rect">
            <a:avLst/>
          </a:prstGeom>
          <a:gradFill rotWithShape="1">
            <a:gsLst>
              <a:gs pos="0">
                <a:srgbClr val="00316E"/>
              </a:gs>
              <a:gs pos="20000">
                <a:srgbClr val="00316B"/>
              </a:gs>
              <a:gs pos="100000">
                <a:srgbClr val="00224F"/>
              </a:gs>
            </a:gsLst>
            <a:lin ang="5400000"/>
          </a:gradFill>
          <a:ln>
            <a:noFill/>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en-US" sz="1800">
              <a:solidFill>
                <a:srgbClr val="FFFFFF"/>
              </a:solidFill>
              <a:latin typeface="+mn-lt"/>
            </a:endParaRPr>
          </a:p>
        </p:txBody>
      </p:sp>
      <p:pic>
        <p:nvPicPr>
          <p:cNvPr id="4" name="Picture 7">
            <a:hlinkClick r:id="rId2"/>
            <a:extLst>
              <a:ext uri="{FF2B5EF4-FFF2-40B4-BE49-F238E27FC236}">
                <a16:creationId xmlns:a16="http://schemas.microsoft.com/office/drawing/2014/main" id="{CE334A10-0AB7-19EE-E7F4-583D7CE1AF5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5717" y="2873375"/>
            <a:ext cx="60748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hlinkClick r:id="rId4"/>
            <a:extLst>
              <a:ext uri="{FF2B5EF4-FFF2-40B4-BE49-F238E27FC236}">
                <a16:creationId xmlns:a16="http://schemas.microsoft.com/office/drawing/2014/main" id="{6488AA08-137A-7084-5B41-1DCDF7C9BD3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491133" y="2851150"/>
            <a:ext cx="66886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hlinkClick r:id="rId6"/>
            <a:extLst>
              <a:ext uri="{FF2B5EF4-FFF2-40B4-BE49-F238E27FC236}">
                <a16:creationId xmlns:a16="http://schemas.microsoft.com/office/drawing/2014/main" id="{B9E0E415-2D36-A6CF-6663-C0EC76132BF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8917" y="2873375"/>
            <a:ext cx="60748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hlinkClick r:id="rId8"/>
            <a:extLst>
              <a:ext uri="{FF2B5EF4-FFF2-40B4-BE49-F238E27FC236}">
                <a16:creationId xmlns:a16="http://schemas.microsoft.com/office/drawing/2014/main" id="{514CFBAE-175D-FAD9-110A-F3EC1EE7D995}"/>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114117" y="2873375"/>
            <a:ext cx="60748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a:extLst>
              <a:ext uri="{FF2B5EF4-FFF2-40B4-BE49-F238E27FC236}">
                <a16:creationId xmlns:a16="http://schemas.microsoft.com/office/drawing/2014/main" id="{EB03264F-6FB1-EFA5-4957-9A5868FA8607}"/>
              </a:ext>
            </a:extLst>
          </p:cNvPr>
          <p:cNvSpPr>
            <a:spLocks noChangeArrowheads="1"/>
          </p:cNvSpPr>
          <p:nvPr userDrawn="1"/>
        </p:nvSpPr>
        <p:spPr bwMode="auto">
          <a:xfrm>
            <a:off x="2743200" y="3810001"/>
            <a:ext cx="6705600" cy="2657475"/>
          </a:xfrm>
          <a:prstGeom prst="rect">
            <a:avLst/>
          </a:prstGeom>
          <a:noFill/>
          <a:ln>
            <a:noFill/>
          </a:ln>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50000"/>
              </a:lnSpc>
              <a:defRPr/>
            </a:pPr>
            <a:r>
              <a:rPr lang="en-US" altLang="en-US" sz="1600">
                <a:solidFill>
                  <a:srgbClr val="FFFFFF"/>
                </a:solidFill>
                <a:latin typeface="Arial" pitchFamily="34" charset="0"/>
              </a:rPr>
              <a:t>10 Paragon Drive, Suite 1</a:t>
            </a:r>
          </a:p>
          <a:p>
            <a:pPr algn="ctr" eaLnBrk="1" hangingPunct="1">
              <a:lnSpc>
                <a:spcPct val="150000"/>
              </a:lnSpc>
              <a:defRPr/>
            </a:pPr>
            <a:r>
              <a:rPr lang="en-US" altLang="en-US" sz="1600">
                <a:solidFill>
                  <a:srgbClr val="FFFFFF"/>
                </a:solidFill>
                <a:latin typeface="Arial" pitchFamily="34" charset="0"/>
              </a:rPr>
              <a:t>Montvale, New Jersey </a:t>
            </a:r>
          </a:p>
          <a:p>
            <a:pPr algn="ctr" eaLnBrk="1" hangingPunct="1">
              <a:lnSpc>
                <a:spcPct val="150000"/>
              </a:lnSpc>
              <a:defRPr/>
            </a:pPr>
            <a:r>
              <a:rPr lang="en-US" altLang="en-US" sz="1600">
                <a:solidFill>
                  <a:srgbClr val="FFFFFF"/>
                </a:solidFill>
                <a:latin typeface="Arial" pitchFamily="34" charset="0"/>
              </a:rPr>
              <a:t>07645-1760  </a:t>
            </a:r>
          </a:p>
          <a:p>
            <a:pPr algn="ctr" eaLnBrk="1" hangingPunct="1">
              <a:lnSpc>
                <a:spcPct val="150000"/>
              </a:lnSpc>
              <a:defRPr/>
            </a:pPr>
            <a:r>
              <a:rPr lang="en-US" altLang="en-US" sz="1600">
                <a:solidFill>
                  <a:srgbClr val="FFFFFF"/>
                </a:solidFill>
                <a:latin typeface="Arial" pitchFamily="34" charset="0"/>
              </a:rPr>
              <a:t>U.S.A.</a:t>
            </a:r>
          </a:p>
          <a:p>
            <a:pPr algn="ctr" eaLnBrk="1" hangingPunct="1">
              <a:lnSpc>
                <a:spcPct val="150000"/>
              </a:lnSpc>
              <a:defRPr/>
            </a:pPr>
            <a:r>
              <a:rPr lang="en-US" altLang="en-US" sz="1600">
                <a:solidFill>
                  <a:srgbClr val="FFFFFF"/>
                </a:solidFill>
                <a:latin typeface="Arial" pitchFamily="34" charset="0"/>
              </a:rPr>
              <a:t>(800) 638-4427</a:t>
            </a:r>
          </a:p>
          <a:p>
            <a:pPr algn="ctr" eaLnBrk="1" hangingPunct="1">
              <a:lnSpc>
                <a:spcPct val="150000"/>
              </a:lnSpc>
              <a:defRPr/>
            </a:pPr>
            <a:r>
              <a:rPr lang="en-US" altLang="en-US" sz="1600">
                <a:solidFill>
                  <a:srgbClr val="FFFFFF"/>
                </a:solidFill>
                <a:latin typeface="Arial" pitchFamily="34" charset="0"/>
              </a:rPr>
              <a:t>+1 (201) 573-9000</a:t>
            </a:r>
          </a:p>
          <a:p>
            <a:pPr algn="ctr" eaLnBrk="1" hangingPunct="1">
              <a:lnSpc>
                <a:spcPct val="150000"/>
              </a:lnSpc>
              <a:defRPr/>
            </a:pPr>
            <a:r>
              <a:rPr lang="en-US" altLang="en-US" sz="1600">
                <a:solidFill>
                  <a:srgbClr val="FFFFFF"/>
                </a:solidFill>
                <a:latin typeface="Arial" pitchFamily="34" charset="0"/>
              </a:rPr>
              <a:t>www.imanet.org</a:t>
            </a:r>
          </a:p>
        </p:txBody>
      </p:sp>
      <p:pic>
        <p:nvPicPr>
          <p:cNvPr id="9" name="Picture 13">
            <a:extLst>
              <a:ext uri="{FF2B5EF4-FFF2-40B4-BE49-F238E27FC236}">
                <a16:creationId xmlns:a16="http://schemas.microsoft.com/office/drawing/2014/main" id="{AF5BC480-0DC2-C74B-1BD4-B33AB6E4C66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621617" y="777876"/>
            <a:ext cx="526626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501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E272-AB16-08E1-B742-891972BCEA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F5D0E8-9AA9-255F-9237-6A034EF8A6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CFB7586-B2E4-AB2D-A9EE-7496B8DB5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2DA6A-CD35-0A4B-5BD6-D3A4A9683655}"/>
              </a:ext>
            </a:extLst>
          </p:cNvPr>
          <p:cNvSpPr>
            <a:spLocks noGrp="1"/>
          </p:cNvSpPr>
          <p:nvPr>
            <p:ph type="sldNum" sz="quarter" idx="12"/>
          </p:nvPr>
        </p:nvSpPr>
        <p:spPr/>
        <p:txBody>
          <a:bodyPr/>
          <a:lstStyle/>
          <a:p>
            <a:fld id="{3FABF81C-9BCA-48AA-A656-B31E8C83D590}" type="slidenum">
              <a:rPr lang="en-US" smtClean="0"/>
              <a:t>‹#›</a:t>
            </a:fld>
            <a:endParaRPr lang="en-US"/>
          </a:p>
        </p:txBody>
      </p:sp>
      <p:pic>
        <p:nvPicPr>
          <p:cNvPr id="8" name="Picture 7" descr="Logo&#10;&#10;Description automatically generated with medium confidence">
            <a:extLst>
              <a:ext uri="{FF2B5EF4-FFF2-40B4-BE49-F238E27FC236}">
                <a16:creationId xmlns:a16="http://schemas.microsoft.com/office/drawing/2014/main" id="{ED42E690-A1AE-D44F-28BA-9B67270760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75" y="5959475"/>
            <a:ext cx="1133475" cy="704850"/>
          </a:xfrm>
          <a:prstGeom prst="rect">
            <a:avLst/>
          </a:prstGeom>
        </p:spPr>
      </p:pic>
    </p:spTree>
    <p:extLst>
      <p:ext uri="{BB962C8B-B14F-4D97-AF65-F5344CB8AC3E}">
        <p14:creationId xmlns:p14="http://schemas.microsoft.com/office/powerpoint/2010/main" val="326235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AIN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42CA7C-63A2-D398-25BC-503ACC20DD3B}"/>
              </a:ext>
            </a:extLst>
          </p:cNvPr>
          <p:cNvSpPr>
            <a:spLocks noChangeArrowheads="1"/>
          </p:cNvSpPr>
          <p:nvPr userDrawn="1"/>
        </p:nvSpPr>
        <p:spPr bwMode="auto">
          <a:xfrm>
            <a:off x="0" y="3733800"/>
            <a:ext cx="12192000" cy="762000"/>
          </a:xfrm>
          <a:prstGeom prst="rect">
            <a:avLst/>
          </a:prstGeom>
          <a:solidFill>
            <a:srgbClr val="498974"/>
          </a:solidFill>
          <a:ln>
            <a:noFill/>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en-US" sz="1800">
              <a:solidFill>
                <a:srgbClr val="FFFFFF"/>
              </a:solidFill>
              <a:latin typeface="+mn-lt"/>
            </a:endParaRPr>
          </a:p>
        </p:txBody>
      </p:sp>
      <p:sp>
        <p:nvSpPr>
          <p:cNvPr id="4" name="Rectangle 3">
            <a:extLst>
              <a:ext uri="{FF2B5EF4-FFF2-40B4-BE49-F238E27FC236}">
                <a16:creationId xmlns:a16="http://schemas.microsoft.com/office/drawing/2014/main" id="{B432E58D-7221-432D-4C83-8E5E3E491777}"/>
              </a:ext>
            </a:extLst>
          </p:cNvPr>
          <p:cNvSpPr>
            <a:spLocks noChangeArrowheads="1"/>
          </p:cNvSpPr>
          <p:nvPr userDrawn="1"/>
        </p:nvSpPr>
        <p:spPr bwMode="auto">
          <a:xfrm>
            <a:off x="0" y="0"/>
            <a:ext cx="12192000" cy="3733800"/>
          </a:xfrm>
          <a:prstGeom prst="rect">
            <a:avLst/>
          </a:prstGeom>
          <a:gradFill rotWithShape="1">
            <a:gsLst>
              <a:gs pos="0">
                <a:srgbClr val="00316E"/>
              </a:gs>
              <a:gs pos="20000">
                <a:srgbClr val="00316B"/>
              </a:gs>
              <a:gs pos="100000">
                <a:srgbClr val="00224F"/>
              </a:gs>
            </a:gsLst>
            <a:lin ang="5400000"/>
          </a:gradFill>
          <a:ln>
            <a:noFill/>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en-US" sz="1800">
              <a:solidFill>
                <a:srgbClr val="FFFFFF"/>
              </a:solidFill>
              <a:latin typeface="+mn-lt"/>
            </a:endParaRPr>
          </a:p>
        </p:txBody>
      </p:sp>
      <p:sp>
        <p:nvSpPr>
          <p:cNvPr id="5" name="TextBox 4">
            <a:extLst>
              <a:ext uri="{FF2B5EF4-FFF2-40B4-BE49-F238E27FC236}">
                <a16:creationId xmlns:a16="http://schemas.microsoft.com/office/drawing/2014/main" id="{B70BE06D-4C0D-9859-478F-D1EB3AB370FE}"/>
              </a:ext>
            </a:extLst>
          </p:cNvPr>
          <p:cNvSpPr txBox="1">
            <a:spLocks noChangeArrowheads="1"/>
          </p:cNvSpPr>
          <p:nvPr userDrawn="1"/>
        </p:nvSpPr>
        <p:spPr bwMode="auto">
          <a:xfrm>
            <a:off x="711200" y="2590801"/>
            <a:ext cx="10160000" cy="923925"/>
          </a:xfrm>
          <a:prstGeom prst="rect">
            <a:avLst/>
          </a:prstGeom>
          <a:noFill/>
          <a:ln>
            <a:noFill/>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n-US" sz="5400">
                <a:solidFill>
                  <a:srgbClr val="FFFFFF"/>
                </a:solidFill>
                <a:latin typeface="Arial" charset="0"/>
              </a:rPr>
              <a:t>Your career. Your story.</a:t>
            </a:r>
          </a:p>
        </p:txBody>
      </p:sp>
      <p:sp>
        <p:nvSpPr>
          <p:cNvPr id="6" name="Text Placeholder 5"/>
          <p:cNvSpPr>
            <a:spLocks noGrp="1"/>
          </p:cNvSpPr>
          <p:nvPr>
            <p:ph type="body" sz="quarter" idx="10"/>
          </p:nvPr>
        </p:nvSpPr>
        <p:spPr>
          <a:xfrm>
            <a:off x="711200" y="3733801"/>
            <a:ext cx="7823200" cy="582017"/>
          </a:xfrm>
        </p:spPr>
        <p:txBody>
          <a:bodyPr>
            <a:noAutofit/>
          </a:bodyPr>
          <a:lstStyle>
            <a:lvl1pPr marL="0" indent="0">
              <a:buNone/>
              <a:defRPr sz="4000" b="0" baseline="0">
                <a:solidFill>
                  <a:schemeClr val="bg1"/>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950573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bout Autho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147D58-4382-004C-9E55-1CF64C8F17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0828"/>
            <a:ext cx="12185651" cy="5321261"/>
          </a:xfrm>
          <a:prstGeom prst="rect">
            <a:avLst/>
          </a:prstGeom>
        </p:spPr>
      </p:pic>
      <p:sp>
        <p:nvSpPr>
          <p:cNvPr id="2" name="Title 1">
            <a:extLst>
              <a:ext uri="{FF2B5EF4-FFF2-40B4-BE49-F238E27FC236}">
                <a16:creationId xmlns:a16="http://schemas.microsoft.com/office/drawing/2014/main" id="{FD5FB0CE-59D6-AE44-8256-729F1D9AF78F}"/>
              </a:ext>
            </a:extLst>
          </p:cNvPr>
          <p:cNvSpPr>
            <a:spLocks noGrp="1"/>
          </p:cNvSpPr>
          <p:nvPr>
            <p:ph type="title" hasCustomPrompt="1"/>
          </p:nvPr>
        </p:nvSpPr>
        <p:spPr>
          <a:xfrm>
            <a:off x="521192" y="879154"/>
            <a:ext cx="5860559" cy="625551"/>
          </a:xfrm>
        </p:spPr>
        <p:txBody>
          <a:bodyPr>
            <a:normAutofit/>
          </a:bodyPr>
          <a:lstStyle>
            <a:lvl1pPr>
              <a:defRPr sz="4400" b="0" i="0">
                <a:solidFill>
                  <a:schemeClr val="bg1"/>
                </a:solidFill>
                <a:latin typeface="Georgia" panose="02040502050405020303" pitchFamily="18" charset="0"/>
                <a:cs typeface="Arial" panose="020B0604020202020204" pitchFamily="34" charset="0"/>
              </a:defRPr>
            </a:lvl1pPr>
          </a:lstStyle>
          <a:p>
            <a:r>
              <a:rPr lang="en-US"/>
              <a:t>[Headline]</a:t>
            </a:r>
          </a:p>
        </p:txBody>
      </p:sp>
      <p:sp>
        <p:nvSpPr>
          <p:cNvPr id="13" name="Text Placeholder 3">
            <a:extLst>
              <a:ext uri="{FF2B5EF4-FFF2-40B4-BE49-F238E27FC236}">
                <a16:creationId xmlns:a16="http://schemas.microsoft.com/office/drawing/2014/main" id="{E2145755-8739-E848-A036-C3D2CAB69F78}"/>
              </a:ext>
            </a:extLst>
          </p:cNvPr>
          <p:cNvSpPr>
            <a:spLocks noGrp="1"/>
          </p:cNvSpPr>
          <p:nvPr>
            <p:ph type="body" sz="half" idx="2" hasCustomPrompt="1"/>
          </p:nvPr>
        </p:nvSpPr>
        <p:spPr>
          <a:xfrm>
            <a:off x="567169" y="1678439"/>
            <a:ext cx="5814583" cy="3267715"/>
          </a:xfrm>
        </p:spPr>
        <p:txBody>
          <a:bodyPr/>
          <a:lstStyle>
            <a:lvl1pPr marL="0" inden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add text]</a:t>
            </a:r>
          </a:p>
        </p:txBody>
      </p:sp>
      <p:pic>
        <p:nvPicPr>
          <p:cNvPr id="22" name="Picture 21">
            <a:extLst>
              <a:ext uri="{FF2B5EF4-FFF2-40B4-BE49-F238E27FC236}">
                <a16:creationId xmlns:a16="http://schemas.microsoft.com/office/drawing/2014/main" id="{2F3E1E7D-D25E-584E-BBFA-ACAA9C9A97D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67167" y="5635421"/>
            <a:ext cx="3701143" cy="900995"/>
          </a:xfrm>
          <a:prstGeom prst="rect">
            <a:avLst/>
          </a:prstGeom>
        </p:spPr>
      </p:pic>
      <p:sp>
        <p:nvSpPr>
          <p:cNvPr id="23" name="Rectangle 22">
            <a:extLst>
              <a:ext uri="{FF2B5EF4-FFF2-40B4-BE49-F238E27FC236}">
                <a16:creationId xmlns:a16="http://schemas.microsoft.com/office/drawing/2014/main" id="{F0966329-A401-204A-81F7-8996205C441C}"/>
              </a:ext>
            </a:extLst>
          </p:cNvPr>
          <p:cNvSpPr/>
          <p:nvPr userDrawn="1"/>
        </p:nvSpPr>
        <p:spPr>
          <a:xfrm>
            <a:off x="0" y="1"/>
            <a:ext cx="12192000" cy="188687"/>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Content Placeholder 2">
            <a:extLst>
              <a:ext uri="{FF2B5EF4-FFF2-40B4-BE49-F238E27FC236}">
                <a16:creationId xmlns:a16="http://schemas.microsoft.com/office/drawing/2014/main" id="{6B756C73-DF3F-9A46-B029-D4F91A6E45EB}"/>
              </a:ext>
            </a:extLst>
          </p:cNvPr>
          <p:cNvSpPr>
            <a:spLocks noGrp="1"/>
          </p:cNvSpPr>
          <p:nvPr>
            <p:ph idx="1" hasCustomPrompt="1"/>
          </p:nvPr>
        </p:nvSpPr>
        <p:spPr>
          <a:xfrm>
            <a:off x="7063603" y="879153"/>
            <a:ext cx="4184651" cy="4067000"/>
          </a:xfrm>
          <a:prstGeom prst="rect">
            <a:avLst/>
          </a:prstGeom>
          <a:ln w="50800">
            <a:solidFill>
              <a:schemeClr val="bg1"/>
            </a:solidFill>
            <a:miter lim="800000"/>
          </a:ln>
        </p:spPr>
        <p:txBody>
          <a:bodyPr/>
          <a:lstStyle>
            <a:lvl1pPr marL="0" indent="0" algn="ctr">
              <a:buNone/>
              <a:defRPr>
                <a:solidFill>
                  <a:schemeClr val="bg1"/>
                </a:solidFill>
              </a:defRPr>
            </a:lvl1pPr>
          </a:lstStyle>
          <a:p>
            <a:pPr lvl="0"/>
            <a:r>
              <a:rPr lang="en-US"/>
              <a:t>Presenter Photo</a:t>
            </a:r>
          </a:p>
        </p:txBody>
      </p:sp>
    </p:spTree>
    <p:custDataLst>
      <p:tags r:id="rId1"/>
    </p:custDataLst>
    <p:extLst>
      <p:ext uri="{BB962C8B-B14F-4D97-AF65-F5344CB8AC3E}">
        <p14:creationId xmlns:p14="http://schemas.microsoft.com/office/powerpoint/2010/main" val="1945597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7E60-E7F1-7B80-3DF9-ECCE0A535F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73AED3-E13D-B357-67B5-28BBA0F7B3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EE9D1A-524E-75EB-96E4-A9DBA66E65C2}"/>
              </a:ext>
            </a:extLst>
          </p:cNvPr>
          <p:cNvSpPr>
            <a:spLocks noGrp="1"/>
          </p:cNvSpPr>
          <p:nvPr>
            <p:ph type="dt" sz="half" idx="10"/>
          </p:nvPr>
        </p:nvSpPr>
        <p:spPr/>
        <p:txBody>
          <a:bodyPr/>
          <a:lstStyle/>
          <a:p>
            <a:fld id="{7FDA26A1-BF31-4AD4-9ECB-EBB1D3F26075}" type="datetimeFigureOut">
              <a:rPr lang="en-US" smtClean="0"/>
              <a:t>9/15/2023</a:t>
            </a:fld>
            <a:endParaRPr lang="en-US"/>
          </a:p>
        </p:txBody>
      </p:sp>
      <p:sp>
        <p:nvSpPr>
          <p:cNvPr id="5" name="Footer Placeholder 4">
            <a:extLst>
              <a:ext uri="{FF2B5EF4-FFF2-40B4-BE49-F238E27FC236}">
                <a16:creationId xmlns:a16="http://schemas.microsoft.com/office/drawing/2014/main" id="{A476032F-1AE2-45B6-39D5-06CFDBACD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D0B45-95EF-4EDA-03AF-29A8C68A2DC2}"/>
              </a:ext>
            </a:extLst>
          </p:cNvPr>
          <p:cNvSpPr>
            <a:spLocks noGrp="1"/>
          </p:cNvSpPr>
          <p:nvPr>
            <p:ph type="sldNum" sz="quarter" idx="12"/>
          </p:nvPr>
        </p:nvSpPr>
        <p:spPr/>
        <p:txBody>
          <a:bodyPr/>
          <a:lstStyle/>
          <a:p>
            <a:fld id="{E43075CD-2A17-4C17-B90B-900458A05E9E}" type="slidenum">
              <a:rPr lang="en-US" smtClean="0"/>
              <a:t>‹#›</a:t>
            </a:fld>
            <a:endParaRPr lang="en-US"/>
          </a:p>
        </p:txBody>
      </p:sp>
    </p:spTree>
    <p:extLst>
      <p:ext uri="{BB962C8B-B14F-4D97-AF65-F5344CB8AC3E}">
        <p14:creationId xmlns:p14="http://schemas.microsoft.com/office/powerpoint/2010/main" val="1812323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4CBF-154F-B53F-53F4-D4F3D0B6FD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78E672-79E9-21EC-3428-61DE432FAE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431CA-9A7E-7B09-8000-9E6D48FC58B1}"/>
              </a:ext>
            </a:extLst>
          </p:cNvPr>
          <p:cNvSpPr>
            <a:spLocks noGrp="1"/>
          </p:cNvSpPr>
          <p:nvPr>
            <p:ph type="dt" sz="half" idx="10"/>
          </p:nvPr>
        </p:nvSpPr>
        <p:spPr/>
        <p:txBody>
          <a:bodyPr/>
          <a:lstStyle/>
          <a:p>
            <a:fld id="{7FDA26A1-BF31-4AD4-9ECB-EBB1D3F26075}" type="datetimeFigureOut">
              <a:rPr lang="en-US" smtClean="0"/>
              <a:t>9/15/2023</a:t>
            </a:fld>
            <a:endParaRPr lang="en-US"/>
          </a:p>
        </p:txBody>
      </p:sp>
      <p:sp>
        <p:nvSpPr>
          <p:cNvPr id="5" name="Footer Placeholder 4">
            <a:extLst>
              <a:ext uri="{FF2B5EF4-FFF2-40B4-BE49-F238E27FC236}">
                <a16:creationId xmlns:a16="http://schemas.microsoft.com/office/drawing/2014/main" id="{54D5CE98-A5FB-8F51-A7EA-263EACF18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9DF8-FB48-9C2B-BBBC-0B81FF73D7D2}"/>
              </a:ext>
            </a:extLst>
          </p:cNvPr>
          <p:cNvSpPr>
            <a:spLocks noGrp="1"/>
          </p:cNvSpPr>
          <p:nvPr>
            <p:ph type="sldNum" sz="quarter" idx="12"/>
          </p:nvPr>
        </p:nvSpPr>
        <p:spPr/>
        <p:txBody>
          <a:bodyPr/>
          <a:lstStyle/>
          <a:p>
            <a:fld id="{E43075CD-2A17-4C17-B90B-900458A05E9E}" type="slidenum">
              <a:rPr lang="en-US" smtClean="0"/>
              <a:t>‹#›</a:t>
            </a:fld>
            <a:endParaRPr lang="en-US"/>
          </a:p>
        </p:txBody>
      </p:sp>
    </p:spTree>
    <p:extLst>
      <p:ext uri="{BB962C8B-B14F-4D97-AF65-F5344CB8AC3E}">
        <p14:creationId xmlns:p14="http://schemas.microsoft.com/office/powerpoint/2010/main" val="2152628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DCD7-0FC7-3883-253F-0E2A4B4849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20A934-16F4-1C7A-82DD-38F42FC53C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C32A74-0FBB-C922-677A-E8CD1670F969}"/>
              </a:ext>
            </a:extLst>
          </p:cNvPr>
          <p:cNvSpPr>
            <a:spLocks noGrp="1"/>
          </p:cNvSpPr>
          <p:nvPr>
            <p:ph type="dt" sz="half" idx="10"/>
          </p:nvPr>
        </p:nvSpPr>
        <p:spPr/>
        <p:txBody>
          <a:bodyPr/>
          <a:lstStyle/>
          <a:p>
            <a:fld id="{7FDA26A1-BF31-4AD4-9ECB-EBB1D3F26075}" type="datetimeFigureOut">
              <a:rPr lang="en-US" smtClean="0"/>
              <a:t>9/15/2023</a:t>
            </a:fld>
            <a:endParaRPr lang="en-US"/>
          </a:p>
        </p:txBody>
      </p:sp>
      <p:sp>
        <p:nvSpPr>
          <p:cNvPr id="5" name="Footer Placeholder 4">
            <a:extLst>
              <a:ext uri="{FF2B5EF4-FFF2-40B4-BE49-F238E27FC236}">
                <a16:creationId xmlns:a16="http://schemas.microsoft.com/office/drawing/2014/main" id="{0F9EDC51-00AA-0C3D-0F32-2E1B12F7A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7C1BE-81C6-70D9-6AA7-50F2997C360A}"/>
              </a:ext>
            </a:extLst>
          </p:cNvPr>
          <p:cNvSpPr>
            <a:spLocks noGrp="1"/>
          </p:cNvSpPr>
          <p:nvPr>
            <p:ph type="sldNum" sz="quarter" idx="12"/>
          </p:nvPr>
        </p:nvSpPr>
        <p:spPr/>
        <p:txBody>
          <a:bodyPr/>
          <a:lstStyle/>
          <a:p>
            <a:fld id="{E43075CD-2A17-4C17-B90B-900458A05E9E}" type="slidenum">
              <a:rPr lang="en-US" smtClean="0"/>
              <a:t>‹#›</a:t>
            </a:fld>
            <a:endParaRPr lang="en-US"/>
          </a:p>
        </p:txBody>
      </p:sp>
    </p:spTree>
    <p:extLst>
      <p:ext uri="{BB962C8B-B14F-4D97-AF65-F5344CB8AC3E}">
        <p14:creationId xmlns:p14="http://schemas.microsoft.com/office/powerpoint/2010/main" val="3700678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59E68-0361-E8BC-74B3-9F93AA8522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14306-4154-9B38-61D9-E604571D50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BA89FA-6572-A056-1519-7A07050D87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C52FC-E2C4-4427-D521-AF57028DA54C}"/>
              </a:ext>
            </a:extLst>
          </p:cNvPr>
          <p:cNvSpPr>
            <a:spLocks noGrp="1"/>
          </p:cNvSpPr>
          <p:nvPr>
            <p:ph type="dt" sz="half" idx="10"/>
          </p:nvPr>
        </p:nvSpPr>
        <p:spPr/>
        <p:txBody>
          <a:bodyPr/>
          <a:lstStyle/>
          <a:p>
            <a:fld id="{7FDA26A1-BF31-4AD4-9ECB-EBB1D3F26075}" type="datetimeFigureOut">
              <a:rPr lang="en-US" smtClean="0"/>
              <a:t>9/15/2023</a:t>
            </a:fld>
            <a:endParaRPr lang="en-US"/>
          </a:p>
        </p:txBody>
      </p:sp>
      <p:sp>
        <p:nvSpPr>
          <p:cNvPr id="6" name="Footer Placeholder 5">
            <a:extLst>
              <a:ext uri="{FF2B5EF4-FFF2-40B4-BE49-F238E27FC236}">
                <a16:creationId xmlns:a16="http://schemas.microsoft.com/office/drawing/2014/main" id="{BF3B3BC0-ADEC-BFE4-CF4C-04270E235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14FB2-ACB0-050A-EDA9-CE43DC6BB236}"/>
              </a:ext>
            </a:extLst>
          </p:cNvPr>
          <p:cNvSpPr>
            <a:spLocks noGrp="1"/>
          </p:cNvSpPr>
          <p:nvPr>
            <p:ph type="sldNum" sz="quarter" idx="12"/>
          </p:nvPr>
        </p:nvSpPr>
        <p:spPr/>
        <p:txBody>
          <a:bodyPr/>
          <a:lstStyle/>
          <a:p>
            <a:fld id="{E43075CD-2A17-4C17-B90B-900458A05E9E}" type="slidenum">
              <a:rPr lang="en-US" smtClean="0"/>
              <a:t>‹#›</a:t>
            </a:fld>
            <a:endParaRPr lang="en-US"/>
          </a:p>
        </p:txBody>
      </p:sp>
    </p:spTree>
    <p:extLst>
      <p:ext uri="{BB962C8B-B14F-4D97-AF65-F5344CB8AC3E}">
        <p14:creationId xmlns:p14="http://schemas.microsoft.com/office/powerpoint/2010/main" val="2651473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9C38B-8E6B-2EBB-05FF-8CB86DBA9C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B235A5-E1D7-A965-CE1B-233256360B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86F717-6687-4F5C-D46B-042015E939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20774-3E43-1992-0D88-D575BB5AA7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88F6E6-6130-AEA5-138B-0B98DF5925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87AF9C-FEF6-8582-ECF0-32691F6A2568}"/>
              </a:ext>
            </a:extLst>
          </p:cNvPr>
          <p:cNvSpPr>
            <a:spLocks noGrp="1"/>
          </p:cNvSpPr>
          <p:nvPr>
            <p:ph type="dt" sz="half" idx="10"/>
          </p:nvPr>
        </p:nvSpPr>
        <p:spPr/>
        <p:txBody>
          <a:bodyPr/>
          <a:lstStyle/>
          <a:p>
            <a:fld id="{7FDA26A1-BF31-4AD4-9ECB-EBB1D3F26075}" type="datetimeFigureOut">
              <a:rPr lang="en-US" smtClean="0"/>
              <a:t>9/15/2023</a:t>
            </a:fld>
            <a:endParaRPr lang="en-US"/>
          </a:p>
        </p:txBody>
      </p:sp>
      <p:sp>
        <p:nvSpPr>
          <p:cNvPr id="8" name="Footer Placeholder 7">
            <a:extLst>
              <a:ext uri="{FF2B5EF4-FFF2-40B4-BE49-F238E27FC236}">
                <a16:creationId xmlns:a16="http://schemas.microsoft.com/office/drawing/2014/main" id="{EB2C1F8F-1EAF-1824-E18F-C524AAA07F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FE3FE5-0AFC-1CB5-EC6C-E2B5C8C63342}"/>
              </a:ext>
            </a:extLst>
          </p:cNvPr>
          <p:cNvSpPr>
            <a:spLocks noGrp="1"/>
          </p:cNvSpPr>
          <p:nvPr>
            <p:ph type="sldNum" sz="quarter" idx="12"/>
          </p:nvPr>
        </p:nvSpPr>
        <p:spPr/>
        <p:txBody>
          <a:bodyPr/>
          <a:lstStyle/>
          <a:p>
            <a:fld id="{E43075CD-2A17-4C17-B90B-900458A05E9E}" type="slidenum">
              <a:rPr lang="en-US" smtClean="0"/>
              <a:t>‹#›</a:t>
            </a:fld>
            <a:endParaRPr lang="en-US"/>
          </a:p>
        </p:txBody>
      </p:sp>
    </p:spTree>
    <p:extLst>
      <p:ext uri="{BB962C8B-B14F-4D97-AF65-F5344CB8AC3E}">
        <p14:creationId xmlns:p14="http://schemas.microsoft.com/office/powerpoint/2010/main" val="1416717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F13F9-43B4-87B5-E644-F9ECD77643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A66E6-FAD6-C257-E9BF-75CB76C517A9}"/>
              </a:ext>
            </a:extLst>
          </p:cNvPr>
          <p:cNvSpPr>
            <a:spLocks noGrp="1"/>
          </p:cNvSpPr>
          <p:nvPr>
            <p:ph type="dt" sz="half" idx="10"/>
          </p:nvPr>
        </p:nvSpPr>
        <p:spPr/>
        <p:txBody>
          <a:bodyPr/>
          <a:lstStyle/>
          <a:p>
            <a:fld id="{7FDA26A1-BF31-4AD4-9ECB-EBB1D3F26075}" type="datetimeFigureOut">
              <a:rPr lang="en-US" smtClean="0"/>
              <a:t>9/15/2023</a:t>
            </a:fld>
            <a:endParaRPr lang="en-US"/>
          </a:p>
        </p:txBody>
      </p:sp>
      <p:sp>
        <p:nvSpPr>
          <p:cNvPr id="4" name="Footer Placeholder 3">
            <a:extLst>
              <a:ext uri="{FF2B5EF4-FFF2-40B4-BE49-F238E27FC236}">
                <a16:creationId xmlns:a16="http://schemas.microsoft.com/office/drawing/2014/main" id="{3488C0FC-C9C7-E723-6A54-00FB83F44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8DACD4-607E-4879-71C4-D24037677A32}"/>
              </a:ext>
            </a:extLst>
          </p:cNvPr>
          <p:cNvSpPr>
            <a:spLocks noGrp="1"/>
          </p:cNvSpPr>
          <p:nvPr>
            <p:ph type="sldNum" sz="quarter" idx="12"/>
          </p:nvPr>
        </p:nvSpPr>
        <p:spPr/>
        <p:txBody>
          <a:bodyPr/>
          <a:lstStyle/>
          <a:p>
            <a:fld id="{E43075CD-2A17-4C17-B90B-900458A05E9E}" type="slidenum">
              <a:rPr lang="en-US" smtClean="0"/>
              <a:t>‹#›</a:t>
            </a:fld>
            <a:endParaRPr lang="en-US"/>
          </a:p>
        </p:txBody>
      </p:sp>
    </p:spTree>
    <p:extLst>
      <p:ext uri="{BB962C8B-B14F-4D97-AF65-F5344CB8AC3E}">
        <p14:creationId xmlns:p14="http://schemas.microsoft.com/office/powerpoint/2010/main" val="3603238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92C06D-B17D-6EB4-C446-009B5A41F51C}"/>
              </a:ext>
            </a:extLst>
          </p:cNvPr>
          <p:cNvSpPr>
            <a:spLocks noGrp="1"/>
          </p:cNvSpPr>
          <p:nvPr>
            <p:ph type="dt" sz="half" idx="10"/>
          </p:nvPr>
        </p:nvSpPr>
        <p:spPr/>
        <p:txBody>
          <a:bodyPr/>
          <a:lstStyle/>
          <a:p>
            <a:fld id="{7FDA26A1-BF31-4AD4-9ECB-EBB1D3F26075}" type="datetimeFigureOut">
              <a:rPr lang="en-US" smtClean="0"/>
              <a:t>9/15/2023</a:t>
            </a:fld>
            <a:endParaRPr lang="en-US"/>
          </a:p>
        </p:txBody>
      </p:sp>
      <p:sp>
        <p:nvSpPr>
          <p:cNvPr id="3" name="Footer Placeholder 2">
            <a:extLst>
              <a:ext uri="{FF2B5EF4-FFF2-40B4-BE49-F238E27FC236}">
                <a16:creationId xmlns:a16="http://schemas.microsoft.com/office/drawing/2014/main" id="{8F99474F-1A4C-BEBE-3342-191911002E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E90E16-D894-1874-017B-0553894E3277}"/>
              </a:ext>
            </a:extLst>
          </p:cNvPr>
          <p:cNvSpPr>
            <a:spLocks noGrp="1"/>
          </p:cNvSpPr>
          <p:nvPr>
            <p:ph type="sldNum" sz="quarter" idx="12"/>
          </p:nvPr>
        </p:nvSpPr>
        <p:spPr/>
        <p:txBody>
          <a:bodyPr/>
          <a:lstStyle/>
          <a:p>
            <a:fld id="{E43075CD-2A17-4C17-B90B-900458A05E9E}" type="slidenum">
              <a:rPr lang="en-US" smtClean="0"/>
              <a:t>‹#›</a:t>
            </a:fld>
            <a:endParaRPr lang="en-US"/>
          </a:p>
        </p:txBody>
      </p:sp>
    </p:spTree>
    <p:extLst>
      <p:ext uri="{BB962C8B-B14F-4D97-AF65-F5344CB8AC3E}">
        <p14:creationId xmlns:p14="http://schemas.microsoft.com/office/powerpoint/2010/main" val="385349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77A40-5DAF-A00C-3FD0-0986392933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370DF3-9F61-4864-1270-96671E85BF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0C20D1-5EB5-4A41-D1E2-381D67512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FF046C-350B-4A6C-487C-714C811CE3D0}"/>
              </a:ext>
            </a:extLst>
          </p:cNvPr>
          <p:cNvSpPr>
            <a:spLocks noGrp="1"/>
          </p:cNvSpPr>
          <p:nvPr>
            <p:ph type="dt" sz="half" idx="10"/>
          </p:nvPr>
        </p:nvSpPr>
        <p:spPr/>
        <p:txBody>
          <a:bodyPr/>
          <a:lstStyle/>
          <a:p>
            <a:fld id="{7FDA26A1-BF31-4AD4-9ECB-EBB1D3F26075}" type="datetimeFigureOut">
              <a:rPr lang="en-US" smtClean="0"/>
              <a:t>9/15/2023</a:t>
            </a:fld>
            <a:endParaRPr lang="en-US"/>
          </a:p>
        </p:txBody>
      </p:sp>
      <p:sp>
        <p:nvSpPr>
          <p:cNvPr id="6" name="Footer Placeholder 5">
            <a:extLst>
              <a:ext uri="{FF2B5EF4-FFF2-40B4-BE49-F238E27FC236}">
                <a16:creationId xmlns:a16="http://schemas.microsoft.com/office/drawing/2014/main" id="{3158479E-C5C0-FE9C-C730-000F0E8ECB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7E4344-F111-728F-A873-C2A04C7B9967}"/>
              </a:ext>
            </a:extLst>
          </p:cNvPr>
          <p:cNvSpPr>
            <a:spLocks noGrp="1"/>
          </p:cNvSpPr>
          <p:nvPr>
            <p:ph type="sldNum" sz="quarter" idx="12"/>
          </p:nvPr>
        </p:nvSpPr>
        <p:spPr/>
        <p:txBody>
          <a:bodyPr/>
          <a:lstStyle/>
          <a:p>
            <a:fld id="{E43075CD-2A17-4C17-B90B-900458A05E9E}" type="slidenum">
              <a:rPr lang="en-US" smtClean="0"/>
              <a:t>‹#›</a:t>
            </a:fld>
            <a:endParaRPr lang="en-US"/>
          </a:p>
        </p:txBody>
      </p:sp>
    </p:spTree>
    <p:extLst>
      <p:ext uri="{BB962C8B-B14F-4D97-AF65-F5344CB8AC3E}">
        <p14:creationId xmlns:p14="http://schemas.microsoft.com/office/powerpoint/2010/main" val="1171354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73B0-AD02-76CD-A76A-6D6E745549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91E35-D58D-0F25-73A1-382DD8E663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A0AE5D-962B-3D26-3211-98978255FCFF}"/>
              </a:ext>
            </a:extLst>
          </p:cNvPr>
          <p:cNvSpPr>
            <a:spLocks noGrp="1"/>
          </p:cNvSpPr>
          <p:nvPr>
            <p:ph type="dt" sz="half" idx="10"/>
          </p:nvPr>
        </p:nvSpPr>
        <p:spPr/>
        <p:txBody>
          <a:bodyPr/>
          <a:lstStyle/>
          <a:p>
            <a:fld id="{5763EAC7-0707-4058-AC61-596DCEC5073B}" type="datetimeFigureOut">
              <a:rPr lang="en-US" smtClean="0"/>
              <a:t>9/15/2023</a:t>
            </a:fld>
            <a:endParaRPr lang="en-US"/>
          </a:p>
        </p:txBody>
      </p:sp>
      <p:sp>
        <p:nvSpPr>
          <p:cNvPr id="5" name="Footer Placeholder 4">
            <a:extLst>
              <a:ext uri="{FF2B5EF4-FFF2-40B4-BE49-F238E27FC236}">
                <a16:creationId xmlns:a16="http://schemas.microsoft.com/office/drawing/2014/main" id="{A42DB528-7FC6-7AF5-5474-9CAEDF5EB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0EC8D-96A8-6242-CA07-5EA30BFE023A}"/>
              </a:ext>
            </a:extLst>
          </p:cNvPr>
          <p:cNvSpPr>
            <a:spLocks noGrp="1"/>
          </p:cNvSpPr>
          <p:nvPr>
            <p:ph type="sldNum" sz="quarter" idx="12"/>
          </p:nvPr>
        </p:nvSpPr>
        <p:spPr/>
        <p:txBody>
          <a:bodyPr/>
          <a:lstStyle/>
          <a:p>
            <a:fld id="{3FABF81C-9BCA-48AA-A656-B31E8C83D590}" type="slidenum">
              <a:rPr lang="en-US" smtClean="0"/>
              <a:t>‹#›</a:t>
            </a:fld>
            <a:endParaRPr lang="en-US"/>
          </a:p>
        </p:txBody>
      </p:sp>
      <p:pic>
        <p:nvPicPr>
          <p:cNvPr id="7" name="Picture 6" descr="Logo&#10;&#10;Description automatically generated with medium confidence">
            <a:extLst>
              <a:ext uri="{FF2B5EF4-FFF2-40B4-BE49-F238E27FC236}">
                <a16:creationId xmlns:a16="http://schemas.microsoft.com/office/drawing/2014/main" id="{7CEF9C90-7E12-76DF-BFAE-92745C6E4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75" y="5959475"/>
            <a:ext cx="1133475" cy="704850"/>
          </a:xfrm>
          <a:prstGeom prst="rect">
            <a:avLst/>
          </a:prstGeom>
        </p:spPr>
      </p:pic>
    </p:spTree>
    <p:extLst>
      <p:ext uri="{BB962C8B-B14F-4D97-AF65-F5344CB8AC3E}">
        <p14:creationId xmlns:p14="http://schemas.microsoft.com/office/powerpoint/2010/main" val="1652486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2B37C-6C3F-B8E3-69A4-F6F54A7F89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172E8C-B70C-A8D6-56A3-446C65BFDC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A6FFEB-0855-C477-C2A0-CD3CDA949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2FDEEF-0DF0-7C13-4386-D50E8E8FD5E6}"/>
              </a:ext>
            </a:extLst>
          </p:cNvPr>
          <p:cNvSpPr>
            <a:spLocks noGrp="1"/>
          </p:cNvSpPr>
          <p:nvPr>
            <p:ph type="dt" sz="half" idx="10"/>
          </p:nvPr>
        </p:nvSpPr>
        <p:spPr/>
        <p:txBody>
          <a:bodyPr/>
          <a:lstStyle/>
          <a:p>
            <a:fld id="{7FDA26A1-BF31-4AD4-9ECB-EBB1D3F26075}" type="datetimeFigureOut">
              <a:rPr lang="en-US" smtClean="0"/>
              <a:t>9/15/2023</a:t>
            </a:fld>
            <a:endParaRPr lang="en-US"/>
          </a:p>
        </p:txBody>
      </p:sp>
      <p:sp>
        <p:nvSpPr>
          <p:cNvPr id="6" name="Footer Placeholder 5">
            <a:extLst>
              <a:ext uri="{FF2B5EF4-FFF2-40B4-BE49-F238E27FC236}">
                <a16:creationId xmlns:a16="http://schemas.microsoft.com/office/drawing/2014/main" id="{1D2CCF89-86C7-A640-F7BF-569D90DB7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0E8D13-EB3D-B3B0-9966-85C0266679AE}"/>
              </a:ext>
            </a:extLst>
          </p:cNvPr>
          <p:cNvSpPr>
            <a:spLocks noGrp="1"/>
          </p:cNvSpPr>
          <p:nvPr>
            <p:ph type="sldNum" sz="quarter" idx="12"/>
          </p:nvPr>
        </p:nvSpPr>
        <p:spPr/>
        <p:txBody>
          <a:bodyPr/>
          <a:lstStyle/>
          <a:p>
            <a:fld id="{E43075CD-2A17-4C17-B90B-900458A05E9E}" type="slidenum">
              <a:rPr lang="en-US" smtClean="0"/>
              <a:t>‹#›</a:t>
            </a:fld>
            <a:endParaRPr lang="en-US"/>
          </a:p>
        </p:txBody>
      </p:sp>
    </p:spTree>
    <p:extLst>
      <p:ext uri="{BB962C8B-B14F-4D97-AF65-F5344CB8AC3E}">
        <p14:creationId xmlns:p14="http://schemas.microsoft.com/office/powerpoint/2010/main" val="2539420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446C-AC1C-BCCC-33FA-FCC5668F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62F393-ADED-912A-066E-B45086BE90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C2046-B921-9F32-2BA7-584B9DFA4444}"/>
              </a:ext>
            </a:extLst>
          </p:cNvPr>
          <p:cNvSpPr>
            <a:spLocks noGrp="1"/>
          </p:cNvSpPr>
          <p:nvPr>
            <p:ph type="dt" sz="half" idx="10"/>
          </p:nvPr>
        </p:nvSpPr>
        <p:spPr/>
        <p:txBody>
          <a:bodyPr/>
          <a:lstStyle/>
          <a:p>
            <a:fld id="{7FDA26A1-BF31-4AD4-9ECB-EBB1D3F26075}" type="datetimeFigureOut">
              <a:rPr lang="en-US" smtClean="0"/>
              <a:t>9/15/2023</a:t>
            </a:fld>
            <a:endParaRPr lang="en-US"/>
          </a:p>
        </p:txBody>
      </p:sp>
      <p:sp>
        <p:nvSpPr>
          <p:cNvPr id="5" name="Footer Placeholder 4">
            <a:extLst>
              <a:ext uri="{FF2B5EF4-FFF2-40B4-BE49-F238E27FC236}">
                <a16:creationId xmlns:a16="http://schemas.microsoft.com/office/drawing/2014/main" id="{2585C115-C569-65D3-F56F-657C5F491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029B4-1892-0DBA-9C67-26866BC9539F}"/>
              </a:ext>
            </a:extLst>
          </p:cNvPr>
          <p:cNvSpPr>
            <a:spLocks noGrp="1"/>
          </p:cNvSpPr>
          <p:nvPr>
            <p:ph type="sldNum" sz="quarter" idx="12"/>
          </p:nvPr>
        </p:nvSpPr>
        <p:spPr/>
        <p:txBody>
          <a:bodyPr/>
          <a:lstStyle/>
          <a:p>
            <a:fld id="{E43075CD-2A17-4C17-B90B-900458A05E9E}" type="slidenum">
              <a:rPr lang="en-US" smtClean="0"/>
              <a:t>‹#›</a:t>
            </a:fld>
            <a:endParaRPr lang="en-US"/>
          </a:p>
        </p:txBody>
      </p:sp>
    </p:spTree>
    <p:extLst>
      <p:ext uri="{BB962C8B-B14F-4D97-AF65-F5344CB8AC3E}">
        <p14:creationId xmlns:p14="http://schemas.microsoft.com/office/powerpoint/2010/main" val="3050574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840CC8-8678-F37E-62C3-F5F2405F53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018BC8-3BDB-58F1-768A-8A1EA32BD4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D3018-A15C-4CD4-4CD1-D6CDE7B4BDA3}"/>
              </a:ext>
            </a:extLst>
          </p:cNvPr>
          <p:cNvSpPr>
            <a:spLocks noGrp="1"/>
          </p:cNvSpPr>
          <p:nvPr>
            <p:ph type="dt" sz="half" idx="10"/>
          </p:nvPr>
        </p:nvSpPr>
        <p:spPr/>
        <p:txBody>
          <a:bodyPr/>
          <a:lstStyle/>
          <a:p>
            <a:fld id="{7FDA26A1-BF31-4AD4-9ECB-EBB1D3F26075}" type="datetimeFigureOut">
              <a:rPr lang="en-US" smtClean="0"/>
              <a:t>9/15/2023</a:t>
            </a:fld>
            <a:endParaRPr lang="en-US"/>
          </a:p>
        </p:txBody>
      </p:sp>
      <p:sp>
        <p:nvSpPr>
          <p:cNvPr id="5" name="Footer Placeholder 4">
            <a:extLst>
              <a:ext uri="{FF2B5EF4-FFF2-40B4-BE49-F238E27FC236}">
                <a16:creationId xmlns:a16="http://schemas.microsoft.com/office/drawing/2014/main" id="{E1B94482-85A6-BF9B-EBD3-B3D1AB078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5B39D-35BF-46B3-EC24-75BB59EC5983}"/>
              </a:ext>
            </a:extLst>
          </p:cNvPr>
          <p:cNvSpPr>
            <a:spLocks noGrp="1"/>
          </p:cNvSpPr>
          <p:nvPr>
            <p:ph type="sldNum" sz="quarter" idx="12"/>
          </p:nvPr>
        </p:nvSpPr>
        <p:spPr/>
        <p:txBody>
          <a:bodyPr/>
          <a:lstStyle/>
          <a:p>
            <a:fld id="{E43075CD-2A17-4C17-B90B-900458A05E9E}" type="slidenum">
              <a:rPr lang="en-US" smtClean="0"/>
              <a:t>‹#›</a:t>
            </a:fld>
            <a:endParaRPr lang="en-US"/>
          </a:p>
        </p:txBody>
      </p:sp>
    </p:spTree>
    <p:extLst>
      <p:ext uri="{BB962C8B-B14F-4D97-AF65-F5344CB8AC3E}">
        <p14:creationId xmlns:p14="http://schemas.microsoft.com/office/powerpoint/2010/main" val="104550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436500-8FFF-C443-84F7-056CABF1796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16647"/>
          </a:xfrm>
          <a:prstGeom prst="rect">
            <a:avLst/>
          </a:prstGeom>
        </p:spPr>
      </p:pic>
      <p:sp>
        <p:nvSpPr>
          <p:cNvPr id="12" name="Rectangle 11">
            <a:extLst>
              <a:ext uri="{FF2B5EF4-FFF2-40B4-BE49-F238E27FC236}">
                <a16:creationId xmlns:a16="http://schemas.microsoft.com/office/drawing/2014/main" id="{C1C6E3A8-D6EA-E746-A367-7B72492A3604}"/>
              </a:ext>
            </a:extLst>
          </p:cNvPr>
          <p:cNvSpPr/>
          <p:nvPr userDrawn="1"/>
        </p:nvSpPr>
        <p:spPr>
          <a:xfrm>
            <a:off x="0" y="-16360"/>
            <a:ext cx="12192000" cy="1886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0FAF4225-B910-D441-8E02-35135D000DE5}"/>
              </a:ext>
            </a:extLst>
          </p:cNvPr>
          <p:cNvSpPr>
            <a:spLocks noGrp="1"/>
          </p:cNvSpPr>
          <p:nvPr>
            <p:ph type="title" hasCustomPrompt="1"/>
          </p:nvPr>
        </p:nvSpPr>
        <p:spPr>
          <a:xfrm>
            <a:off x="486713" y="491062"/>
            <a:ext cx="11160772" cy="680225"/>
          </a:xfrm>
        </p:spPr>
        <p:txBody>
          <a:bodyPr/>
          <a:lstStyle>
            <a:lvl1pPr>
              <a:defRPr>
                <a:solidFill>
                  <a:schemeClr val="tx2"/>
                </a:solidFill>
                <a:latin typeface="Georgia" panose="02040502050405020303" pitchFamily="18" charset="0"/>
              </a:defRPr>
            </a:lvl1pPr>
          </a:lstStyle>
          <a:p>
            <a:r>
              <a:rPr lang="en-US" dirty="0"/>
              <a:t>[Image Slide 2]</a:t>
            </a:r>
          </a:p>
        </p:txBody>
      </p:sp>
      <p:sp>
        <p:nvSpPr>
          <p:cNvPr id="19" name="Picture Placeholder 19">
            <a:extLst>
              <a:ext uri="{FF2B5EF4-FFF2-40B4-BE49-F238E27FC236}">
                <a16:creationId xmlns:a16="http://schemas.microsoft.com/office/drawing/2014/main" id="{AC99ECCE-745F-1C48-B548-23AD7CC8E059}"/>
              </a:ext>
            </a:extLst>
          </p:cNvPr>
          <p:cNvSpPr>
            <a:spLocks noGrp="1"/>
          </p:cNvSpPr>
          <p:nvPr>
            <p:ph type="pic" sz="quarter" idx="10" hasCustomPrompt="1"/>
          </p:nvPr>
        </p:nvSpPr>
        <p:spPr>
          <a:xfrm>
            <a:off x="510039" y="2386363"/>
            <a:ext cx="11160772" cy="3780484"/>
          </a:xfrm>
          <a:ln w="38100">
            <a:solidFill>
              <a:schemeClr val="bg2"/>
            </a:solidFill>
            <a:miter lim="800000"/>
          </a:ln>
        </p:spPr>
        <p:txBody>
          <a:bodyPr>
            <a:normAutofit/>
          </a:bodyPr>
          <a:lstStyle>
            <a:lvl1pPr marL="0" indent="0" algn="ctr">
              <a:buNone/>
              <a:defRPr sz="2000">
                <a:solidFill>
                  <a:schemeClr val="tx2"/>
                </a:solidFill>
              </a:defRPr>
            </a:lvl1pPr>
          </a:lstStyle>
          <a:p>
            <a:r>
              <a:rPr lang="en-US"/>
              <a:t>Image, chart or Graph</a:t>
            </a:r>
          </a:p>
        </p:txBody>
      </p:sp>
      <p:sp>
        <p:nvSpPr>
          <p:cNvPr id="6" name="Slide Number Placeholder 5">
            <a:extLst>
              <a:ext uri="{FF2B5EF4-FFF2-40B4-BE49-F238E27FC236}">
                <a16:creationId xmlns:a16="http://schemas.microsoft.com/office/drawing/2014/main" id="{4C5319DD-18FD-4ECD-8B60-838F4572483E}"/>
              </a:ext>
            </a:extLst>
          </p:cNvPr>
          <p:cNvSpPr>
            <a:spLocks noGrp="1"/>
          </p:cNvSpPr>
          <p:nvPr>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D7449134-1171-714A-B8FA-E8ECB9B9CCED}" type="slidenum">
              <a:rPr lang="en-US" smtClean="0">
                <a:solidFill>
                  <a:prstClr val="black">
                    <a:tint val="75000"/>
                  </a:prstClr>
                </a:solidFill>
              </a:rPr>
              <a:pPr defTabSz="609585"/>
              <a:t>‹#›</a:t>
            </a:fld>
            <a:endParaRPr lang="en-US">
              <a:solidFill>
                <a:prstClr val="black">
                  <a:tint val="75000"/>
                </a:prstClr>
              </a:solidFill>
            </a:endParaRPr>
          </a:p>
        </p:txBody>
      </p:sp>
      <p:pic>
        <p:nvPicPr>
          <p:cNvPr id="7" name="Picture 6" descr="Logo&#10;&#10;Description automatically generated with medium confidence">
            <a:extLst>
              <a:ext uri="{FF2B5EF4-FFF2-40B4-BE49-F238E27FC236}">
                <a16:creationId xmlns:a16="http://schemas.microsoft.com/office/drawing/2014/main" id="{EACF6D2C-29C6-6B13-B517-715EC7D455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475" y="5959475"/>
            <a:ext cx="1133475" cy="704850"/>
          </a:xfrm>
          <a:prstGeom prst="rect">
            <a:avLst/>
          </a:prstGeom>
        </p:spPr>
      </p:pic>
    </p:spTree>
    <p:custDataLst>
      <p:tags r:id="rId1"/>
    </p:custDataLst>
    <p:extLst>
      <p:ext uri="{BB962C8B-B14F-4D97-AF65-F5344CB8AC3E}">
        <p14:creationId xmlns:p14="http://schemas.microsoft.com/office/powerpoint/2010/main" val="359831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age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436500-8FFF-C443-84F7-056CABF1796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75" y="0"/>
            <a:ext cx="12192000" cy="1416647"/>
          </a:xfrm>
          <a:prstGeom prst="rect">
            <a:avLst/>
          </a:prstGeom>
        </p:spPr>
      </p:pic>
      <p:sp>
        <p:nvSpPr>
          <p:cNvPr id="18" name="Title 1">
            <a:extLst>
              <a:ext uri="{FF2B5EF4-FFF2-40B4-BE49-F238E27FC236}">
                <a16:creationId xmlns:a16="http://schemas.microsoft.com/office/drawing/2014/main" id="{0FAF4225-B910-D441-8E02-35135D000DE5}"/>
              </a:ext>
            </a:extLst>
          </p:cNvPr>
          <p:cNvSpPr>
            <a:spLocks noGrp="1"/>
          </p:cNvSpPr>
          <p:nvPr>
            <p:ph type="title" hasCustomPrompt="1"/>
          </p:nvPr>
        </p:nvSpPr>
        <p:spPr>
          <a:xfrm>
            <a:off x="340064" y="259695"/>
            <a:ext cx="11160772" cy="680225"/>
          </a:xfrm>
        </p:spPr>
        <p:txBody>
          <a:bodyPr/>
          <a:lstStyle>
            <a:lvl1pPr>
              <a:defRPr>
                <a:solidFill>
                  <a:schemeClr val="tx2"/>
                </a:solidFill>
                <a:latin typeface="Georgia" panose="02040502050405020303" pitchFamily="18" charset="0"/>
              </a:defRPr>
            </a:lvl1pPr>
          </a:lstStyle>
          <a:p>
            <a:r>
              <a:rPr lang="en-US" dirty="0"/>
              <a:t>[Image Slide 2]</a:t>
            </a:r>
          </a:p>
        </p:txBody>
      </p:sp>
      <p:sp>
        <p:nvSpPr>
          <p:cNvPr id="19" name="Picture Placeholder 19">
            <a:extLst>
              <a:ext uri="{FF2B5EF4-FFF2-40B4-BE49-F238E27FC236}">
                <a16:creationId xmlns:a16="http://schemas.microsoft.com/office/drawing/2014/main" id="{AC99ECCE-745F-1C48-B548-23AD7CC8E059}"/>
              </a:ext>
            </a:extLst>
          </p:cNvPr>
          <p:cNvSpPr>
            <a:spLocks noGrp="1"/>
          </p:cNvSpPr>
          <p:nvPr>
            <p:ph type="pic" sz="quarter" idx="10" hasCustomPrompt="1"/>
          </p:nvPr>
        </p:nvSpPr>
        <p:spPr>
          <a:xfrm>
            <a:off x="510039" y="2386363"/>
            <a:ext cx="11160772" cy="3780484"/>
          </a:xfrm>
          <a:ln w="38100">
            <a:solidFill>
              <a:schemeClr val="bg2"/>
            </a:solidFill>
            <a:miter lim="800000"/>
          </a:ln>
        </p:spPr>
        <p:txBody>
          <a:bodyPr>
            <a:normAutofit/>
          </a:bodyPr>
          <a:lstStyle>
            <a:lvl1pPr marL="0" indent="0" algn="ctr">
              <a:buNone/>
              <a:defRPr sz="2000">
                <a:solidFill>
                  <a:schemeClr val="tx2"/>
                </a:solidFill>
              </a:defRPr>
            </a:lvl1pPr>
          </a:lstStyle>
          <a:p>
            <a:r>
              <a:rPr lang="en-US"/>
              <a:t>Image, chart or Graph</a:t>
            </a:r>
          </a:p>
        </p:txBody>
      </p:sp>
      <p:sp>
        <p:nvSpPr>
          <p:cNvPr id="6" name="Slide Number Placeholder 5">
            <a:extLst>
              <a:ext uri="{FF2B5EF4-FFF2-40B4-BE49-F238E27FC236}">
                <a16:creationId xmlns:a16="http://schemas.microsoft.com/office/drawing/2014/main" id="{4C5319DD-18FD-4ECD-8B60-838F4572483E}"/>
              </a:ext>
            </a:extLst>
          </p:cNvPr>
          <p:cNvSpPr>
            <a:spLocks noGrp="1"/>
          </p:cNvSpPr>
          <p:nvPr>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D7449134-1171-714A-B8FA-E8ECB9B9CCED}" type="slidenum">
              <a:rPr lang="en-US" smtClean="0">
                <a:solidFill>
                  <a:prstClr val="black">
                    <a:tint val="75000"/>
                  </a:prstClr>
                </a:solidFill>
              </a:rPr>
              <a:pPr defTabSz="609585"/>
              <a:t>‹#›</a:t>
            </a:fld>
            <a:endParaRPr lang="en-US">
              <a:solidFill>
                <a:prstClr val="black">
                  <a:tint val="75000"/>
                </a:prstClr>
              </a:solidFill>
            </a:endParaRPr>
          </a:p>
        </p:txBody>
      </p:sp>
      <p:pic>
        <p:nvPicPr>
          <p:cNvPr id="7" name="Picture 6" descr="Logo&#10;&#10;Description automatically generated with medium confidence">
            <a:extLst>
              <a:ext uri="{FF2B5EF4-FFF2-40B4-BE49-F238E27FC236}">
                <a16:creationId xmlns:a16="http://schemas.microsoft.com/office/drawing/2014/main" id="{EACF6D2C-29C6-6B13-B517-715EC7D455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475" y="5959475"/>
            <a:ext cx="1133475" cy="704850"/>
          </a:xfrm>
          <a:prstGeom prst="rect">
            <a:avLst/>
          </a:prstGeom>
        </p:spPr>
      </p:pic>
    </p:spTree>
    <p:custDataLst>
      <p:tags r:id="rId1"/>
    </p:custDataLst>
    <p:extLst>
      <p:ext uri="{BB962C8B-B14F-4D97-AF65-F5344CB8AC3E}">
        <p14:creationId xmlns:p14="http://schemas.microsoft.com/office/powerpoint/2010/main" val="293108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19099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9448A811-F7B4-C61E-1E30-E84D5720AE71}"/>
              </a:ext>
            </a:extLst>
          </p:cNvPr>
          <p:cNvSpPr>
            <a:spLocks noGrp="1"/>
          </p:cNvSpPr>
          <p:nvPr>
            <p:ph type="ftr" sz="quarter" idx="10"/>
          </p:nvPr>
        </p:nvSpPr>
        <p:spPr/>
        <p:txBody>
          <a:bodyPr/>
          <a:lstStyle>
            <a:lvl1pPr eaLnBrk="0" hangingPunct="0">
              <a:defRPr/>
            </a:lvl1pPr>
          </a:lstStyle>
          <a:p>
            <a:pPr>
              <a:defRPr/>
            </a:pPr>
            <a:fld id="{8F99FED7-E61D-4934-950D-C68B70A39BF3}" type="slidenum">
              <a:rPr lang="en-US" altLang="en-US"/>
              <a:pPr>
                <a:defRPr/>
              </a:pPr>
              <a:t>‹#›</a:t>
            </a:fld>
            <a:endParaRPr lang="en-US" altLang="en-US"/>
          </a:p>
        </p:txBody>
      </p:sp>
    </p:spTree>
    <p:extLst>
      <p:ext uri="{BB962C8B-B14F-4D97-AF65-F5344CB8AC3E}">
        <p14:creationId xmlns:p14="http://schemas.microsoft.com/office/powerpoint/2010/main" val="2551653079"/>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4572-FDD8-190D-8A5C-32E15F645D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67FA89-12CC-9C4E-AE45-DD645D09BD1C}"/>
              </a:ext>
            </a:extLst>
          </p:cNvPr>
          <p:cNvSpPr>
            <a:spLocks noGrp="1"/>
          </p:cNvSpPr>
          <p:nvPr>
            <p:ph type="dt" sz="half" idx="10"/>
          </p:nvPr>
        </p:nvSpPr>
        <p:spPr/>
        <p:txBody>
          <a:bodyPr/>
          <a:lstStyle/>
          <a:p>
            <a:fld id="{5763EAC7-0707-4058-AC61-596DCEC5073B}" type="datetimeFigureOut">
              <a:rPr lang="en-US" smtClean="0"/>
              <a:t>9/15/2023</a:t>
            </a:fld>
            <a:endParaRPr lang="en-US"/>
          </a:p>
        </p:txBody>
      </p:sp>
      <p:sp>
        <p:nvSpPr>
          <p:cNvPr id="4" name="Footer Placeholder 3">
            <a:extLst>
              <a:ext uri="{FF2B5EF4-FFF2-40B4-BE49-F238E27FC236}">
                <a16:creationId xmlns:a16="http://schemas.microsoft.com/office/drawing/2014/main" id="{006431B4-2C1A-AB9B-56AC-5AD075998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1AA9D8-2DD3-8E4B-1E86-C5C17C350282}"/>
              </a:ext>
            </a:extLst>
          </p:cNvPr>
          <p:cNvSpPr>
            <a:spLocks noGrp="1"/>
          </p:cNvSpPr>
          <p:nvPr>
            <p:ph type="sldNum" sz="quarter" idx="12"/>
          </p:nvPr>
        </p:nvSpPr>
        <p:spPr/>
        <p:txBody>
          <a:bodyPr/>
          <a:lstStyle/>
          <a:p>
            <a:fld id="{3FABF81C-9BCA-48AA-A656-B31E8C83D590}" type="slidenum">
              <a:rPr lang="en-US" smtClean="0"/>
              <a:t>‹#›</a:t>
            </a:fld>
            <a:endParaRPr lang="en-US"/>
          </a:p>
        </p:txBody>
      </p:sp>
    </p:spTree>
    <p:extLst>
      <p:ext uri="{BB962C8B-B14F-4D97-AF65-F5344CB8AC3E}">
        <p14:creationId xmlns:p14="http://schemas.microsoft.com/office/powerpoint/2010/main" val="1252058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amp; Image 7">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BF16FE4-2698-7E40-B606-11BEE0A21050}"/>
              </a:ext>
            </a:extLst>
          </p:cNvPr>
          <p:cNvGrpSpPr/>
          <p:nvPr userDrawn="1"/>
        </p:nvGrpSpPr>
        <p:grpSpPr>
          <a:xfrm>
            <a:off x="0" y="0"/>
            <a:ext cx="12192000" cy="1605336"/>
            <a:chOff x="0" y="982196"/>
            <a:chExt cx="12192000" cy="1605336"/>
          </a:xfrm>
        </p:grpSpPr>
        <p:pic>
          <p:nvPicPr>
            <p:cNvPr id="15" name="Picture 14">
              <a:extLst>
                <a:ext uri="{FF2B5EF4-FFF2-40B4-BE49-F238E27FC236}">
                  <a16:creationId xmlns:a16="http://schemas.microsoft.com/office/drawing/2014/main" id="{677CBD7D-97C9-994E-8B85-628FC266F32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170882"/>
              <a:ext cx="12192000" cy="1416650"/>
            </a:xfrm>
            <a:prstGeom prst="rect">
              <a:avLst/>
            </a:prstGeom>
          </p:spPr>
        </p:pic>
        <p:sp>
          <p:nvSpPr>
            <p:cNvPr id="16" name="Rectangle 15">
              <a:extLst>
                <a:ext uri="{FF2B5EF4-FFF2-40B4-BE49-F238E27FC236}">
                  <a16:creationId xmlns:a16="http://schemas.microsoft.com/office/drawing/2014/main" id="{98B46216-98A8-C042-8DF0-0A7C5D6D7A20}"/>
                </a:ext>
              </a:extLst>
            </p:cNvPr>
            <p:cNvSpPr/>
            <p:nvPr userDrawn="1"/>
          </p:nvSpPr>
          <p:spPr>
            <a:xfrm>
              <a:off x="0" y="982196"/>
              <a:ext cx="12192000" cy="188686"/>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2" name="Title 1">
            <a:extLst>
              <a:ext uri="{FF2B5EF4-FFF2-40B4-BE49-F238E27FC236}">
                <a16:creationId xmlns:a16="http://schemas.microsoft.com/office/drawing/2014/main" id="{B49AA486-E3C3-1544-AA8F-53584EB2BF51}"/>
              </a:ext>
            </a:extLst>
          </p:cNvPr>
          <p:cNvSpPr>
            <a:spLocks noGrp="1"/>
          </p:cNvSpPr>
          <p:nvPr>
            <p:ph type="title" hasCustomPrompt="1"/>
          </p:nvPr>
        </p:nvSpPr>
        <p:spPr>
          <a:xfrm>
            <a:off x="521189" y="536331"/>
            <a:ext cx="11160772" cy="680225"/>
          </a:xfrm>
        </p:spPr>
        <p:txBody>
          <a:bodyPr/>
          <a:lstStyle>
            <a:lvl1pPr>
              <a:defRPr>
                <a:solidFill>
                  <a:schemeClr val="bg1"/>
                </a:solidFill>
                <a:latin typeface="Georgia" panose="02040502050405020303" pitchFamily="18" charset="0"/>
              </a:defRPr>
            </a:lvl1pPr>
          </a:lstStyle>
          <a:p>
            <a:r>
              <a:rPr lang="en-US" dirty="0"/>
              <a:t>[Content and image 7]</a:t>
            </a:r>
          </a:p>
        </p:txBody>
      </p:sp>
      <p:sp>
        <p:nvSpPr>
          <p:cNvPr id="8" name="Text Placeholder 3">
            <a:extLst>
              <a:ext uri="{FF2B5EF4-FFF2-40B4-BE49-F238E27FC236}">
                <a16:creationId xmlns:a16="http://schemas.microsoft.com/office/drawing/2014/main" id="{A9D9E9A2-CA2F-CE40-B773-E9F95643C677}"/>
              </a:ext>
            </a:extLst>
          </p:cNvPr>
          <p:cNvSpPr>
            <a:spLocks noGrp="1"/>
          </p:cNvSpPr>
          <p:nvPr>
            <p:ph type="body" sz="half" idx="2" hasCustomPrompt="1"/>
          </p:nvPr>
        </p:nvSpPr>
        <p:spPr>
          <a:xfrm>
            <a:off x="521189" y="2530446"/>
            <a:ext cx="5574811" cy="3324391"/>
          </a:xfrm>
        </p:spPr>
        <p:txBody>
          <a:bodyPr>
            <a:noAutofit/>
          </a:bodyPr>
          <a:lstStyle>
            <a:lvl1pPr marL="342891" marR="0" indent="-342891" algn="l" defTabSz="914377" rtl="0" eaLnBrk="1" fontAlgn="auto" latinLnBrk="0" hangingPunct="1">
              <a:lnSpc>
                <a:spcPct val="90000"/>
              </a:lnSpc>
              <a:spcBef>
                <a:spcPts val="1000"/>
              </a:spcBef>
              <a:spcAft>
                <a:spcPts val="0"/>
              </a:spcAft>
              <a:buClrTx/>
              <a:buSzTx/>
              <a:buFont typeface="Arial" panose="020B0604020202020204" pitchFamily="34" charset="0"/>
              <a:buAutoNum type="arabicPeriod"/>
              <a:tabLst/>
              <a:defRPr sz="16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Insert text here</a:t>
            </a:r>
          </a:p>
          <a:p>
            <a:pPr lvl="0"/>
            <a:endParaRPr lang="en-US" dirty="0"/>
          </a:p>
        </p:txBody>
      </p:sp>
      <p:sp>
        <p:nvSpPr>
          <p:cNvPr id="9" name="Picture Placeholder 19">
            <a:extLst>
              <a:ext uri="{FF2B5EF4-FFF2-40B4-BE49-F238E27FC236}">
                <a16:creationId xmlns:a16="http://schemas.microsoft.com/office/drawing/2014/main" id="{4AD48E2B-220A-3141-A17F-F7D6EBD95C9C}"/>
              </a:ext>
            </a:extLst>
          </p:cNvPr>
          <p:cNvSpPr>
            <a:spLocks noGrp="1"/>
          </p:cNvSpPr>
          <p:nvPr>
            <p:ph type="pic" sz="quarter" idx="10" hasCustomPrompt="1"/>
          </p:nvPr>
        </p:nvSpPr>
        <p:spPr>
          <a:xfrm>
            <a:off x="6562237" y="2530446"/>
            <a:ext cx="5108575" cy="3324391"/>
          </a:xfrm>
          <a:ln w="38100">
            <a:solidFill>
              <a:schemeClr val="bg2"/>
            </a:solidFill>
            <a:miter lim="800000"/>
          </a:ln>
        </p:spPr>
        <p:txBody>
          <a:bodyPr>
            <a:normAutofit/>
          </a:bodyPr>
          <a:lstStyle>
            <a:lvl1pPr marL="0" indent="0" algn="ctr">
              <a:buNone/>
              <a:defRPr sz="2000">
                <a:solidFill>
                  <a:schemeClr val="bg2"/>
                </a:solidFill>
              </a:defRPr>
            </a:lvl1pPr>
          </a:lstStyle>
          <a:p>
            <a:r>
              <a:rPr lang="en-US"/>
              <a:t>Image, chart or Graph</a:t>
            </a:r>
          </a:p>
        </p:txBody>
      </p:sp>
      <p:sp>
        <p:nvSpPr>
          <p:cNvPr id="10" name="Slide Number Placeholder 5">
            <a:extLst>
              <a:ext uri="{FF2B5EF4-FFF2-40B4-BE49-F238E27FC236}">
                <a16:creationId xmlns:a16="http://schemas.microsoft.com/office/drawing/2014/main" id="{2B7945E8-21E9-403B-B557-036E22BDECAF}"/>
              </a:ext>
            </a:extLst>
          </p:cNvPr>
          <p:cNvSpPr>
            <a:spLocks noGrp="1"/>
          </p:cNvSpPr>
          <p:nvPr>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49134-1171-714A-B8FA-E8ECB9B9CCED}" type="slidenum">
              <a:rPr lang="en-US" smtClean="0"/>
              <a:t>‹#›</a:t>
            </a:fld>
            <a:endParaRPr lang="en-US"/>
          </a:p>
        </p:txBody>
      </p:sp>
      <p:pic>
        <p:nvPicPr>
          <p:cNvPr id="11" name="Picture 10" descr="Logo&#10;&#10;Description automatically generated with medium confidence">
            <a:extLst>
              <a:ext uri="{FF2B5EF4-FFF2-40B4-BE49-F238E27FC236}">
                <a16:creationId xmlns:a16="http://schemas.microsoft.com/office/drawing/2014/main" id="{BF7CA60F-ECC5-DA7F-00B2-6CFD1C772D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475" y="5959475"/>
            <a:ext cx="1133475" cy="704850"/>
          </a:xfrm>
          <a:prstGeom prst="rect">
            <a:avLst/>
          </a:prstGeom>
        </p:spPr>
      </p:pic>
    </p:spTree>
    <p:custDataLst>
      <p:tags r:id="rId1"/>
    </p:custDataLst>
    <p:extLst>
      <p:ext uri="{BB962C8B-B14F-4D97-AF65-F5344CB8AC3E}">
        <p14:creationId xmlns:p14="http://schemas.microsoft.com/office/powerpoint/2010/main" val="584332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49134-1171-714A-B8FA-E8ECB9B9CCED}" type="slidenum">
              <a:rPr lang="en-US" smtClean="0"/>
              <a:t>‹#›</a:t>
            </a:fld>
            <a:endParaRPr lang="en-US"/>
          </a:p>
        </p:txBody>
      </p:sp>
    </p:spTree>
    <p:extLst>
      <p:ext uri="{BB962C8B-B14F-4D97-AF65-F5344CB8AC3E}">
        <p14:creationId xmlns:p14="http://schemas.microsoft.com/office/powerpoint/2010/main" val="2804327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49134-1171-714A-B8FA-E8ECB9B9CCED}" type="slidenum">
              <a:rPr lang="en-US" smtClean="0"/>
              <a:t>‹#›</a:t>
            </a:fld>
            <a:endParaRPr lang="en-US"/>
          </a:p>
        </p:txBody>
      </p:sp>
    </p:spTree>
    <p:extLst>
      <p:ext uri="{BB962C8B-B14F-4D97-AF65-F5344CB8AC3E}">
        <p14:creationId xmlns:p14="http://schemas.microsoft.com/office/powerpoint/2010/main" val="2461917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82DF-57AD-06DC-2715-819E56E96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294BA-A89B-C3D9-2A42-D07700B98F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CE260C-5A2D-4377-ABFE-8F7A750EC0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C6A367-52AB-1E7B-91B3-4AC0F63E9F1B}"/>
              </a:ext>
            </a:extLst>
          </p:cNvPr>
          <p:cNvSpPr>
            <a:spLocks noGrp="1"/>
          </p:cNvSpPr>
          <p:nvPr>
            <p:ph type="dt" sz="half" idx="10"/>
          </p:nvPr>
        </p:nvSpPr>
        <p:spPr/>
        <p:txBody>
          <a:bodyPr/>
          <a:lstStyle/>
          <a:p>
            <a:fld id="{5763EAC7-0707-4058-AC61-596DCEC5073B}" type="datetimeFigureOut">
              <a:rPr lang="en-US" smtClean="0"/>
              <a:t>9/15/2023</a:t>
            </a:fld>
            <a:endParaRPr lang="en-US"/>
          </a:p>
        </p:txBody>
      </p:sp>
      <p:sp>
        <p:nvSpPr>
          <p:cNvPr id="6" name="Footer Placeholder 5">
            <a:extLst>
              <a:ext uri="{FF2B5EF4-FFF2-40B4-BE49-F238E27FC236}">
                <a16:creationId xmlns:a16="http://schemas.microsoft.com/office/drawing/2014/main" id="{7FFD6B05-7989-B721-8167-26BC5D241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BC45E-40B1-DA83-1944-32DA9E25550A}"/>
              </a:ext>
            </a:extLst>
          </p:cNvPr>
          <p:cNvSpPr>
            <a:spLocks noGrp="1"/>
          </p:cNvSpPr>
          <p:nvPr>
            <p:ph type="sldNum" sz="quarter" idx="12"/>
          </p:nvPr>
        </p:nvSpPr>
        <p:spPr/>
        <p:txBody>
          <a:bodyPr/>
          <a:lstStyle/>
          <a:p>
            <a:fld id="{3FABF81C-9BCA-48AA-A656-B31E8C83D590}" type="slidenum">
              <a:rPr lang="en-US" smtClean="0"/>
              <a:t>‹#›</a:t>
            </a:fld>
            <a:endParaRPr lang="en-US"/>
          </a:p>
        </p:txBody>
      </p:sp>
      <p:pic>
        <p:nvPicPr>
          <p:cNvPr id="8" name="Picture 7" descr="Logo&#10;&#10;Description automatically generated with medium confidence">
            <a:extLst>
              <a:ext uri="{FF2B5EF4-FFF2-40B4-BE49-F238E27FC236}">
                <a16:creationId xmlns:a16="http://schemas.microsoft.com/office/drawing/2014/main" id="{27EFF070-FB90-3FA5-CB9F-A90616990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75" y="5959475"/>
            <a:ext cx="1133475" cy="704850"/>
          </a:xfrm>
          <a:prstGeom prst="rect">
            <a:avLst/>
          </a:prstGeom>
        </p:spPr>
      </p:pic>
    </p:spTree>
    <p:extLst>
      <p:ext uri="{BB962C8B-B14F-4D97-AF65-F5344CB8AC3E}">
        <p14:creationId xmlns:p14="http://schemas.microsoft.com/office/powerpoint/2010/main" val="1070115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9/15/2023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49134-1171-714A-B8FA-E8ECB9B9CCED}" type="slidenum">
              <a:rPr lang="en-US" smtClean="0"/>
              <a:t>‹#›</a:t>
            </a:fld>
            <a:endParaRPr lang="en-US"/>
          </a:p>
        </p:txBody>
      </p:sp>
    </p:spTree>
    <p:extLst>
      <p:ext uri="{BB962C8B-B14F-4D97-AF65-F5344CB8AC3E}">
        <p14:creationId xmlns:p14="http://schemas.microsoft.com/office/powerpoint/2010/main" val="41410434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9/15/2023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449134-1171-714A-B8FA-E8ECB9B9CCED}" type="slidenum">
              <a:rPr lang="en-US" smtClean="0"/>
              <a:t>‹#›</a:t>
            </a:fld>
            <a:endParaRPr lang="en-US"/>
          </a:p>
        </p:txBody>
      </p:sp>
    </p:spTree>
    <p:extLst>
      <p:ext uri="{BB962C8B-B14F-4D97-AF65-F5344CB8AC3E}">
        <p14:creationId xmlns:p14="http://schemas.microsoft.com/office/powerpoint/2010/main" val="1308845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9/15/2023</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449134-1171-714A-B8FA-E8ECB9B9CCED}" type="slidenum">
              <a:rPr lang="en-US" smtClean="0"/>
              <a:t>‹#›</a:t>
            </a:fld>
            <a:endParaRPr lang="en-US"/>
          </a:p>
        </p:txBody>
      </p:sp>
    </p:spTree>
    <p:extLst>
      <p:ext uri="{BB962C8B-B14F-4D97-AF65-F5344CB8AC3E}">
        <p14:creationId xmlns:p14="http://schemas.microsoft.com/office/powerpoint/2010/main" val="1611455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9/15/2023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449134-1171-714A-B8FA-E8ECB9B9CCED}" type="slidenum">
              <a:rPr lang="en-US" smtClean="0"/>
              <a:t>‹#›</a:t>
            </a:fld>
            <a:endParaRPr lang="en-US"/>
          </a:p>
        </p:txBody>
      </p:sp>
    </p:spTree>
    <p:extLst>
      <p:ext uri="{BB962C8B-B14F-4D97-AF65-F5344CB8AC3E}">
        <p14:creationId xmlns:p14="http://schemas.microsoft.com/office/powerpoint/2010/main" val="2509182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9/15/2023</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449134-1171-714A-B8FA-E8ECB9B9CCED}" type="slidenum">
              <a:rPr lang="en-US" smtClean="0"/>
              <a:t>‹#›</a:t>
            </a:fld>
            <a:endParaRPr lang="en-US"/>
          </a:p>
        </p:txBody>
      </p:sp>
    </p:spTree>
    <p:extLst>
      <p:ext uri="{BB962C8B-B14F-4D97-AF65-F5344CB8AC3E}">
        <p14:creationId xmlns:p14="http://schemas.microsoft.com/office/powerpoint/2010/main" val="41113645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9/15/2023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449134-1171-714A-B8FA-E8ECB9B9CCED}" type="slidenum">
              <a:rPr lang="en-US" smtClean="0"/>
              <a:t>‹#›</a:t>
            </a:fld>
            <a:endParaRPr lang="en-US"/>
          </a:p>
        </p:txBody>
      </p:sp>
    </p:spTree>
    <p:extLst>
      <p:ext uri="{BB962C8B-B14F-4D97-AF65-F5344CB8AC3E}">
        <p14:creationId xmlns:p14="http://schemas.microsoft.com/office/powerpoint/2010/main" val="663422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9/15/2023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449134-1171-714A-B8FA-E8ECB9B9CCED}" type="slidenum">
              <a:rPr lang="en-US" smtClean="0"/>
              <a:t>‹#›</a:t>
            </a:fld>
            <a:endParaRPr lang="en-US"/>
          </a:p>
        </p:txBody>
      </p:sp>
    </p:spTree>
    <p:extLst>
      <p:ext uri="{BB962C8B-B14F-4D97-AF65-F5344CB8AC3E}">
        <p14:creationId xmlns:p14="http://schemas.microsoft.com/office/powerpoint/2010/main" val="2325894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49134-1171-714A-B8FA-E8ECB9B9CCED}" type="slidenum">
              <a:rPr lang="en-US" smtClean="0"/>
              <a:t>‹#›</a:t>
            </a:fld>
            <a:endParaRPr lang="en-US"/>
          </a:p>
        </p:txBody>
      </p:sp>
    </p:spTree>
    <p:extLst>
      <p:ext uri="{BB962C8B-B14F-4D97-AF65-F5344CB8AC3E}">
        <p14:creationId xmlns:p14="http://schemas.microsoft.com/office/powerpoint/2010/main" val="1485116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49134-1171-714A-B8FA-E8ECB9B9CCED}" type="slidenum">
              <a:rPr lang="en-US" smtClean="0"/>
              <a:t>‹#›</a:t>
            </a:fld>
            <a:endParaRPr lang="en-US"/>
          </a:p>
        </p:txBody>
      </p:sp>
    </p:spTree>
    <p:extLst>
      <p:ext uri="{BB962C8B-B14F-4D97-AF65-F5344CB8AC3E}">
        <p14:creationId xmlns:p14="http://schemas.microsoft.com/office/powerpoint/2010/main" val="3850098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26A80B5B-1274-9E4E-96C8-3FD3C35C43BD}"/>
              </a:ext>
            </a:extLst>
          </p:cNvPr>
          <p:cNvPicPr>
            <a:picLocks noChangeAspect="1"/>
          </p:cNvPicPr>
          <p:nvPr userDrawn="1"/>
        </p:nvPicPr>
        <p:blipFill>
          <a:blip r:embed="rId3"/>
          <a:stretch>
            <a:fillRect/>
          </a:stretch>
        </p:blipFill>
        <p:spPr>
          <a:xfrm>
            <a:off x="0" y="188687"/>
            <a:ext cx="12192000" cy="6858000"/>
          </a:xfrm>
          <a:prstGeom prst="rect">
            <a:avLst/>
          </a:prstGeom>
        </p:spPr>
      </p:pic>
      <p:sp>
        <p:nvSpPr>
          <p:cNvPr id="25" name="Content Placeholder 2">
            <a:extLst>
              <a:ext uri="{FF2B5EF4-FFF2-40B4-BE49-F238E27FC236}">
                <a16:creationId xmlns:a16="http://schemas.microsoft.com/office/drawing/2014/main" id="{C1982C36-7D68-D245-AB99-683D340EAF14}"/>
              </a:ext>
            </a:extLst>
          </p:cNvPr>
          <p:cNvSpPr>
            <a:spLocks noGrp="1"/>
          </p:cNvSpPr>
          <p:nvPr>
            <p:ph idx="10"/>
          </p:nvPr>
        </p:nvSpPr>
        <p:spPr>
          <a:xfrm>
            <a:off x="586724" y="624115"/>
            <a:ext cx="3564363" cy="3875315"/>
          </a:xfrm>
          <a:prstGeom prst="rect">
            <a:avLst/>
          </a:prstGeom>
          <a:solidFill>
            <a:srgbClr val="73C6A1"/>
          </a:solidFill>
          <a:ln w="69850">
            <a:solidFill>
              <a:schemeClr val="bg1"/>
            </a:solidFill>
            <a:miter lim="800000"/>
          </a:ln>
        </p:spPr>
        <p:txBody>
          <a:bodyPr anchor="ctr"/>
          <a:lstStyle>
            <a:lvl1pPr marL="0" indent="0" algn="ctr">
              <a:buNone/>
              <a:defRPr sz="2000">
                <a:solidFill>
                  <a:schemeClr val="bg1"/>
                </a:solidFill>
              </a:defRPr>
            </a:lvl1pPr>
          </a:lstStyle>
          <a:p>
            <a:pPr lvl="0"/>
            <a:endParaRPr lang="en-US" dirty="0"/>
          </a:p>
          <a:p>
            <a:pPr lvl="0"/>
            <a:r>
              <a:rPr lang="en-US" dirty="0"/>
              <a:t>  </a:t>
            </a:r>
          </a:p>
          <a:p>
            <a:pPr lvl="0"/>
            <a:r>
              <a:rPr lang="en-US" dirty="0"/>
              <a:t>First Slide Image here</a:t>
            </a:r>
          </a:p>
          <a:p>
            <a:pPr lvl="0"/>
            <a:r>
              <a:rPr lang="en-US" dirty="0"/>
              <a:t>(optional)</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21" name="Title 1">
            <a:extLst>
              <a:ext uri="{FF2B5EF4-FFF2-40B4-BE49-F238E27FC236}">
                <a16:creationId xmlns:a16="http://schemas.microsoft.com/office/drawing/2014/main" id="{2F42D302-CEA5-464C-82AE-8F4E047C90DE}"/>
              </a:ext>
            </a:extLst>
          </p:cNvPr>
          <p:cNvSpPr>
            <a:spLocks noGrp="1"/>
          </p:cNvSpPr>
          <p:nvPr>
            <p:ph type="title" hasCustomPrompt="1"/>
          </p:nvPr>
        </p:nvSpPr>
        <p:spPr>
          <a:xfrm>
            <a:off x="5298825" y="1732567"/>
            <a:ext cx="6538680" cy="1831659"/>
          </a:xfrm>
        </p:spPr>
        <p:txBody>
          <a:bodyPr>
            <a:noAutofit/>
          </a:bodyPr>
          <a:lstStyle>
            <a:lvl1pPr>
              <a:defRPr sz="5000">
                <a:solidFill>
                  <a:schemeClr val="bg1"/>
                </a:solidFill>
                <a:latin typeface="Georgia" panose="02040502050405020303" pitchFamily="18" charset="0"/>
              </a:defRPr>
            </a:lvl1pPr>
          </a:lstStyle>
          <a:p>
            <a:r>
              <a:rPr lang="en-US" dirty="0"/>
              <a:t>Title of session</a:t>
            </a:r>
          </a:p>
        </p:txBody>
      </p:sp>
      <p:sp>
        <p:nvSpPr>
          <p:cNvPr id="22" name="Text Placeholder 2">
            <a:extLst>
              <a:ext uri="{FF2B5EF4-FFF2-40B4-BE49-F238E27FC236}">
                <a16:creationId xmlns:a16="http://schemas.microsoft.com/office/drawing/2014/main" id="{E085FB49-769B-E74C-8CF2-A111D2BC6D0A}"/>
              </a:ext>
            </a:extLst>
          </p:cNvPr>
          <p:cNvSpPr>
            <a:spLocks noGrp="1"/>
          </p:cNvSpPr>
          <p:nvPr>
            <p:ph type="body" idx="1" hasCustomPrompt="1"/>
          </p:nvPr>
        </p:nvSpPr>
        <p:spPr>
          <a:xfrm>
            <a:off x="5298824" y="3794234"/>
            <a:ext cx="6538680" cy="422207"/>
          </a:xfrm>
        </p:spPr>
        <p:txBody>
          <a:bodyPr>
            <a:noAutofit/>
          </a:bodyPr>
          <a:lstStyle>
            <a:lvl1pPr marL="0" indent="0">
              <a:buNone/>
              <a:defRPr sz="2000" b="0">
                <a:solidFill>
                  <a:srgbClr val="73C6A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[Subtitle]</a:t>
            </a:r>
          </a:p>
        </p:txBody>
      </p:sp>
      <p:sp>
        <p:nvSpPr>
          <p:cNvPr id="41" name="Rectangle 40">
            <a:extLst>
              <a:ext uri="{FF2B5EF4-FFF2-40B4-BE49-F238E27FC236}">
                <a16:creationId xmlns:a16="http://schemas.microsoft.com/office/drawing/2014/main" id="{E411E209-A718-D340-B9EA-D908464FD863}"/>
              </a:ext>
            </a:extLst>
          </p:cNvPr>
          <p:cNvSpPr/>
          <p:nvPr userDrawn="1"/>
        </p:nvSpPr>
        <p:spPr>
          <a:xfrm>
            <a:off x="0" y="1"/>
            <a:ext cx="12192000" cy="188687"/>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9" name="Picture 8">
            <a:extLst>
              <a:ext uri="{FF2B5EF4-FFF2-40B4-BE49-F238E27FC236}">
                <a16:creationId xmlns:a16="http://schemas.microsoft.com/office/drawing/2014/main" id="{2BC6A57E-F752-4372-91B2-31170D5D27E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48641" y="5455008"/>
            <a:ext cx="3701143" cy="900995"/>
          </a:xfrm>
          <a:prstGeom prst="rect">
            <a:avLst/>
          </a:prstGeom>
        </p:spPr>
      </p:pic>
    </p:spTree>
    <p:custDataLst>
      <p:tags r:id="rId1"/>
    </p:custDataLst>
    <p:extLst>
      <p:ext uri="{BB962C8B-B14F-4D97-AF65-F5344CB8AC3E}">
        <p14:creationId xmlns:p14="http://schemas.microsoft.com/office/powerpoint/2010/main" val="3361130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11C67-3375-DD1C-EF39-3E2FB6B46E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0013AA-0572-E5C2-C11B-D2FC5273C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54C498-F98E-E062-9E7C-677F320A3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781160-7793-5BB6-8C72-18F8F38612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2F9B1-767B-92DC-C038-D2871A3E0C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36C464-076C-AEBE-BEB2-776291D354E4}"/>
              </a:ext>
            </a:extLst>
          </p:cNvPr>
          <p:cNvSpPr>
            <a:spLocks noGrp="1"/>
          </p:cNvSpPr>
          <p:nvPr>
            <p:ph type="dt" sz="half" idx="10"/>
          </p:nvPr>
        </p:nvSpPr>
        <p:spPr/>
        <p:txBody>
          <a:bodyPr/>
          <a:lstStyle/>
          <a:p>
            <a:fld id="{5763EAC7-0707-4058-AC61-596DCEC5073B}" type="datetimeFigureOut">
              <a:rPr lang="en-US" smtClean="0"/>
              <a:t>9/15/2023</a:t>
            </a:fld>
            <a:endParaRPr lang="en-US"/>
          </a:p>
        </p:txBody>
      </p:sp>
      <p:sp>
        <p:nvSpPr>
          <p:cNvPr id="8" name="Footer Placeholder 7">
            <a:extLst>
              <a:ext uri="{FF2B5EF4-FFF2-40B4-BE49-F238E27FC236}">
                <a16:creationId xmlns:a16="http://schemas.microsoft.com/office/drawing/2014/main" id="{6E24ECE0-ED79-E28D-7B3F-D490F5E8A2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632547-0C36-EF25-CCB5-4B7710714CC0}"/>
              </a:ext>
            </a:extLst>
          </p:cNvPr>
          <p:cNvSpPr>
            <a:spLocks noGrp="1"/>
          </p:cNvSpPr>
          <p:nvPr>
            <p:ph type="sldNum" sz="quarter" idx="12"/>
          </p:nvPr>
        </p:nvSpPr>
        <p:spPr/>
        <p:txBody>
          <a:bodyPr/>
          <a:lstStyle/>
          <a:p>
            <a:fld id="{3FABF81C-9BCA-48AA-A656-B31E8C83D590}" type="slidenum">
              <a:rPr lang="en-US" smtClean="0"/>
              <a:t>‹#›</a:t>
            </a:fld>
            <a:endParaRPr lang="en-US"/>
          </a:p>
        </p:txBody>
      </p:sp>
      <p:pic>
        <p:nvPicPr>
          <p:cNvPr id="10" name="Picture 9" descr="Logo&#10;&#10;Description automatically generated with medium confidence">
            <a:extLst>
              <a:ext uri="{FF2B5EF4-FFF2-40B4-BE49-F238E27FC236}">
                <a16:creationId xmlns:a16="http://schemas.microsoft.com/office/drawing/2014/main" id="{A5FF2F72-7C8C-5137-C0E8-3E7F86B09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75" y="5959475"/>
            <a:ext cx="1133475" cy="704850"/>
          </a:xfrm>
          <a:prstGeom prst="rect">
            <a:avLst/>
          </a:prstGeom>
        </p:spPr>
      </p:pic>
    </p:spTree>
    <p:extLst>
      <p:ext uri="{BB962C8B-B14F-4D97-AF65-F5344CB8AC3E}">
        <p14:creationId xmlns:p14="http://schemas.microsoft.com/office/powerpoint/2010/main" val="3835059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bout Autho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147D58-4382-004C-9E55-1CF64C8F17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0828"/>
            <a:ext cx="12185651" cy="5321261"/>
          </a:xfrm>
          <a:prstGeom prst="rect">
            <a:avLst/>
          </a:prstGeom>
        </p:spPr>
      </p:pic>
      <p:sp>
        <p:nvSpPr>
          <p:cNvPr id="2" name="Title 1">
            <a:extLst>
              <a:ext uri="{FF2B5EF4-FFF2-40B4-BE49-F238E27FC236}">
                <a16:creationId xmlns:a16="http://schemas.microsoft.com/office/drawing/2014/main" id="{FD5FB0CE-59D6-AE44-8256-729F1D9AF78F}"/>
              </a:ext>
            </a:extLst>
          </p:cNvPr>
          <p:cNvSpPr>
            <a:spLocks noGrp="1"/>
          </p:cNvSpPr>
          <p:nvPr>
            <p:ph type="title" hasCustomPrompt="1"/>
          </p:nvPr>
        </p:nvSpPr>
        <p:spPr>
          <a:xfrm>
            <a:off x="521192" y="879154"/>
            <a:ext cx="5860559" cy="625551"/>
          </a:xfrm>
        </p:spPr>
        <p:txBody>
          <a:bodyPr>
            <a:normAutofit/>
          </a:bodyPr>
          <a:lstStyle>
            <a:lvl1pPr>
              <a:defRPr sz="4400" b="0" i="0">
                <a:solidFill>
                  <a:schemeClr val="bg1"/>
                </a:solidFill>
                <a:latin typeface="Georgia" panose="02040502050405020303" pitchFamily="18" charset="0"/>
                <a:cs typeface="Arial" panose="020B0604020202020204" pitchFamily="34" charset="0"/>
              </a:defRPr>
            </a:lvl1pPr>
          </a:lstStyle>
          <a:p>
            <a:r>
              <a:rPr lang="en-US"/>
              <a:t>[Headline]</a:t>
            </a:r>
          </a:p>
        </p:txBody>
      </p:sp>
      <p:sp>
        <p:nvSpPr>
          <p:cNvPr id="13" name="Text Placeholder 3">
            <a:extLst>
              <a:ext uri="{FF2B5EF4-FFF2-40B4-BE49-F238E27FC236}">
                <a16:creationId xmlns:a16="http://schemas.microsoft.com/office/drawing/2014/main" id="{E2145755-8739-E848-A036-C3D2CAB69F78}"/>
              </a:ext>
            </a:extLst>
          </p:cNvPr>
          <p:cNvSpPr>
            <a:spLocks noGrp="1"/>
          </p:cNvSpPr>
          <p:nvPr>
            <p:ph type="body" sz="half" idx="2" hasCustomPrompt="1"/>
          </p:nvPr>
        </p:nvSpPr>
        <p:spPr>
          <a:xfrm>
            <a:off x="567169" y="1678439"/>
            <a:ext cx="5814583" cy="3267715"/>
          </a:xfrm>
        </p:spPr>
        <p:txBody>
          <a:bodyPr/>
          <a:lstStyle>
            <a:lvl1pPr marL="0" inden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add text]</a:t>
            </a:r>
          </a:p>
        </p:txBody>
      </p:sp>
      <p:pic>
        <p:nvPicPr>
          <p:cNvPr id="22" name="Picture 21">
            <a:extLst>
              <a:ext uri="{FF2B5EF4-FFF2-40B4-BE49-F238E27FC236}">
                <a16:creationId xmlns:a16="http://schemas.microsoft.com/office/drawing/2014/main" id="{2F3E1E7D-D25E-584E-BBFA-ACAA9C9A97D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67167" y="5635421"/>
            <a:ext cx="3701143" cy="900995"/>
          </a:xfrm>
          <a:prstGeom prst="rect">
            <a:avLst/>
          </a:prstGeom>
        </p:spPr>
      </p:pic>
      <p:sp>
        <p:nvSpPr>
          <p:cNvPr id="23" name="Rectangle 22">
            <a:extLst>
              <a:ext uri="{FF2B5EF4-FFF2-40B4-BE49-F238E27FC236}">
                <a16:creationId xmlns:a16="http://schemas.microsoft.com/office/drawing/2014/main" id="{F0966329-A401-204A-81F7-8996205C441C}"/>
              </a:ext>
            </a:extLst>
          </p:cNvPr>
          <p:cNvSpPr/>
          <p:nvPr userDrawn="1"/>
        </p:nvSpPr>
        <p:spPr>
          <a:xfrm>
            <a:off x="0" y="1"/>
            <a:ext cx="12192000" cy="188687"/>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Content Placeholder 2">
            <a:extLst>
              <a:ext uri="{FF2B5EF4-FFF2-40B4-BE49-F238E27FC236}">
                <a16:creationId xmlns:a16="http://schemas.microsoft.com/office/drawing/2014/main" id="{6B756C73-DF3F-9A46-B029-D4F91A6E45EB}"/>
              </a:ext>
            </a:extLst>
          </p:cNvPr>
          <p:cNvSpPr>
            <a:spLocks noGrp="1"/>
          </p:cNvSpPr>
          <p:nvPr>
            <p:ph idx="1" hasCustomPrompt="1"/>
          </p:nvPr>
        </p:nvSpPr>
        <p:spPr>
          <a:xfrm>
            <a:off x="7063603" y="879153"/>
            <a:ext cx="4184651" cy="4067000"/>
          </a:xfrm>
          <a:prstGeom prst="rect">
            <a:avLst/>
          </a:prstGeom>
          <a:ln w="50800">
            <a:solidFill>
              <a:schemeClr val="bg1"/>
            </a:solidFill>
            <a:miter lim="800000"/>
          </a:ln>
        </p:spPr>
        <p:txBody>
          <a:bodyPr/>
          <a:lstStyle>
            <a:lvl1pPr marL="0" indent="0" algn="ctr">
              <a:buNone/>
              <a:defRPr>
                <a:solidFill>
                  <a:schemeClr val="bg1"/>
                </a:solidFill>
              </a:defRPr>
            </a:lvl1pPr>
          </a:lstStyle>
          <a:p>
            <a:pPr lvl="0"/>
            <a:r>
              <a:rPr lang="en-US"/>
              <a:t>Presenter Photo</a:t>
            </a:r>
          </a:p>
        </p:txBody>
      </p:sp>
    </p:spTree>
    <p:custDataLst>
      <p:tags r:id="rId1"/>
    </p:custDataLst>
    <p:extLst>
      <p:ext uri="{BB962C8B-B14F-4D97-AF65-F5344CB8AC3E}">
        <p14:creationId xmlns:p14="http://schemas.microsoft.com/office/powerpoint/2010/main" val="35428628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BF16FE4-2698-7E40-B606-11BEE0A21050}"/>
              </a:ext>
            </a:extLst>
          </p:cNvPr>
          <p:cNvGrpSpPr/>
          <p:nvPr userDrawn="1"/>
        </p:nvGrpSpPr>
        <p:grpSpPr>
          <a:xfrm>
            <a:off x="5576" y="513397"/>
            <a:ext cx="12192000" cy="1605336"/>
            <a:chOff x="0" y="982196"/>
            <a:chExt cx="12192000" cy="1605336"/>
          </a:xfrm>
        </p:grpSpPr>
        <p:pic>
          <p:nvPicPr>
            <p:cNvPr id="15" name="Picture 14">
              <a:extLst>
                <a:ext uri="{FF2B5EF4-FFF2-40B4-BE49-F238E27FC236}">
                  <a16:creationId xmlns:a16="http://schemas.microsoft.com/office/drawing/2014/main" id="{677CBD7D-97C9-994E-8B85-628FC266F32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170882"/>
              <a:ext cx="12192000" cy="1416650"/>
            </a:xfrm>
            <a:prstGeom prst="rect">
              <a:avLst/>
            </a:prstGeom>
          </p:spPr>
        </p:pic>
        <p:sp>
          <p:nvSpPr>
            <p:cNvPr id="16" name="Rectangle 15">
              <a:extLst>
                <a:ext uri="{FF2B5EF4-FFF2-40B4-BE49-F238E27FC236}">
                  <a16:creationId xmlns:a16="http://schemas.microsoft.com/office/drawing/2014/main" id="{98B46216-98A8-C042-8DF0-0A7C5D6D7A20}"/>
                </a:ext>
              </a:extLst>
            </p:cNvPr>
            <p:cNvSpPr/>
            <p:nvPr userDrawn="1"/>
          </p:nvSpPr>
          <p:spPr>
            <a:xfrm>
              <a:off x="0" y="982196"/>
              <a:ext cx="12192000" cy="188686"/>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2" name="Title 1">
            <a:extLst>
              <a:ext uri="{FF2B5EF4-FFF2-40B4-BE49-F238E27FC236}">
                <a16:creationId xmlns:a16="http://schemas.microsoft.com/office/drawing/2014/main" id="{B49AA486-E3C3-1544-AA8F-53584EB2BF51}"/>
              </a:ext>
            </a:extLst>
          </p:cNvPr>
          <p:cNvSpPr>
            <a:spLocks noGrp="1"/>
          </p:cNvSpPr>
          <p:nvPr>
            <p:ph type="title" hasCustomPrompt="1"/>
          </p:nvPr>
        </p:nvSpPr>
        <p:spPr>
          <a:xfrm>
            <a:off x="515615" y="1059366"/>
            <a:ext cx="11160772" cy="680225"/>
          </a:xfrm>
        </p:spPr>
        <p:txBody>
          <a:bodyPr/>
          <a:lstStyle>
            <a:lvl1pPr>
              <a:defRPr>
                <a:solidFill>
                  <a:schemeClr val="bg1"/>
                </a:solidFill>
                <a:latin typeface="Georgia" panose="02040502050405020303" pitchFamily="18" charset="0"/>
              </a:defRPr>
            </a:lvl1pPr>
          </a:lstStyle>
          <a:p>
            <a:r>
              <a:rPr lang="en-US"/>
              <a:t>[Image Slide 1]</a:t>
            </a:r>
          </a:p>
        </p:txBody>
      </p:sp>
      <p:sp>
        <p:nvSpPr>
          <p:cNvPr id="8" name="Picture Placeholder 19">
            <a:extLst>
              <a:ext uri="{FF2B5EF4-FFF2-40B4-BE49-F238E27FC236}">
                <a16:creationId xmlns:a16="http://schemas.microsoft.com/office/drawing/2014/main" id="{1C398D17-4B0E-3E46-9D86-89BB4E228C14}"/>
              </a:ext>
            </a:extLst>
          </p:cNvPr>
          <p:cNvSpPr>
            <a:spLocks noGrp="1"/>
          </p:cNvSpPr>
          <p:nvPr>
            <p:ph type="pic" sz="quarter" idx="10" hasCustomPrompt="1"/>
          </p:nvPr>
        </p:nvSpPr>
        <p:spPr>
          <a:xfrm>
            <a:off x="510039" y="2386363"/>
            <a:ext cx="11160772" cy="3780484"/>
          </a:xfrm>
          <a:ln w="38100">
            <a:solidFill>
              <a:schemeClr val="bg2"/>
            </a:solidFill>
            <a:miter lim="800000"/>
          </a:ln>
        </p:spPr>
        <p:txBody>
          <a:bodyPr>
            <a:normAutofit/>
          </a:bodyPr>
          <a:lstStyle>
            <a:lvl1pPr marL="0" indent="0" algn="ctr">
              <a:buNone/>
              <a:defRPr sz="2000">
                <a:solidFill>
                  <a:srgbClr val="73C6A1"/>
                </a:solidFill>
              </a:defRPr>
            </a:lvl1pPr>
          </a:lstStyle>
          <a:p>
            <a:r>
              <a:rPr lang="en-US"/>
              <a:t>Image, chart or Graph</a:t>
            </a:r>
          </a:p>
        </p:txBody>
      </p:sp>
      <p:sp>
        <p:nvSpPr>
          <p:cNvPr id="7" name="Slide Number Placeholder 5">
            <a:extLst>
              <a:ext uri="{FF2B5EF4-FFF2-40B4-BE49-F238E27FC236}">
                <a16:creationId xmlns:a16="http://schemas.microsoft.com/office/drawing/2014/main" id="{9C3BDD5A-ABE9-410D-A6C1-8E91E8CBE755}"/>
              </a:ext>
            </a:extLst>
          </p:cNvPr>
          <p:cNvSpPr>
            <a:spLocks noGrp="1"/>
          </p:cNvSpPr>
          <p:nvPr>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49134-1171-714A-B8FA-E8ECB9B9CCED}" type="slidenum">
              <a:rPr lang="en-US" smtClean="0"/>
              <a:t>‹#›</a:t>
            </a:fld>
            <a:endParaRPr lang="en-US"/>
          </a:p>
        </p:txBody>
      </p:sp>
    </p:spTree>
    <p:custDataLst>
      <p:tags r:id="rId1"/>
    </p:custDataLst>
    <p:extLst>
      <p:ext uri="{BB962C8B-B14F-4D97-AF65-F5344CB8AC3E}">
        <p14:creationId xmlns:p14="http://schemas.microsoft.com/office/powerpoint/2010/main" val="12073604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B13B31-8C6A-7642-9A53-E7E138D68B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1" y="156245"/>
            <a:ext cx="12179300" cy="6701755"/>
          </a:xfrm>
          <a:prstGeom prst="rect">
            <a:avLst/>
          </a:prstGeom>
        </p:spPr>
      </p:pic>
      <p:sp>
        <p:nvSpPr>
          <p:cNvPr id="3" name="Content Placeholder 2">
            <a:extLst>
              <a:ext uri="{FF2B5EF4-FFF2-40B4-BE49-F238E27FC236}">
                <a16:creationId xmlns:a16="http://schemas.microsoft.com/office/drawing/2014/main" id="{6D9DE474-6B20-2D49-9DDE-5054F8A31448}"/>
              </a:ext>
            </a:extLst>
          </p:cNvPr>
          <p:cNvSpPr>
            <a:spLocks noGrp="1"/>
          </p:cNvSpPr>
          <p:nvPr>
            <p:ph idx="1"/>
          </p:nvPr>
        </p:nvSpPr>
        <p:spPr>
          <a:xfrm>
            <a:off x="6959600" y="609602"/>
            <a:ext cx="4394200" cy="5686268"/>
          </a:xfrm>
          <a:ln w="50800">
            <a:solidFill>
              <a:schemeClr val="bg1"/>
            </a:solidFill>
            <a:miter lim="800000"/>
          </a:ln>
        </p:spPr>
        <p:txBody>
          <a:bodyPr/>
          <a:lstStyle>
            <a:lvl1pPr marL="0" indent="0" algn="ctr">
              <a:buNone/>
              <a:defRPr>
                <a:solidFill>
                  <a:schemeClr val="bg1"/>
                </a:solidFill>
              </a:defRPr>
            </a:lvl1pPr>
          </a:lstStyle>
          <a:p>
            <a:pPr lvl="0"/>
            <a:endParaRPr lang="en-US" dirty="0"/>
          </a:p>
          <a:p>
            <a:pPr lvl="0"/>
            <a:r>
              <a:rPr lang="en-US" dirty="0"/>
              <a:t>Agenda Image</a:t>
            </a:r>
          </a:p>
        </p:txBody>
      </p:sp>
      <p:sp>
        <p:nvSpPr>
          <p:cNvPr id="9" name="Rectangle 8">
            <a:extLst>
              <a:ext uri="{FF2B5EF4-FFF2-40B4-BE49-F238E27FC236}">
                <a16:creationId xmlns:a16="http://schemas.microsoft.com/office/drawing/2014/main" id="{8C43E253-D3F2-6949-A9B7-692E9B80AB09}"/>
              </a:ext>
            </a:extLst>
          </p:cNvPr>
          <p:cNvSpPr/>
          <p:nvPr userDrawn="1"/>
        </p:nvSpPr>
        <p:spPr>
          <a:xfrm>
            <a:off x="0" y="1"/>
            <a:ext cx="12192000" cy="188687"/>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itle 1">
            <a:extLst>
              <a:ext uri="{FF2B5EF4-FFF2-40B4-BE49-F238E27FC236}">
                <a16:creationId xmlns:a16="http://schemas.microsoft.com/office/drawing/2014/main" id="{18E70134-A719-E44F-B4C8-676FBEB946BA}"/>
              </a:ext>
            </a:extLst>
          </p:cNvPr>
          <p:cNvSpPr>
            <a:spLocks noGrp="1"/>
          </p:cNvSpPr>
          <p:nvPr>
            <p:ph type="title" hasCustomPrompt="1"/>
          </p:nvPr>
        </p:nvSpPr>
        <p:spPr>
          <a:xfrm>
            <a:off x="584617" y="755459"/>
            <a:ext cx="5322199" cy="556647"/>
          </a:xfrm>
        </p:spPr>
        <p:txBody>
          <a:bodyPr>
            <a:noAutofit/>
          </a:bodyPr>
          <a:lstStyle>
            <a:lvl1pPr>
              <a:defRPr sz="4400" b="0" i="0">
                <a:solidFill>
                  <a:schemeClr val="tx2"/>
                </a:solidFill>
                <a:latin typeface="Georgia" panose="02040502050405020303" pitchFamily="18" charset="0"/>
                <a:cs typeface="Arial" panose="020B0604020202020204" pitchFamily="34" charset="0"/>
              </a:defRPr>
            </a:lvl1pPr>
          </a:lstStyle>
          <a:p>
            <a:r>
              <a:rPr lang="en-US" dirty="0"/>
              <a:t>Agenda</a:t>
            </a:r>
          </a:p>
        </p:txBody>
      </p:sp>
      <p:sp>
        <p:nvSpPr>
          <p:cNvPr id="12" name="Text Placeholder 3">
            <a:extLst>
              <a:ext uri="{FF2B5EF4-FFF2-40B4-BE49-F238E27FC236}">
                <a16:creationId xmlns:a16="http://schemas.microsoft.com/office/drawing/2014/main" id="{EAED0DCB-8A71-EF4D-9CF2-C9E07D7014BA}"/>
              </a:ext>
            </a:extLst>
          </p:cNvPr>
          <p:cNvSpPr>
            <a:spLocks noGrp="1"/>
          </p:cNvSpPr>
          <p:nvPr>
            <p:ph type="body" sz="half" idx="2" hasCustomPrompt="1"/>
          </p:nvPr>
        </p:nvSpPr>
        <p:spPr>
          <a:xfrm>
            <a:off x="584617" y="1484025"/>
            <a:ext cx="4817463" cy="4412747"/>
          </a:xfrm>
        </p:spPr>
        <p:txBody>
          <a:bodyPr>
            <a:noAutofit/>
          </a:bodyPr>
          <a:lstStyle>
            <a:lvl1pPr marL="342891" indent="-342891">
              <a:buAutoNum type="arabicPeriod"/>
              <a:defRPr sz="20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Introduction</a:t>
            </a:r>
          </a:p>
          <a:p>
            <a:pPr lvl="0"/>
            <a:r>
              <a:rPr lang="en-US" dirty="0"/>
              <a:t>Topic 1</a:t>
            </a:r>
          </a:p>
          <a:p>
            <a:pPr lvl="0"/>
            <a:r>
              <a:rPr lang="en-US" dirty="0"/>
              <a:t>Topic 2</a:t>
            </a:r>
          </a:p>
          <a:p>
            <a:pPr lvl="0"/>
            <a:r>
              <a:rPr lang="en-US" dirty="0"/>
              <a:t>Topic 3</a:t>
            </a:r>
          </a:p>
          <a:p>
            <a:pPr lvl="0"/>
            <a:r>
              <a:rPr lang="en-US" dirty="0"/>
              <a:t>Topic 4</a:t>
            </a:r>
          </a:p>
          <a:p>
            <a:pPr lvl="0"/>
            <a:r>
              <a:rPr lang="en-US" dirty="0"/>
              <a:t>Conclusion</a:t>
            </a:r>
          </a:p>
          <a:p>
            <a:pPr lvl="0"/>
            <a:r>
              <a:rPr lang="en-US" dirty="0"/>
              <a:t>Key take away</a:t>
            </a:r>
          </a:p>
        </p:txBody>
      </p:sp>
      <p:sp>
        <p:nvSpPr>
          <p:cNvPr id="11" name="Slide Number Placeholder 5">
            <a:extLst>
              <a:ext uri="{FF2B5EF4-FFF2-40B4-BE49-F238E27FC236}">
                <a16:creationId xmlns:a16="http://schemas.microsoft.com/office/drawing/2014/main" id="{6EB3F7C9-969B-4237-B128-DE9D6A274A55}"/>
              </a:ext>
            </a:extLst>
          </p:cNvPr>
          <p:cNvSpPr>
            <a:spLocks noGrp="1"/>
          </p:cNvSpPr>
          <p:nvPr>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49134-1171-714A-B8FA-E8ECB9B9CCED}" type="slidenum">
              <a:rPr lang="en-US" smtClean="0"/>
              <a:t>‹#›</a:t>
            </a:fld>
            <a:endParaRPr lang="en-US"/>
          </a:p>
        </p:txBody>
      </p:sp>
    </p:spTree>
    <p:custDataLst>
      <p:tags r:id="rId1"/>
    </p:custDataLst>
    <p:extLst>
      <p:ext uri="{BB962C8B-B14F-4D97-AF65-F5344CB8AC3E}">
        <p14:creationId xmlns:p14="http://schemas.microsoft.com/office/powerpoint/2010/main" val="4894258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ansition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B837C8-C74F-2C4D-B9D3-366CD6596D5F}"/>
              </a:ext>
            </a:extLst>
          </p:cNvPr>
          <p:cNvPicPr>
            <a:picLocks noChangeAspect="1"/>
          </p:cNvPicPr>
          <p:nvPr userDrawn="1"/>
        </p:nvPicPr>
        <p:blipFill>
          <a:blip r:embed="rId3"/>
          <a:stretch>
            <a:fillRect/>
          </a:stretch>
        </p:blipFill>
        <p:spPr>
          <a:xfrm>
            <a:off x="0" y="3568"/>
            <a:ext cx="12192000" cy="6850864"/>
          </a:xfrm>
          <a:prstGeom prst="rect">
            <a:avLst/>
          </a:prstGeom>
        </p:spPr>
      </p:pic>
      <p:sp>
        <p:nvSpPr>
          <p:cNvPr id="7" name="Rectangle 6">
            <a:extLst>
              <a:ext uri="{FF2B5EF4-FFF2-40B4-BE49-F238E27FC236}">
                <a16:creationId xmlns:a16="http://schemas.microsoft.com/office/drawing/2014/main" id="{6E49EC7D-A827-5544-AAC6-9DA5C37BEDE6}"/>
              </a:ext>
            </a:extLst>
          </p:cNvPr>
          <p:cNvSpPr/>
          <p:nvPr userDrawn="1"/>
        </p:nvSpPr>
        <p:spPr>
          <a:xfrm>
            <a:off x="0" y="1"/>
            <a:ext cx="12192000" cy="188687"/>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ext Placeholder 10">
            <a:extLst>
              <a:ext uri="{FF2B5EF4-FFF2-40B4-BE49-F238E27FC236}">
                <a16:creationId xmlns:a16="http://schemas.microsoft.com/office/drawing/2014/main" id="{81E35987-A5C4-314D-9207-AFCA11F82E6A}"/>
              </a:ext>
            </a:extLst>
          </p:cNvPr>
          <p:cNvSpPr>
            <a:spLocks noGrp="1"/>
          </p:cNvSpPr>
          <p:nvPr>
            <p:ph type="body" sz="quarter" idx="10" hasCustomPrompt="1"/>
          </p:nvPr>
        </p:nvSpPr>
        <p:spPr>
          <a:xfrm>
            <a:off x="1258442" y="1899837"/>
            <a:ext cx="10032409" cy="2522263"/>
          </a:xfrm>
        </p:spPr>
        <p:txBody>
          <a:bodyPr>
            <a:normAutofit/>
          </a:bodyPr>
          <a:lstStyle>
            <a:lvl1pPr marL="0" indent="0">
              <a:buNone/>
              <a:defRPr sz="5867">
                <a:solidFill>
                  <a:schemeClr val="bg1"/>
                </a:solidFill>
                <a:latin typeface="Georgia" panose="02040502050405020303" pitchFamily="18" charset="0"/>
              </a:defRPr>
            </a:lvl1pPr>
            <a:lvl2pPr>
              <a:defRPr sz="2400">
                <a:solidFill>
                  <a:schemeClr val="bg1"/>
                </a:solidFill>
                <a:latin typeface="Georgia" panose="02040502050405020303" pitchFamily="18" charset="0"/>
              </a:defRPr>
            </a:lvl2pPr>
            <a:lvl3pPr>
              <a:defRPr sz="2000">
                <a:solidFill>
                  <a:schemeClr val="bg1"/>
                </a:solidFill>
                <a:latin typeface="Georgia" panose="02040502050405020303" pitchFamily="18" charset="0"/>
              </a:defRPr>
            </a:lvl3pPr>
            <a:lvl4pPr>
              <a:defRPr sz="1800">
                <a:solidFill>
                  <a:schemeClr val="bg1"/>
                </a:solidFill>
                <a:latin typeface="Georgia" panose="02040502050405020303" pitchFamily="18" charset="0"/>
              </a:defRPr>
            </a:lvl4pPr>
            <a:lvl5pPr>
              <a:defRPr sz="1800">
                <a:solidFill>
                  <a:schemeClr val="bg1"/>
                </a:solidFill>
                <a:latin typeface="Georgia" panose="02040502050405020303" pitchFamily="18" charset="0"/>
              </a:defRPr>
            </a:lvl5pPr>
          </a:lstStyle>
          <a:p>
            <a:pPr lvl="0"/>
            <a:r>
              <a:rPr lang="en-US"/>
              <a:t>[Transition slide headline]</a:t>
            </a:r>
          </a:p>
        </p:txBody>
      </p:sp>
    </p:spTree>
    <p:custDataLst>
      <p:tags r:id="rId1"/>
    </p:custDataLst>
    <p:extLst>
      <p:ext uri="{BB962C8B-B14F-4D97-AF65-F5344CB8AC3E}">
        <p14:creationId xmlns:p14="http://schemas.microsoft.com/office/powerpoint/2010/main" val="4173497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ransition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B837C8-C74F-2C4D-B9D3-366CD6596D5F}"/>
              </a:ext>
            </a:extLst>
          </p:cNvPr>
          <p:cNvPicPr>
            <a:picLocks noChangeAspect="1"/>
          </p:cNvPicPr>
          <p:nvPr userDrawn="1"/>
        </p:nvPicPr>
        <p:blipFill>
          <a:blip r:embed="rId3"/>
          <a:stretch>
            <a:fillRect/>
          </a:stretch>
        </p:blipFill>
        <p:spPr>
          <a:xfrm>
            <a:off x="0" y="3568"/>
            <a:ext cx="12192000" cy="6850864"/>
          </a:xfrm>
          <a:prstGeom prst="rect">
            <a:avLst/>
          </a:prstGeom>
        </p:spPr>
      </p:pic>
      <p:sp>
        <p:nvSpPr>
          <p:cNvPr id="7" name="Rectangle 6">
            <a:extLst>
              <a:ext uri="{FF2B5EF4-FFF2-40B4-BE49-F238E27FC236}">
                <a16:creationId xmlns:a16="http://schemas.microsoft.com/office/drawing/2014/main" id="{6E49EC7D-A827-5544-AAC6-9DA5C37BEDE6}"/>
              </a:ext>
            </a:extLst>
          </p:cNvPr>
          <p:cNvSpPr/>
          <p:nvPr userDrawn="1"/>
        </p:nvSpPr>
        <p:spPr>
          <a:xfrm>
            <a:off x="0" y="1"/>
            <a:ext cx="12192000" cy="188687"/>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custDataLst>
      <p:tags r:id="rId1"/>
    </p:custDataLst>
    <p:extLst>
      <p:ext uri="{BB962C8B-B14F-4D97-AF65-F5344CB8AC3E}">
        <p14:creationId xmlns:p14="http://schemas.microsoft.com/office/powerpoint/2010/main" val="2669969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ransition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39B4DF-FEAC-CD4D-98F0-70DAC2B8DAE1}"/>
              </a:ext>
            </a:extLst>
          </p:cNvPr>
          <p:cNvPicPr>
            <a:picLocks noChangeAspect="1"/>
          </p:cNvPicPr>
          <p:nvPr userDrawn="1"/>
        </p:nvPicPr>
        <p:blipFill>
          <a:blip r:embed="rId3"/>
          <a:stretch>
            <a:fillRect/>
          </a:stretch>
        </p:blipFill>
        <p:spPr>
          <a:xfrm>
            <a:off x="0" y="3568"/>
            <a:ext cx="12192000" cy="6850864"/>
          </a:xfrm>
          <a:prstGeom prst="rect">
            <a:avLst/>
          </a:prstGeom>
        </p:spPr>
      </p:pic>
      <p:sp>
        <p:nvSpPr>
          <p:cNvPr id="7" name="Rectangle 6">
            <a:extLst>
              <a:ext uri="{FF2B5EF4-FFF2-40B4-BE49-F238E27FC236}">
                <a16:creationId xmlns:a16="http://schemas.microsoft.com/office/drawing/2014/main" id="{6E49EC7D-A827-5544-AAC6-9DA5C37BEDE6}"/>
              </a:ext>
            </a:extLst>
          </p:cNvPr>
          <p:cNvSpPr/>
          <p:nvPr userDrawn="1"/>
        </p:nvSpPr>
        <p:spPr>
          <a:xfrm>
            <a:off x="0" y="1"/>
            <a:ext cx="12192000" cy="1886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custDataLst>
      <p:tags r:id="rId1"/>
    </p:custDataLst>
    <p:extLst>
      <p:ext uri="{BB962C8B-B14F-4D97-AF65-F5344CB8AC3E}">
        <p14:creationId xmlns:p14="http://schemas.microsoft.com/office/powerpoint/2010/main" val="15318775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amp; Image 7">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BF16FE4-2698-7E40-B606-11BEE0A21050}"/>
              </a:ext>
            </a:extLst>
          </p:cNvPr>
          <p:cNvGrpSpPr/>
          <p:nvPr userDrawn="1"/>
        </p:nvGrpSpPr>
        <p:grpSpPr>
          <a:xfrm>
            <a:off x="5576" y="513397"/>
            <a:ext cx="12192000" cy="1605336"/>
            <a:chOff x="0" y="982196"/>
            <a:chExt cx="12192000" cy="1605336"/>
          </a:xfrm>
        </p:grpSpPr>
        <p:pic>
          <p:nvPicPr>
            <p:cNvPr id="15" name="Picture 14">
              <a:extLst>
                <a:ext uri="{FF2B5EF4-FFF2-40B4-BE49-F238E27FC236}">
                  <a16:creationId xmlns:a16="http://schemas.microsoft.com/office/drawing/2014/main" id="{677CBD7D-97C9-994E-8B85-628FC266F32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170882"/>
              <a:ext cx="12192000" cy="1416650"/>
            </a:xfrm>
            <a:prstGeom prst="rect">
              <a:avLst/>
            </a:prstGeom>
          </p:spPr>
        </p:pic>
        <p:sp>
          <p:nvSpPr>
            <p:cNvPr id="16" name="Rectangle 15">
              <a:extLst>
                <a:ext uri="{FF2B5EF4-FFF2-40B4-BE49-F238E27FC236}">
                  <a16:creationId xmlns:a16="http://schemas.microsoft.com/office/drawing/2014/main" id="{98B46216-98A8-C042-8DF0-0A7C5D6D7A20}"/>
                </a:ext>
              </a:extLst>
            </p:cNvPr>
            <p:cNvSpPr/>
            <p:nvPr userDrawn="1"/>
          </p:nvSpPr>
          <p:spPr>
            <a:xfrm>
              <a:off x="0" y="982196"/>
              <a:ext cx="12192000" cy="188686"/>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2" name="Title 1">
            <a:extLst>
              <a:ext uri="{FF2B5EF4-FFF2-40B4-BE49-F238E27FC236}">
                <a16:creationId xmlns:a16="http://schemas.microsoft.com/office/drawing/2014/main" id="{B49AA486-E3C3-1544-AA8F-53584EB2BF51}"/>
              </a:ext>
            </a:extLst>
          </p:cNvPr>
          <p:cNvSpPr>
            <a:spLocks noGrp="1"/>
          </p:cNvSpPr>
          <p:nvPr>
            <p:ph type="title" hasCustomPrompt="1"/>
          </p:nvPr>
        </p:nvSpPr>
        <p:spPr>
          <a:xfrm>
            <a:off x="515615" y="1059366"/>
            <a:ext cx="11160772" cy="680225"/>
          </a:xfrm>
        </p:spPr>
        <p:txBody>
          <a:bodyPr/>
          <a:lstStyle>
            <a:lvl1pPr>
              <a:defRPr>
                <a:solidFill>
                  <a:schemeClr val="bg1"/>
                </a:solidFill>
                <a:latin typeface="Georgia" panose="02040502050405020303" pitchFamily="18" charset="0"/>
              </a:defRPr>
            </a:lvl1pPr>
          </a:lstStyle>
          <a:p>
            <a:r>
              <a:rPr lang="en-US"/>
              <a:t>[Content and image 7]</a:t>
            </a:r>
          </a:p>
        </p:txBody>
      </p:sp>
      <p:sp>
        <p:nvSpPr>
          <p:cNvPr id="8" name="Text Placeholder 3">
            <a:extLst>
              <a:ext uri="{FF2B5EF4-FFF2-40B4-BE49-F238E27FC236}">
                <a16:creationId xmlns:a16="http://schemas.microsoft.com/office/drawing/2014/main" id="{A9D9E9A2-CA2F-CE40-B773-E9F95643C677}"/>
              </a:ext>
            </a:extLst>
          </p:cNvPr>
          <p:cNvSpPr>
            <a:spLocks noGrp="1"/>
          </p:cNvSpPr>
          <p:nvPr>
            <p:ph type="body" sz="half" idx="2" hasCustomPrompt="1"/>
          </p:nvPr>
        </p:nvSpPr>
        <p:spPr>
          <a:xfrm>
            <a:off x="521189" y="2530446"/>
            <a:ext cx="5574811" cy="3324391"/>
          </a:xfrm>
        </p:spPr>
        <p:txBody>
          <a:bodyPr>
            <a:noAutofit/>
          </a:bodyPr>
          <a:lstStyle>
            <a:lvl1pPr marL="342891" marR="0" indent="-342891" algn="l" defTabSz="914377" rtl="0" eaLnBrk="1" fontAlgn="auto" latinLnBrk="0" hangingPunct="1">
              <a:lnSpc>
                <a:spcPct val="90000"/>
              </a:lnSpc>
              <a:spcBef>
                <a:spcPts val="1000"/>
              </a:spcBef>
              <a:spcAft>
                <a:spcPts val="0"/>
              </a:spcAft>
              <a:buClrTx/>
              <a:buSzTx/>
              <a:buFont typeface="Arial" panose="020B0604020202020204" pitchFamily="34" charset="0"/>
              <a:buAutoNum type="arabicPeriod"/>
              <a:tabLst/>
              <a:defRPr sz="16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Insert text here</a:t>
            </a:r>
          </a:p>
          <a:p>
            <a:pPr lvl="0"/>
            <a:endParaRPr lang="en-US" dirty="0"/>
          </a:p>
        </p:txBody>
      </p:sp>
      <p:sp>
        <p:nvSpPr>
          <p:cNvPr id="9" name="Picture Placeholder 19">
            <a:extLst>
              <a:ext uri="{FF2B5EF4-FFF2-40B4-BE49-F238E27FC236}">
                <a16:creationId xmlns:a16="http://schemas.microsoft.com/office/drawing/2014/main" id="{4AD48E2B-220A-3141-A17F-F7D6EBD95C9C}"/>
              </a:ext>
            </a:extLst>
          </p:cNvPr>
          <p:cNvSpPr>
            <a:spLocks noGrp="1"/>
          </p:cNvSpPr>
          <p:nvPr>
            <p:ph type="pic" sz="quarter" idx="10" hasCustomPrompt="1"/>
          </p:nvPr>
        </p:nvSpPr>
        <p:spPr>
          <a:xfrm>
            <a:off x="6562237" y="2530446"/>
            <a:ext cx="5108575" cy="3324391"/>
          </a:xfrm>
          <a:ln w="38100">
            <a:solidFill>
              <a:schemeClr val="bg2"/>
            </a:solidFill>
            <a:miter lim="800000"/>
          </a:ln>
        </p:spPr>
        <p:txBody>
          <a:bodyPr>
            <a:normAutofit/>
          </a:bodyPr>
          <a:lstStyle>
            <a:lvl1pPr marL="0" indent="0" algn="ctr">
              <a:buNone/>
              <a:defRPr sz="2000">
                <a:solidFill>
                  <a:schemeClr val="bg2"/>
                </a:solidFill>
              </a:defRPr>
            </a:lvl1pPr>
          </a:lstStyle>
          <a:p>
            <a:r>
              <a:rPr lang="en-US"/>
              <a:t>Image, chart or Graph</a:t>
            </a:r>
          </a:p>
        </p:txBody>
      </p:sp>
      <p:sp>
        <p:nvSpPr>
          <p:cNvPr id="10" name="Slide Number Placeholder 5">
            <a:extLst>
              <a:ext uri="{FF2B5EF4-FFF2-40B4-BE49-F238E27FC236}">
                <a16:creationId xmlns:a16="http://schemas.microsoft.com/office/drawing/2014/main" id="{2B7945E8-21E9-403B-B557-036E22BDECAF}"/>
              </a:ext>
            </a:extLst>
          </p:cNvPr>
          <p:cNvSpPr>
            <a:spLocks noGrp="1"/>
          </p:cNvSpPr>
          <p:nvPr>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49134-1171-714A-B8FA-E8ECB9B9CCED}" type="slidenum">
              <a:rPr lang="en-US" smtClean="0"/>
              <a:t>‹#›</a:t>
            </a:fld>
            <a:endParaRPr lang="en-US"/>
          </a:p>
        </p:txBody>
      </p:sp>
    </p:spTree>
    <p:custDataLst>
      <p:tags r:id="rId1"/>
    </p:custDataLst>
    <p:extLst>
      <p:ext uri="{BB962C8B-B14F-4D97-AF65-F5344CB8AC3E}">
        <p14:creationId xmlns:p14="http://schemas.microsoft.com/office/powerpoint/2010/main" val="3100759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amp; Image 8">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436500-8FFF-C443-84F7-056CABF1796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78915"/>
            <a:ext cx="12192000" cy="1416647"/>
          </a:xfrm>
          <a:prstGeom prst="rect">
            <a:avLst/>
          </a:prstGeom>
        </p:spPr>
      </p:pic>
      <p:sp>
        <p:nvSpPr>
          <p:cNvPr id="12" name="Rectangle 11">
            <a:extLst>
              <a:ext uri="{FF2B5EF4-FFF2-40B4-BE49-F238E27FC236}">
                <a16:creationId xmlns:a16="http://schemas.microsoft.com/office/drawing/2014/main" id="{C1C6E3A8-D6EA-E746-A367-7B72492A3604}"/>
              </a:ext>
            </a:extLst>
          </p:cNvPr>
          <p:cNvSpPr/>
          <p:nvPr userDrawn="1"/>
        </p:nvSpPr>
        <p:spPr>
          <a:xfrm>
            <a:off x="0" y="0"/>
            <a:ext cx="12192000" cy="1886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Title 1">
            <a:extLst>
              <a:ext uri="{FF2B5EF4-FFF2-40B4-BE49-F238E27FC236}">
                <a16:creationId xmlns:a16="http://schemas.microsoft.com/office/drawing/2014/main" id="{0FAF4225-B910-D441-8E02-35135D000DE5}"/>
              </a:ext>
            </a:extLst>
          </p:cNvPr>
          <p:cNvSpPr>
            <a:spLocks noGrp="1"/>
          </p:cNvSpPr>
          <p:nvPr>
            <p:ph type="title" hasCustomPrompt="1"/>
          </p:nvPr>
        </p:nvSpPr>
        <p:spPr>
          <a:xfrm>
            <a:off x="515615" y="1059366"/>
            <a:ext cx="11160772" cy="680225"/>
          </a:xfrm>
        </p:spPr>
        <p:txBody>
          <a:bodyPr/>
          <a:lstStyle>
            <a:lvl1pPr>
              <a:defRPr>
                <a:solidFill>
                  <a:schemeClr val="tx2"/>
                </a:solidFill>
                <a:latin typeface="Georgia" panose="02040502050405020303" pitchFamily="18" charset="0"/>
              </a:defRPr>
            </a:lvl1pPr>
          </a:lstStyle>
          <a:p>
            <a:r>
              <a:rPr lang="en-US"/>
              <a:t>[Content and image 8]</a:t>
            </a:r>
          </a:p>
        </p:txBody>
      </p:sp>
      <p:sp>
        <p:nvSpPr>
          <p:cNvPr id="7" name="Text Placeholder 3">
            <a:extLst>
              <a:ext uri="{FF2B5EF4-FFF2-40B4-BE49-F238E27FC236}">
                <a16:creationId xmlns:a16="http://schemas.microsoft.com/office/drawing/2014/main" id="{5D9466FC-B5A9-BC4A-BA7F-C2B0077BCB2E}"/>
              </a:ext>
            </a:extLst>
          </p:cNvPr>
          <p:cNvSpPr>
            <a:spLocks noGrp="1"/>
          </p:cNvSpPr>
          <p:nvPr>
            <p:ph type="body" sz="half" idx="2" hasCustomPrompt="1"/>
          </p:nvPr>
        </p:nvSpPr>
        <p:spPr>
          <a:xfrm>
            <a:off x="521189" y="2530446"/>
            <a:ext cx="5574811" cy="3324391"/>
          </a:xfrm>
        </p:spPr>
        <p:txBody>
          <a:bodyPr>
            <a:noAutofit/>
          </a:bodyPr>
          <a:lstStyle>
            <a:lvl1pPr marL="342891" marR="0" indent="-342891" algn="l" defTabSz="914377" rtl="0" eaLnBrk="1" fontAlgn="auto" latinLnBrk="0" hangingPunct="1">
              <a:lnSpc>
                <a:spcPct val="90000"/>
              </a:lnSpc>
              <a:spcBef>
                <a:spcPts val="1000"/>
              </a:spcBef>
              <a:spcAft>
                <a:spcPts val="0"/>
              </a:spcAft>
              <a:buClrTx/>
              <a:buSzTx/>
              <a:buFont typeface="Arial" panose="020B0604020202020204" pitchFamily="34" charset="0"/>
              <a:buAutoNum type="arabicPeriod"/>
              <a:tabLst/>
              <a:defRPr sz="16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Insert text here</a:t>
            </a:r>
          </a:p>
          <a:p>
            <a:pPr lvl="0"/>
            <a:endParaRPr lang="en-US" dirty="0"/>
          </a:p>
        </p:txBody>
      </p:sp>
      <p:sp>
        <p:nvSpPr>
          <p:cNvPr id="8" name="Picture Placeholder 19">
            <a:extLst>
              <a:ext uri="{FF2B5EF4-FFF2-40B4-BE49-F238E27FC236}">
                <a16:creationId xmlns:a16="http://schemas.microsoft.com/office/drawing/2014/main" id="{3F40B57D-501A-874B-B5BF-3642F85229CB}"/>
              </a:ext>
            </a:extLst>
          </p:cNvPr>
          <p:cNvSpPr>
            <a:spLocks noGrp="1"/>
          </p:cNvSpPr>
          <p:nvPr>
            <p:ph type="pic" sz="quarter" idx="10" hasCustomPrompt="1"/>
          </p:nvPr>
        </p:nvSpPr>
        <p:spPr>
          <a:xfrm>
            <a:off x="6562237" y="2530446"/>
            <a:ext cx="5108575" cy="3324391"/>
          </a:xfrm>
          <a:ln w="38100">
            <a:solidFill>
              <a:schemeClr val="bg2"/>
            </a:solidFill>
            <a:miter lim="800000"/>
          </a:ln>
        </p:spPr>
        <p:txBody>
          <a:bodyPr>
            <a:normAutofit/>
          </a:bodyPr>
          <a:lstStyle>
            <a:lvl1pPr marL="0" indent="0" algn="ctr">
              <a:buNone/>
              <a:defRPr sz="2000">
                <a:solidFill>
                  <a:schemeClr val="bg2"/>
                </a:solidFill>
              </a:defRPr>
            </a:lvl1pPr>
          </a:lstStyle>
          <a:p>
            <a:r>
              <a:rPr lang="en-US"/>
              <a:t>Image, chart or Graph</a:t>
            </a:r>
          </a:p>
        </p:txBody>
      </p:sp>
      <p:sp>
        <p:nvSpPr>
          <p:cNvPr id="10" name="Slide Number Placeholder 5">
            <a:extLst>
              <a:ext uri="{FF2B5EF4-FFF2-40B4-BE49-F238E27FC236}">
                <a16:creationId xmlns:a16="http://schemas.microsoft.com/office/drawing/2014/main" id="{44A38527-6EEC-40B6-B354-2ED836B25FA5}"/>
              </a:ext>
            </a:extLst>
          </p:cNvPr>
          <p:cNvSpPr>
            <a:spLocks noGrp="1"/>
          </p:cNvSpPr>
          <p:nvPr>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49134-1171-714A-B8FA-E8ECB9B9CCED}" type="slidenum">
              <a:rPr lang="en-US" smtClean="0"/>
              <a:t>‹#›</a:t>
            </a:fld>
            <a:endParaRPr lang="en-US"/>
          </a:p>
        </p:txBody>
      </p:sp>
    </p:spTree>
    <p:custDataLst>
      <p:tags r:id="rId1"/>
    </p:custDataLst>
    <p:extLst>
      <p:ext uri="{BB962C8B-B14F-4D97-AF65-F5344CB8AC3E}">
        <p14:creationId xmlns:p14="http://schemas.microsoft.com/office/powerpoint/2010/main" val="9558901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amp; Image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7CBD7D-97C9-994E-8B85-628FC266F326}"/>
              </a:ext>
            </a:extLst>
          </p:cNvPr>
          <p:cNvPicPr>
            <a:picLocks noChangeAspect="1"/>
          </p:cNvPicPr>
          <p:nvPr userDrawn="1"/>
        </p:nvPicPr>
        <p:blipFill rotWithShape="1">
          <a:blip r:embed="rId3"/>
          <a:srcRect b="27634"/>
          <a:stretch/>
        </p:blipFill>
        <p:spPr>
          <a:xfrm>
            <a:off x="0" y="907439"/>
            <a:ext cx="12192000" cy="5431243"/>
          </a:xfrm>
          <a:prstGeom prst="rect">
            <a:avLst/>
          </a:prstGeom>
        </p:spPr>
      </p:pic>
      <p:sp>
        <p:nvSpPr>
          <p:cNvPr id="16" name="Rectangle 15">
            <a:extLst>
              <a:ext uri="{FF2B5EF4-FFF2-40B4-BE49-F238E27FC236}">
                <a16:creationId xmlns:a16="http://schemas.microsoft.com/office/drawing/2014/main" id="{98B46216-98A8-C042-8DF0-0A7C5D6D7A20}"/>
              </a:ext>
            </a:extLst>
          </p:cNvPr>
          <p:cNvSpPr/>
          <p:nvPr userDrawn="1"/>
        </p:nvSpPr>
        <p:spPr>
          <a:xfrm>
            <a:off x="0" y="736422"/>
            <a:ext cx="12192000" cy="188687"/>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B49AA486-E3C3-1544-AA8F-53584EB2BF51}"/>
              </a:ext>
            </a:extLst>
          </p:cNvPr>
          <p:cNvSpPr>
            <a:spLocks noGrp="1"/>
          </p:cNvSpPr>
          <p:nvPr userDrawn="1">
            <p:ph type="title" hasCustomPrompt="1"/>
          </p:nvPr>
        </p:nvSpPr>
        <p:spPr>
          <a:xfrm>
            <a:off x="510039" y="1282391"/>
            <a:ext cx="5243988" cy="1059368"/>
          </a:xfrm>
        </p:spPr>
        <p:txBody>
          <a:bodyPr>
            <a:normAutofit/>
          </a:bodyPr>
          <a:lstStyle>
            <a:lvl1pPr>
              <a:defRPr sz="4000">
                <a:solidFill>
                  <a:schemeClr val="bg1"/>
                </a:solidFill>
                <a:latin typeface="Georgia" panose="02040502050405020303" pitchFamily="18" charset="0"/>
              </a:defRPr>
            </a:lvl1pPr>
          </a:lstStyle>
          <a:p>
            <a:r>
              <a:rPr lang="en-US"/>
              <a:t>[Content and image 1]</a:t>
            </a:r>
          </a:p>
        </p:txBody>
      </p:sp>
      <p:sp>
        <p:nvSpPr>
          <p:cNvPr id="14" name="Text Placeholder 3">
            <a:extLst>
              <a:ext uri="{FF2B5EF4-FFF2-40B4-BE49-F238E27FC236}">
                <a16:creationId xmlns:a16="http://schemas.microsoft.com/office/drawing/2014/main" id="{D0D9E844-1CB4-CE45-9DB7-37C87792C05F}"/>
              </a:ext>
            </a:extLst>
          </p:cNvPr>
          <p:cNvSpPr>
            <a:spLocks noGrp="1"/>
          </p:cNvSpPr>
          <p:nvPr userDrawn="1">
            <p:ph type="body" sz="half" idx="2" hasCustomPrompt="1"/>
          </p:nvPr>
        </p:nvSpPr>
        <p:spPr>
          <a:xfrm>
            <a:off x="521191" y="2530446"/>
            <a:ext cx="5243989" cy="3324391"/>
          </a:xfrm>
        </p:spPr>
        <p:txBody>
          <a:bodyPr>
            <a:noAutofit/>
          </a:bodyPr>
          <a:lstStyle>
            <a:lvl1pPr marL="342891" marR="0" indent="-342891" algn="l" defTabSz="914377" rtl="0" eaLnBrk="1" fontAlgn="auto" latinLnBrk="0" hangingPunct="1">
              <a:lnSpc>
                <a:spcPct val="90000"/>
              </a:lnSpc>
              <a:spcBef>
                <a:spcPts val="1000"/>
              </a:spcBef>
              <a:spcAft>
                <a:spcPts val="0"/>
              </a:spcAft>
              <a:buClrTx/>
              <a:buSzTx/>
              <a:buFont typeface="Arial" panose="020B0604020202020204" pitchFamily="34" charset="0"/>
              <a:buAutoNum type="arabicPeriod"/>
              <a:tabLst/>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Insert text here</a:t>
            </a:r>
          </a:p>
          <a:p>
            <a:pPr lvl="0"/>
            <a:endParaRPr lang="en-US" dirty="0"/>
          </a:p>
        </p:txBody>
      </p:sp>
      <p:sp>
        <p:nvSpPr>
          <p:cNvPr id="20" name="Picture Placeholder 19">
            <a:extLst>
              <a:ext uri="{FF2B5EF4-FFF2-40B4-BE49-F238E27FC236}">
                <a16:creationId xmlns:a16="http://schemas.microsoft.com/office/drawing/2014/main" id="{0807F13E-B8E2-CF42-928A-82BA921D5620}"/>
              </a:ext>
            </a:extLst>
          </p:cNvPr>
          <p:cNvSpPr>
            <a:spLocks noGrp="1"/>
          </p:cNvSpPr>
          <p:nvPr userDrawn="1">
            <p:ph type="pic" sz="quarter" idx="10" hasCustomPrompt="1"/>
          </p:nvPr>
        </p:nvSpPr>
        <p:spPr>
          <a:xfrm>
            <a:off x="6768791" y="1282390"/>
            <a:ext cx="4902020" cy="4572447"/>
          </a:xfrm>
          <a:ln w="38100">
            <a:solidFill>
              <a:schemeClr val="bg1"/>
            </a:solidFill>
            <a:miter lim="800000"/>
          </a:ln>
        </p:spPr>
        <p:txBody>
          <a:bodyPr>
            <a:normAutofit/>
          </a:bodyPr>
          <a:lstStyle>
            <a:lvl1pPr marL="0" indent="0" algn="ctr">
              <a:buNone/>
              <a:defRPr sz="2000">
                <a:solidFill>
                  <a:schemeClr val="bg1"/>
                </a:solidFill>
              </a:defRPr>
            </a:lvl1pPr>
          </a:lstStyle>
          <a:p>
            <a:r>
              <a:rPr lang="en-US"/>
              <a:t>Image, chart or Graph</a:t>
            </a:r>
          </a:p>
        </p:txBody>
      </p:sp>
      <p:sp>
        <p:nvSpPr>
          <p:cNvPr id="8" name="Slide Number Placeholder 5">
            <a:extLst>
              <a:ext uri="{FF2B5EF4-FFF2-40B4-BE49-F238E27FC236}">
                <a16:creationId xmlns:a16="http://schemas.microsoft.com/office/drawing/2014/main" id="{D8738CA8-5C57-4120-95D5-1E09279094AD}"/>
              </a:ext>
            </a:extLst>
          </p:cNvPr>
          <p:cNvSpPr>
            <a:spLocks noGrp="1"/>
          </p:cNvSpPr>
          <p:nvPr userDrawn="1">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49134-1171-714A-B8FA-E8ECB9B9CCED}" type="slidenum">
              <a:rPr lang="en-US" smtClean="0"/>
              <a:t>‹#›</a:t>
            </a:fld>
            <a:endParaRPr lang="en-US"/>
          </a:p>
        </p:txBody>
      </p:sp>
    </p:spTree>
    <p:custDataLst>
      <p:tags r:id="rId1"/>
    </p:custDataLst>
    <p:extLst>
      <p:ext uri="{BB962C8B-B14F-4D97-AF65-F5344CB8AC3E}">
        <p14:creationId xmlns:p14="http://schemas.microsoft.com/office/powerpoint/2010/main" val="4101152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436500-8FFF-C443-84F7-056CABF1796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76" y="673485"/>
            <a:ext cx="12192000" cy="1416647"/>
          </a:xfrm>
          <a:prstGeom prst="rect">
            <a:avLst/>
          </a:prstGeom>
        </p:spPr>
      </p:pic>
      <p:sp>
        <p:nvSpPr>
          <p:cNvPr id="12" name="Rectangle 11">
            <a:extLst>
              <a:ext uri="{FF2B5EF4-FFF2-40B4-BE49-F238E27FC236}">
                <a16:creationId xmlns:a16="http://schemas.microsoft.com/office/drawing/2014/main" id="{C1C6E3A8-D6EA-E746-A367-7B72492A3604}"/>
              </a:ext>
            </a:extLst>
          </p:cNvPr>
          <p:cNvSpPr/>
          <p:nvPr userDrawn="1"/>
        </p:nvSpPr>
        <p:spPr>
          <a:xfrm>
            <a:off x="5576" y="502469"/>
            <a:ext cx="12192000" cy="1886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Title 1">
            <a:extLst>
              <a:ext uri="{FF2B5EF4-FFF2-40B4-BE49-F238E27FC236}">
                <a16:creationId xmlns:a16="http://schemas.microsoft.com/office/drawing/2014/main" id="{0FAF4225-B910-D441-8E02-35135D000DE5}"/>
              </a:ext>
            </a:extLst>
          </p:cNvPr>
          <p:cNvSpPr>
            <a:spLocks noGrp="1"/>
          </p:cNvSpPr>
          <p:nvPr>
            <p:ph type="title" hasCustomPrompt="1"/>
          </p:nvPr>
        </p:nvSpPr>
        <p:spPr>
          <a:xfrm>
            <a:off x="515615" y="1059366"/>
            <a:ext cx="11160772" cy="680225"/>
          </a:xfrm>
        </p:spPr>
        <p:txBody>
          <a:bodyPr/>
          <a:lstStyle>
            <a:lvl1pPr>
              <a:defRPr>
                <a:solidFill>
                  <a:schemeClr val="tx2"/>
                </a:solidFill>
                <a:latin typeface="Georgia" panose="02040502050405020303" pitchFamily="18" charset="0"/>
              </a:defRPr>
            </a:lvl1pPr>
          </a:lstStyle>
          <a:p>
            <a:r>
              <a:rPr lang="en-US" dirty="0"/>
              <a:t>[Image Slide 2]</a:t>
            </a:r>
          </a:p>
        </p:txBody>
      </p:sp>
      <p:sp>
        <p:nvSpPr>
          <p:cNvPr id="19" name="Picture Placeholder 19">
            <a:extLst>
              <a:ext uri="{FF2B5EF4-FFF2-40B4-BE49-F238E27FC236}">
                <a16:creationId xmlns:a16="http://schemas.microsoft.com/office/drawing/2014/main" id="{AC99ECCE-745F-1C48-B548-23AD7CC8E059}"/>
              </a:ext>
            </a:extLst>
          </p:cNvPr>
          <p:cNvSpPr>
            <a:spLocks noGrp="1"/>
          </p:cNvSpPr>
          <p:nvPr>
            <p:ph type="pic" sz="quarter" idx="10" hasCustomPrompt="1"/>
          </p:nvPr>
        </p:nvSpPr>
        <p:spPr>
          <a:xfrm>
            <a:off x="510039" y="2386363"/>
            <a:ext cx="11160772" cy="3780484"/>
          </a:xfrm>
          <a:ln w="38100">
            <a:solidFill>
              <a:schemeClr val="bg2"/>
            </a:solidFill>
            <a:miter lim="800000"/>
          </a:ln>
        </p:spPr>
        <p:txBody>
          <a:bodyPr>
            <a:normAutofit/>
          </a:bodyPr>
          <a:lstStyle>
            <a:lvl1pPr marL="0" indent="0" algn="ctr">
              <a:buNone/>
              <a:defRPr sz="2000">
                <a:solidFill>
                  <a:schemeClr val="tx2"/>
                </a:solidFill>
              </a:defRPr>
            </a:lvl1pPr>
          </a:lstStyle>
          <a:p>
            <a:r>
              <a:rPr lang="en-US"/>
              <a:t>Image, chart or Graph</a:t>
            </a:r>
          </a:p>
        </p:txBody>
      </p:sp>
      <p:sp>
        <p:nvSpPr>
          <p:cNvPr id="6" name="Slide Number Placeholder 5">
            <a:extLst>
              <a:ext uri="{FF2B5EF4-FFF2-40B4-BE49-F238E27FC236}">
                <a16:creationId xmlns:a16="http://schemas.microsoft.com/office/drawing/2014/main" id="{4C5319DD-18FD-4ECD-8B60-838F4572483E}"/>
              </a:ext>
            </a:extLst>
          </p:cNvPr>
          <p:cNvSpPr>
            <a:spLocks noGrp="1"/>
          </p:cNvSpPr>
          <p:nvPr>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49134-1171-714A-B8FA-E8ECB9B9CCED}" type="slidenum">
              <a:rPr lang="en-US" smtClean="0"/>
              <a:t>‹#›</a:t>
            </a:fld>
            <a:endParaRPr lang="en-US"/>
          </a:p>
        </p:txBody>
      </p:sp>
    </p:spTree>
    <p:custDataLst>
      <p:tags r:id="rId1"/>
    </p:custDataLst>
    <p:extLst>
      <p:ext uri="{BB962C8B-B14F-4D97-AF65-F5344CB8AC3E}">
        <p14:creationId xmlns:p14="http://schemas.microsoft.com/office/powerpoint/2010/main" val="271764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4572-FDD8-190D-8A5C-32E15F645D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67FA89-12CC-9C4E-AE45-DD645D09BD1C}"/>
              </a:ext>
            </a:extLst>
          </p:cNvPr>
          <p:cNvSpPr>
            <a:spLocks noGrp="1"/>
          </p:cNvSpPr>
          <p:nvPr>
            <p:ph type="dt" sz="half" idx="10"/>
          </p:nvPr>
        </p:nvSpPr>
        <p:spPr/>
        <p:txBody>
          <a:bodyPr/>
          <a:lstStyle/>
          <a:p>
            <a:fld id="{5763EAC7-0707-4058-AC61-596DCEC5073B}" type="datetimeFigureOut">
              <a:rPr lang="en-US" smtClean="0"/>
              <a:t>9/15/2023</a:t>
            </a:fld>
            <a:endParaRPr lang="en-US"/>
          </a:p>
        </p:txBody>
      </p:sp>
      <p:sp>
        <p:nvSpPr>
          <p:cNvPr id="4" name="Footer Placeholder 3">
            <a:extLst>
              <a:ext uri="{FF2B5EF4-FFF2-40B4-BE49-F238E27FC236}">
                <a16:creationId xmlns:a16="http://schemas.microsoft.com/office/drawing/2014/main" id="{006431B4-2C1A-AB9B-56AC-5AD075998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1AA9D8-2DD3-8E4B-1E86-C5C17C350282}"/>
              </a:ext>
            </a:extLst>
          </p:cNvPr>
          <p:cNvSpPr>
            <a:spLocks noGrp="1"/>
          </p:cNvSpPr>
          <p:nvPr>
            <p:ph type="sldNum" sz="quarter" idx="12"/>
          </p:nvPr>
        </p:nvSpPr>
        <p:spPr/>
        <p:txBody>
          <a:bodyPr/>
          <a:lstStyle/>
          <a:p>
            <a:fld id="{3FABF81C-9BCA-48AA-A656-B31E8C83D590}" type="slidenum">
              <a:rPr lang="en-US" smtClean="0"/>
              <a:t>‹#›</a:t>
            </a:fld>
            <a:endParaRPr lang="en-US"/>
          </a:p>
        </p:txBody>
      </p:sp>
    </p:spTree>
    <p:extLst>
      <p:ext uri="{BB962C8B-B14F-4D97-AF65-F5344CB8AC3E}">
        <p14:creationId xmlns:p14="http://schemas.microsoft.com/office/powerpoint/2010/main" val="3568384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amp; Im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436500-8FFF-C443-84F7-056CABF1796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0697" b="10697"/>
          <a:stretch/>
        </p:blipFill>
        <p:spPr>
          <a:xfrm>
            <a:off x="0" y="736423"/>
            <a:ext cx="12192000" cy="5463656"/>
          </a:xfrm>
          <a:prstGeom prst="rect">
            <a:avLst/>
          </a:prstGeom>
        </p:spPr>
      </p:pic>
      <p:sp>
        <p:nvSpPr>
          <p:cNvPr id="16" name="Rectangle 15">
            <a:extLst>
              <a:ext uri="{FF2B5EF4-FFF2-40B4-BE49-F238E27FC236}">
                <a16:creationId xmlns:a16="http://schemas.microsoft.com/office/drawing/2014/main" id="{98B46216-98A8-C042-8DF0-0A7C5D6D7A20}"/>
              </a:ext>
            </a:extLst>
          </p:cNvPr>
          <p:cNvSpPr/>
          <p:nvPr userDrawn="1"/>
        </p:nvSpPr>
        <p:spPr>
          <a:xfrm>
            <a:off x="0" y="736422"/>
            <a:ext cx="12192000" cy="1886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B49AA486-E3C3-1544-AA8F-53584EB2BF51}"/>
              </a:ext>
            </a:extLst>
          </p:cNvPr>
          <p:cNvSpPr>
            <a:spLocks noGrp="1"/>
          </p:cNvSpPr>
          <p:nvPr>
            <p:ph type="title" hasCustomPrompt="1"/>
          </p:nvPr>
        </p:nvSpPr>
        <p:spPr>
          <a:xfrm>
            <a:off x="510039" y="1282391"/>
            <a:ext cx="5462275" cy="1059368"/>
          </a:xfrm>
        </p:spPr>
        <p:txBody>
          <a:bodyPr>
            <a:normAutofit/>
          </a:bodyPr>
          <a:lstStyle>
            <a:lvl1pPr>
              <a:defRPr sz="4000">
                <a:solidFill>
                  <a:schemeClr val="tx2"/>
                </a:solidFill>
                <a:latin typeface="Georgia" panose="02040502050405020303" pitchFamily="18" charset="0"/>
              </a:defRPr>
            </a:lvl1pPr>
          </a:lstStyle>
          <a:p>
            <a:r>
              <a:rPr lang="en-US" dirty="0"/>
              <a:t>[Content and image 2]</a:t>
            </a:r>
          </a:p>
        </p:txBody>
      </p:sp>
      <p:sp>
        <p:nvSpPr>
          <p:cNvPr id="14" name="Text Placeholder 3">
            <a:extLst>
              <a:ext uri="{FF2B5EF4-FFF2-40B4-BE49-F238E27FC236}">
                <a16:creationId xmlns:a16="http://schemas.microsoft.com/office/drawing/2014/main" id="{D0D9E844-1CB4-CE45-9DB7-37C87792C05F}"/>
              </a:ext>
            </a:extLst>
          </p:cNvPr>
          <p:cNvSpPr>
            <a:spLocks noGrp="1"/>
          </p:cNvSpPr>
          <p:nvPr>
            <p:ph type="body" sz="half" idx="2" hasCustomPrompt="1"/>
          </p:nvPr>
        </p:nvSpPr>
        <p:spPr>
          <a:xfrm>
            <a:off x="521191" y="2530446"/>
            <a:ext cx="5243989" cy="3324391"/>
          </a:xfrm>
        </p:spPr>
        <p:txBody>
          <a:bodyPr>
            <a:noAutofit/>
          </a:bodyPr>
          <a:lstStyle>
            <a:lvl1pPr marL="342891" marR="0" indent="-342891" algn="l" defTabSz="914377" rtl="0" eaLnBrk="1" fontAlgn="auto" latinLnBrk="0" hangingPunct="1">
              <a:lnSpc>
                <a:spcPct val="90000"/>
              </a:lnSpc>
              <a:spcBef>
                <a:spcPts val="1000"/>
              </a:spcBef>
              <a:spcAft>
                <a:spcPts val="0"/>
              </a:spcAft>
              <a:buClrTx/>
              <a:buSzTx/>
              <a:buFont typeface="Arial" panose="020B0604020202020204" pitchFamily="34" charset="0"/>
              <a:buAutoNum type="arabicPeriod"/>
              <a:tabLst/>
              <a:defRPr sz="16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Insert text here</a:t>
            </a:r>
          </a:p>
          <a:p>
            <a:pPr lvl="0"/>
            <a:endParaRPr lang="en-US" dirty="0"/>
          </a:p>
        </p:txBody>
      </p:sp>
      <p:sp>
        <p:nvSpPr>
          <p:cNvPr id="20" name="Picture Placeholder 19">
            <a:extLst>
              <a:ext uri="{FF2B5EF4-FFF2-40B4-BE49-F238E27FC236}">
                <a16:creationId xmlns:a16="http://schemas.microsoft.com/office/drawing/2014/main" id="{0807F13E-B8E2-CF42-928A-82BA921D5620}"/>
              </a:ext>
            </a:extLst>
          </p:cNvPr>
          <p:cNvSpPr>
            <a:spLocks noGrp="1"/>
          </p:cNvSpPr>
          <p:nvPr>
            <p:ph type="pic" sz="quarter" idx="10" hasCustomPrompt="1"/>
          </p:nvPr>
        </p:nvSpPr>
        <p:spPr>
          <a:xfrm>
            <a:off x="6768791" y="1282390"/>
            <a:ext cx="4902020" cy="4572447"/>
          </a:xfrm>
          <a:ln w="38100">
            <a:solidFill>
              <a:schemeClr val="bg1"/>
            </a:solidFill>
            <a:miter lim="800000"/>
          </a:ln>
        </p:spPr>
        <p:txBody>
          <a:bodyPr>
            <a:normAutofit/>
          </a:bodyPr>
          <a:lstStyle>
            <a:lvl1pPr marL="0" indent="0" algn="ctr">
              <a:buNone/>
              <a:defRPr sz="2000">
                <a:solidFill>
                  <a:schemeClr val="bg1"/>
                </a:solidFill>
              </a:defRPr>
            </a:lvl1pPr>
          </a:lstStyle>
          <a:p>
            <a:r>
              <a:rPr lang="en-US"/>
              <a:t>Image, chart or Graph</a:t>
            </a:r>
          </a:p>
        </p:txBody>
      </p:sp>
      <p:sp>
        <p:nvSpPr>
          <p:cNvPr id="7" name="Slide Number Placeholder 5">
            <a:extLst>
              <a:ext uri="{FF2B5EF4-FFF2-40B4-BE49-F238E27FC236}">
                <a16:creationId xmlns:a16="http://schemas.microsoft.com/office/drawing/2014/main" id="{424E2C92-437E-4291-ADB2-8992EBA2104C}"/>
              </a:ext>
            </a:extLst>
          </p:cNvPr>
          <p:cNvSpPr>
            <a:spLocks noGrp="1"/>
          </p:cNvSpPr>
          <p:nvPr>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49134-1171-714A-B8FA-E8ECB9B9CCED}" type="slidenum">
              <a:rPr lang="en-US" smtClean="0"/>
              <a:t>‹#›</a:t>
            </a:fld>
            <a:endParaRPr lang="en-US"/>
          </a:p>
        </p:txBody>
      </p:sp>
    </p:spTree>
    <p:custDataLst>
      <p:tags r:id="rId1"/>
    </p:custDataLst>
    <p:extLst>
      <p:ext uri="{BB962C8B-B14F-4D97-AF65-F5344CB8AC3E}">
        <p14:creationId xmlns:p14="http://schemas.microsoft.com/office/powerpoint/2010/main" val="42927382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amp; Image 3">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807F13E-B8E2-CF42-928A-82BA921D5620}"/>
              </a:ext>
            </a:extLst>
          </p:cNvPr>
          <p:cNvSpPr>
            <a:spLocks noGrp="1"/>
          </p:cNvSpPr>
          <p:nvPr>
            <p:ph type="pic" sz="quarter" idx="10" hasCustomPrompt="1"/>
          </p:nvPr>
        </p:nvSpPr>
        <p:spPr>
          <a:xfrm>
            <a:off x="6322741" y="736423"/>
            <a:ext cx="5869259" cy="5463656"/>
          </a:xfrm>
          <a:ln w="38100">
            <a:solidFill>
              <a:schemeClr val="bg2"/>
            </a:solidFill>
            <a:miter lim="800000"/>
          </a:ln>
        </p:spPr>
        <p:txBody>
          <a:bodyPr anchor="t">
            <a:normAutofit/>
          </a:bodyPr>
          <a:lstStyle>
            <a:lvl1pPr marL="0" indent="0" algn="ctr">
              <a:buNone/>
              <a:defRPr sz="2000">
                <a:solidFill>
                  <a:srgbClr val="73C6A1"/>
                </a:solidFill>
              </a:defRPr>
            </a:lvl1pPr>
          </a:lstStyle>
          <a:p>
            <a:r>
              <a:rPr lang="en-US"/>
              <a:t>Image, chart, or graph</a:t>
            </a:r>
          </a:p>
        </p:txBody>
      </p:sp>
      <p:pic>
        <p:nvPicPr>
          <p:cNvPr id="15" name="Picture 14">
            <a:extLst>
              <a:ext uri="{FF2B5EF4-FFF2-40B4-BE49-F238E27FC236}">
                <a16:creationId xmlns:a16="http://schemas.microsoft.com/office/drawing/2014/main" id="{677CBD7D-97C9-994E-8B85-628FC266F326}"/>
              </a:ext>
            </a:extLst>
          </p:cNvPr>
          <p:cNvPicPr>
            <a:picLocks noChangeAspect="1"/>
          </p:cNvPicPr>
          <p:nvPr userDrawn="1"/>
        </p:nvPicPr>
        <p:blipFill rotWithShape="1">
          <a:blip r:embed="rId3"/>
          <a:srcRect b="29716"/>
          <a:stretch/>
        </p:blipFill>
        <p:spPr>
          <a:xfrm>
            <a:off x="0" y="925108"/>
            <a:ext cx="6322743" cy="5274971"/>
          </a:xfrm>
          <a:prstGeom prst="rect">
            <a:avLst/>
          </a:prstGeom>
        </p:spPr>
      </p:pic>
      <p:sp>
        <p:nvSpPr>
          <p:cNvPr id="16" name="Rectangle 15">
            <a:extLst>
              <a:ext uri="{FF2B5EF4-FFF2-40B4-BE49-F238E27FC236}">
                <a16:creationId xmlns:a16="http://schemas.microsoft.com/office/drawing/2014/main" id="{98B46216-98A8-C042-8DF0-0A7C5D6D7A20}"/>
              </a:ext>
            </a:extLst>
          </p:cNvPr>
          <p:cNvSpPr/>
          <p:nvPr userDrawn="1"/>
        </p:nvSpPr>
        <p:spPr>
          <a:xfrm>
            <a:off x="0" y="736422"/>
            <a:ext cx="6322743" cy="188687"/>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B49AA486-E3C3-1544-AA8F-53584EB2BF51}"/>
              </a:ext>
            </a:extLst>
          </p:cNvPr>
          <p:cNvSpPr>
            <a:spLocks noGrp="1"/>
          </p:cNvSpPr>
          <p:nvPr userDrawn="1">
            <p:ph type="title" hasCustomPrompt="1"/>
          </p:nvPr>
        </p:nvSpPr>
        <p:spPr>
          <a:xfrm>
            <a:off x="510039" y="1282391"/>
            <a:ext cx="5243988" cy="1059368"/>
          </a:xfrm>
        </p:spPr>
        <p:txBody>
          <a:bodyPr>
            <a:normAutofit/>
          </a:bodyPr>
          <a:lstStyle>
            <a:lvl1pPr>
              <a:defRPr sz="3867">
                <a:solidFill>
                  <a:schemeClr val="bg1"/>
                </a:solidFill>
                <a:latin typeface="Georgia" panose="02040502050405020303" pitchFamily="18" charset="0"/>
              </a:defRPr>
            </a:lvl1pPr>
          </a:lstStyle>
          <a:p>
            <a:r>
              <a:rPr lang="en-US" dirty="0"/>
              <a:t>[Content and image 3]</a:t>
            </a:r>
          </a:p>
        </p:txBody>
      </p:sp>
      <p:sp>
        <p:nvSpPr>
          <p:cNvPr id="14" name="Text Placeholder 3">
            <a:extLst>
              <a:ext uri="{FF2B5EF4-FFF2-40B4-BE49-F238E27FC236}">
                <a16:creationId xmlns:a16="http://schemas.microsoft.com/office/drawing/2014/main" id="{D0D9E844-1CB4-CE45-9DB7-37C87792C05F}"/>
              </a:ext>
            </a:extLst>
          </p:cNvPr>
          <p:cNvSpPr>
            <a:spLocks noGrp="1"/>
          </p:cNvSpPr>
          <p:nvPr userDrawn="1">
            <p:ph type="body" sz="half" idx="2" hasCustomPrompt="1"/>
          </p:nvPr>
        </p:nvSpPr>
        <p:spPr>
          <a:xfrm>
            <a:off x="521191" y="2530446"/>
            <a:ext cx="5243989" cy="3324391"/>
          </a:xfrm>
        </p:spPr>
        <p:txBody>
          <a:bodyPr>
            <a:noAutofit/>
          </a:bodyPr>
          <a:lstStyle>
            <a:lvl1pPr marL="342891" marR="0" indent="-342891" algn="l" defTabSz="914377" rtl="0" eaLnBrk="1" fontAlgn="auto" latinLnBrk="0" hangingPunct="1">
              <a:lnSpc>
                <a:spcPct val="90000"/>
              </a:lnSpc>
              <a:spcBef>
                <a:spcPts val="1000"/>
              </a:spcBef>
              <a:spcAft>
                <a:spcPts val="0"/>
              </a:spcAft>
              <a:buClrTx/>
              <a:buSzTx/>
              <a:buFont typeface="Arial" panose="020B0604020202020204" pitchFamily="34" charset="0"/>
              <a:buAutoNum type="arabicPeriod"/>
              <a:tabLst/>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Insert text here</a:t>
            </a:r>
          </a:p>
          <a:p>
            <a:pPr lvl="0"/>
            <a:endParaRPr lang="en-US" dirty="0"/>
          </a:p>
        </p:txBody>
      </p:sp>
    </p:spTree>
    <p:custDataLst>
      <p:tags r:id="rId1"/>
    </p:custDataLst>
    <p:extLst>
      <p:ext uri="{BB962C8B-B14F-4D97-AF65-F5344CB8AC3E}">
        <p14:creationId xmlns:p14="http://schemas.microsoft.com/office/powerpoint/2010/main" val="303852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amp; Image 4">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807F13E-B8E2-CF42-928A-82BA921D5620}"/>
              </a:ext>
            </a:extLst>
          </p:cNvPr>
          <p:cNvSpPr>
            <a:spLocks noGrp="1"/>
          </p:cNvSpPr>
          <p:nvPr>
            <p:ph type="pic" sz="quarter" idx="10" hasCustomPrompt="1"/>
          </p:nvPr>
        </p:nvSpPr>
        <p:spPr>
          <a:xfrm>
            <a:off x="6322741" y="736424"/>
            <a:ext cx="5869259" cy="5385155"/>
          </a:xfrm>
          <a:ln w="38100">
            <a:solidFill>
              <a:schemeClr val="bg2"/>
            </a:solidFill>
            <a:miter lim="800000"/>
          </a:ln>
        </p:spPr>
        <p:txBody>
          <a:bodyPr anchor="t">
            <a:normAutofit/>
          </a:bodyPr>
          <a:lstStyle>
            <a:lvl1pPr marL="0" indent="0" algn="ctr">
              <a:buNone/>
              <a:defRPr sz="2000">
                <a:solidFill>
                  <a:schemeClr val="tx2"/>
                </a:solidFill>
              </a:defRPr>
            </a:lvl1pPr>
          </a:lstStyle>
          <a:p>
            <a:r>
              <a:rPr lang="en-US"/>
              <a:t>Image, chart, or graph</a:t>
            </a:r>
          </a:p>
        </p:txBody>
      </p:sp>
      <p:pic>
        <p:nvPicPr>
          <p:cNvPr id="9" name="Picture 8">
            <a:extLst>
              <a:ext uri="{FF2B5EF4-FFF2-40B4-BE49-F238E27FC236}">
                <a16:creationId xmlns:a16="http://schemas.microsoft.com/office/drawing/2014/main" id="{EE1F7517-6785-E145-AE37-42B233A092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735983"/>
            <a:ext cx="6322743" cy="5419051"/>
          </a:xfrm>
          <a:prstGeom prst="rect">
            <a:avLst/>
          </a:prstGeom>
        </p:spPr>
      </p:pic>
      <p:sp>
        <p:nvSpPr>
          <p:cNvPr id="16" name="Rectangle 15">
            <a:extLst>
              <a:ext uri="{FF2B5EF4-FFF2-40B4-BE49-F238E27FC236}">
                <a16:creationId xmlns:a16="http://schemas.microsoft.com/office/drawing/2014/main" id="{98B46216-98A8-C042-8DF0-0A7C5D6D7A20}"/>
              </a:ext>
            </a:extLst>
          </p:cNvPr>
          <p:cNvSpPr/>
          <p:nvPr userDrawn="1"/>
        </p:nvSpPr>
        <p:spPr>
          <a:xfrm>
            <a:off x="0" y="736422"/>
            <a:ext cx="6322743" cy="1886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B49AA486-E3C3-1544-AA8F-53584EB2BF51}"/>
              </a:ext>
            </a:extLst>
          </p:cNvPr>
          <p:cNvSpPr>
            <a:spLocks noGrp="1"/>
          </p:cNvSpPr>
          <p:nvPr>
            <p:ph type="title" hasCustomPrompt="1"/>
          </p:nvPr>
        </p:nvSpPr>
        <p:spPr>
          <a:xfrm>
            <a:off x="510039" y="1282391"/>
            <a:ext cx="5243988" cy="1059368"/>
          </a:xfrm>
        </p:spPr>
        <p:txBody>
          <a:bodyPr>
            <a:normAutofit/>
          </a:bodyPr>
          <a:lstStyle>
            <a:lvl1pPr>
              <a:defRPr sz="3867">
                <a:solidFill>
                  <a:schemeClr val="tx2"/>
                </a:solidFill>
                <a:latin typeface="Georgia" panose="02040502050405020303" pitchFamily="18" charset="0"/>
              </a:defRPr>
            </a:lvl1pPr>
          </a:lstStyle>
          <a:p>
            <a:r>
              <a:rPr lang="en-US" dirty="0"/>
              <a:t>[Content and image 4]</a:t>
            </a:r>
          </a:p>
        </p:txBody>
      </p:sp>
      <p:sp>
        <p:nvSpPr>
          <p:cNvPr id="14" name="Text Placeholder 3">
            <a:extLst>
              <a:ext uri="{FF2B5EF4-FFF2-40B4-BE49-F238E27FC236}">
                <a16:creationId xmlns:a16="http://schemas.microsoft.com/office/drawing/2014/main" id="{D0D9E844-1CB4-CE45-9DB7-37C87792C05F}"/>
              </a:ext>
            </a:extLst>
          </p:cNvPr>
          <p:cNvSpPr>
            <a:spLocks noGrp="1"/>
          </p:cNvSpPr>
          <p:nvPr>
            <p:ph type="body" sz="half" idx="2" hasCustomPrompt="1"/>
          </p:nvPr>
        </p:nvSpPr>
        <p:spPr>
          <a:xfrm>
            <a:off x="521191" y="2530446"/>
            <a:ext cx="5243989" cy="3324391"/>
          </a:xfrm>
        </p:spPr>
        <p:txBody>
          <a:bodyPr>
            <a:noAutofit/>
          </a:bodyPr>
          <a:lstStyle>
            <a:lvl1pPr marL="342891" marR="0" indent="-342891" algn="l" defTabSz="914377" rtl="0" eaLnBrk="1" fontAlgn="auto" latinLnBrk="0" hangingPunct="1">
              <a:lnSpc>
                <a:spcPct val="90000"/>
              </a:lnSpc>
              <a:spcBef>
                <a:spcPts val="1000"/>
              </a:spcBef>
              <a:spcAft>
                <a:spcPts val="0"/>
              </a:spcAft>
              <a:buClrTx/>
              <a:buSzTx/>
              <a:buFont typeface="Arial" panose="020B0604020202020204" pitchFamily="34" charset="0"/>
              <a:buAutoNum type="arabicPeriod"/>
              <a:tabLst/>
              <a:defRPr sz="16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Insert text here</a:t>
            </a:r>
          </a:p>
          <a:p>
            <a:pPr lvl="0"/>
            <a:endParaRPr lang="en-US" dirty="0"/>
          </a:p>
        </p:txBody>
      </p:sp>
      <p:sp>
        <p:nvSpPr>
          <p:cNvPr id="7" name="Slide Number Placeholder 5">
            <a:extLst>
              <a:ext uri="{FF2B5EF4-FFF2-40B4-BE49-F238E27FC236}">
                <a16:creationId xmlns:a16="http://schemas.microsoft.com/office/drawing/2014/main" id="{A7D1EDA9-D213-449F-B368-E79357EA36C5}"/>
              </a:ext>
            </a:extLst>
          </p:cNvPr>
          <p:cNvSpPr>
            <a:spLocks noGrp="1"/>
          </p:cNvSpPr>
          <p:nvPr>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49134-1171-714A-B8FA-E8ECB9B9CCED}" type="slidenum">
              <a:rPr lang="en-US" smtClean="0"/>
              <a:t>‹#›</a:t>
            </a:fld>
            <a:endParaRPr lang="en-US"/>
          </a:p>
        </p:txBody>
      </p:sp>
    </p:spTree>
    <p:custDataLst>
      <p:tags r:id="rId1"/>
    </p:custDataLst>
    <p:extLst>
      <p:ext uri="{BB962C8B-B14F-4D97-AF65-F5344CB8AC3E}">
        <p14:creationId xmlns:p14="http://schemas.microsoft.com/office/powerpoint/2010/main" val="3379952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amp; Image 5">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807F13E-B8E2-CF42-928A-82BA921D5620}"/>
              </a:ext>
            </a:extLst>
          </p:cNvPr>
          <p:cNvSpPr>
            <a:spLocks noGrp="1"/>
          </p:cNvSpPr>
          <p:nvPr>
            <p:ph type="pic" sz="quarter" idx="10" hasCustomPrompt="1"/>
          </p:nvPr>
        </p:nvSpPr>
        <p:spPr>
          <a:xfrm>
            <a:off x="0" y="736422"/>
            <a:ext cx="5869259" cy="5419051"/>
          </a:xfrm>
          <a:ln w="38100">
            <a:solidFill>
              <a:schemeClr val="bg2"/>
            </a:solidFill>
            <a:miter lim="800000"/>
          </a:ln>
        </p:spPr>
        <p:txBody>
          <a:bodyPr anchor="t">
            <a:normAutofit/>
          </a:bodyPr>
          <a:lstStyle>
            <a:lvl1pPr marL="0" indent="0" algn="ctr">
              <a:buNone/>
              <a:defRPr sz="2000">
                <a:solidFill>
                  <a:schemeClr val="tx2"/>
                </a:solidFill>
              </a:defRPr>
            </a:lvl1pPr>
          </a:lstStyle>
          <a:p>
            <a:r>
              <a:rPr lang="en-US"/>
              <a:t>Image, chart, or graph</a:t>
            </a:r>
          </a:p>
        </p:txBody>
      </p:sp>
      <p:pic>
        <p:nvPicPr>
          <p:cNvPr id="15" name="Picture 14">
            <a:extLst>
              <a:ext uri="{FF2B5EF4-FFF2-40B4-BE49-F238E27FC236}">
                <a16:creationId xmlns:a16="http://schemas.microsoft.com/office/drawing/2014/main" id="{677CBD7D-97C9-994E-8B85-628FC266F326}"/>
              </a:ext>
            </a:extLst>
          </p:cNvPr>
          <p:cNvPicPr>
            <a:picLocks noChangeAspect="1"/>
          </p:cNvPicPr>
          <p:nvPr userDrawn="1"/>
        </p:nvPicPr>
        <p:blipFill rotWithShape="1">
          <a:blip r:embed="rId3"/>
          <a:srcRect b="28997"/>
          <a:stretch/>
        </p:blipFill>
        <p:spPr>
          <a:xfrm>
            <a:off x="5869258" y="907440"/>
            <a:ext cx="6322743" cy="5328937"/>
          </a:xfrm>
          <a:prstGeom prst="rect">
            <a:avLst/>
          </a:prstGeom>
        </p:spPr>
      </p:pic>
      <p:sp>
        <p:nvSpPr>
          <p:cNvPr id="16" name="Rectangle 15">
            <a:extLst>
              <a:ext uri="{FF2B5EF4-FFF2-40B4-BE49-F238E27FC236}">
                <a16:creationId xmlns:a16="http://schemas.microsoft.com/office/drawing/2014/main" id="{98B46216-98A8-C042-8DF0-0A7C5D6D7A20}"/>
              </a:ext>
            </a:extLst>
          </p:cNvPr>
          <p:cNvSpPr/>
          <p:nvPr userDrawn="1"/>
        </p:nvSpPr>
        <p:spPr>
          <a:xfrm>
            <a:off x="5869258" y="736422"/>
            <a:ext cx="6322743" cy="188687"/>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B49AA486-E3C3-1544-AA8F-53584EB2BF51}"/>
              </a:ext>
            </a:extLst>
          </p:cNvPr>
          <p:cNvSpPr>
            <a:spLocks noGrp="1"/>
          </p:cNvSpPr>
          <p:nvPr userDrawn="1">
            <p:ph type="title" hasCustomPrompt="1"/>
          </p:nvPr>
        </p:nvSpPr>
        <p:spPr>
          <a:xfrm>
            <a:off x="6379297" y="1282391"/>
            <a:ext cx="5243988" cy="1059368"/>
          </a:xfrm>
        </p:spPr>
        <p:txBody>
          <a:bodyPr>
            <a:normAutofit/>
          </a:bodyPr>
          <a:lstStyle>
            <a:lvl1pPr>
              <a:defRPr sz="3867">
                <a:solidFill>
                  <a:schemeClr val="bg1"/>
                </a:solidFill>
                <a:latin typeface="Georgia" panose="02040502050405020303" pitchFamily="18" charset="0"/>
              </a:defRPr>
            </a:lvl1pPr>
          </a:lstStyle>
          <a:p>
            <a:r>
              <a:rPr lang="en-US" dirty="0"/>
              <a:t>[Content and image 5]</a:t>
            </a:r>
          </a:p>
        </p:txBody>
      </p:sp>
      <p:sp>
        <p:nvSpPr>
          <p:cNvPr id="14" name="Text Placeholder 3">
            <a:extLst>
              <a:ext uri="{FF2B5EF4-FFF2-40B4-BE49-F238E27FC236}">
                <a16:creationId xmlns:a16="http://schemas.microsoft.com/office/drawing/2014/main" id="{D0D9E844-1CB4-CE45-9DB7-37C87792C05F}"/>
              </a:ext>
            </a:extLst>
          </p:cNvPr>
          <p:cNvSpPr>
            <a:spLocks noGrp="1"/>
          </p:cNvSpPr>
          <p:nvPr userDrawn="1">
            <p:ph type="body" sz="half" idx="2" hasCustomPrompt="1"/>
          </p:nvPr>
        </p:nvSpPr>
        <p:spPr>
          <a:xfrm>
            <a:off x="6390448" y="2530446"/>
            <a:ext cx="5243989" cy="3324391"/>
          </a:xfrm>
        </p:spPr>
        <p:txBody>
          <a:bodyPr>
            <a:noAutofit/>
          </a:bodyPr>
          <a:lstStyle>
            <a:lvl1pPr marL="342891" marR="0" indent="-342891" algn="l" defTabSz="914377" rtl="0" eaLnBrk="1" fontAlgn="auto" latinLnBrk="0" hangingPunct="1">
              <a:lnSpc>
                <a:spcPct val="90000"/>
              </a:lnSpc>
              <a:spcBef>
                <a:spcPts val="1000"/>
              </a:spcBef>
              <a:spcAft>
                <a:spcPts val="0"/>
              </a:spcAft>
              <a:buClrTx/>
              <a:buSzTx/>
              <a:buFont typeface="Arial" panose="020B0604020202020204" pitchFamily="34" charset="0"/>
              <a:buAutoNum type="arabicPeriod"/>
              <a:tabLst/>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Insert text here</a:t>
            </a:r>
          </a:p>
          <a:p>
            <a:pPr lvl="0"/>
            <a:endParaRPr lang="en-US" dirty="0"/>
          </a:p>
        </p:txBody>
      </p:sp>
      <p:sp>
        <p:nvSpPr>
          <p:cNvPr id="8" name="Slide Number Placeholder 5">
            <a:extLst>
              <a:ext uri="{FF2B5EF4-FFF2-40B4-BE49-F238E27FC236}">
                <a16:creationId xmlns:a16="http://schemas.microsoft.com/office/drawing/2014/main" id="{EE3DC03C-4847-43FD-A7CC-EC997EC0C16E}"/>
              </a:ext>
            </a:extLst>
          </p:cNvPr>
          <p:cNvSpPr>
            <a:spLocks noGrp="1"/>
          </p:cNvSpPr>
          <p:nvPr userDrawn="1">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49134-1171-714A-B8FA-E8ECB9B9CCED}" type="slidenum">
              <a:rPr lang="en-US" smtClean="0"/>
              <a:t>‹#›</a:t>
            </a:fld>
            <a:endParaRPr lang="en-US"/>
          </a:p>
        </p:txBody>
      </p:sp>
    </p:spTree>
    <p:custDataLst>
      <p:tags r:id="rId1"/>
    </p:custDataLst>
    <p:extLst>
      <p:ext uri="{BB962C8B-B14F-4D97-AF65-F5344CB8AC3E}">
        <p14:creationId xmlns:p14="http://schemas.microsoft.com/office/powerpoint/2010/main" val="32200539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CF212B-A58F-FC45-9845-A09BD9294B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349" y="1"/>
            <a:ext cx="12185651" cy="5101891"/>
          </a:xfrm>
          <a:prstGeom prst="rect">
            <a:avLst/>
          </a:prstGeom>
        </p:spPr>
      </p:pic>
      <p:pic>
        <p:nvPicPr>
          <p:cNvPr id="9" name="Picture 8">
            <a:extLst>
              <a:ext uri="{FF2B5EF4-FFF2-40B4-BE49-F238E27FC236}">
                <a16:creationId xmlns:a16="http://schemas.microsoft.com/office/drawing/2014/main" id="{F7188AA8-C2FA-7644-B420-F51D6DA9589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90155" y="5550937"/>
            <a:ext cx="3701143" cy="900995"/>
          </a:xfrm>
          <a:prstGeom prst="rect">
            <a:avLst/>
          </a:prstGeom>
        </p:spPr>
      </p:pic>
      <p:sp>
        <p:nvSpPr>
          <p:cNvPr id="10" name="TextBox 9">
            <a:extLst>
              <a:ext uri="{FF2B5EF4-FFF2-40B4-BE49-F238E27FC236}">
                <a16:creationId xmlns:a16="http://schemas.microsoft.com/office/drawing/2014/main" id="{36C07B93-2363-4044-9F7E-BDAC679E562C}"/>
              </a:ext>
            </a:extLst>
          </p:cNvPr>
          <p:cNvSpPr txBox="1"/>
          <p:nvPr userDrawn="1"/>
        </p:nvSpPr>
        <p:spPr>
          <a:xfrm>
            <a:off x="3214543" y="1823764"/>
            <a:ext cx="5756564" cy="1107996"/>
          </a:xfrm>
          <a:prstGeom prst="rect">
            <a:avLst/>
          </a:prstGeom>
          <a:noFill/>
        </p:spPr>
        <p:txBody>
          <a:bodyPr wrap="square" rtlCol="0">
            <a:spAutoFit/>
          </a:bodyPr>
          <a:lstStyle/>
          <a:p>
            <a:pPr algn="ctr"/>
            <a:r>
              <a:rPr lang="en-US" sz="6600">
                <a:solidFill>
                  <a:schemeClr val="bg1"/>
                </a:solidFill>
                <a:latin typeface="Georgia" panose="02040502050405020303" pitchFamily="18" charset="0"/>
              </a:rPr>
              <a:t>Thank you! </a:t>
            </a:r>
          </a:p>
        </p:txBody>
      </p:sp>
      <p:sp>
        <p:nvSpPr>
          <p:cNvPr id="12" name="Text Placeholder 11">
            <a:extLst>
              <a:ext uri="{FF2B5EF4-FFF2-40B4-BE49-F238E27FC236}">
                <a16:creationId xmlns:a16="http://schemas.microsoft.com/office/drawing/2014/main" id="{607442D7-3A3E-B74A-B0C7-F40CB84FFADA}"/>
              </a:ext>
            </a:extLst>
          </p:cNvPr>
          <p:cNvSpPr>
            <a:spLocks noGrp="1"/>
          </p:cNvSpPr>
          <p:nvPr>
            <p:ph type="body" sz="quarter" idx="10" hasCustomPrompt="1"/>
          </p:nvPr>
        </p:nvSpPr>
        <p:spPr>
          <a:xfrm>
            <a:off x="890156" y="3191369"/>
            <a:ext cx="10411691" cy="912297"/>
          </a:xfrm>
        </p:spPr>
        <p:txBody>
          <a:bodyPr>
            <a:noAutofit/>
          </a:bodyPr>
          <a:lstStyle>
            <a:lvl1pPr marL="0" indent="0" algn="ctr">
              <a:buNone/>
              <a:defRPr sz="2000">
                <a:solidFill>
                  <a:srgbClr val="73C6A1"/>
                </a:solidFill>
                <a:latin typeface="Arial" panose="020B0604020202020204" pitchFamily="34" charset="0"/>
                <a:cs typeface="Arial" panose="020B0604020202020204" pitchFamily="34" charset="0"/>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[Name of Sponsor </a:t>
            </a:r>
          </a:p>
          <a:p>
            <a:pPr lvl="0"/>
            <a:r>
              <a:rPr lang="en-US" dirty="0"/>
              <a:t>Sponsor Website]</a:t>
            </a:r>
          </a:p>
        </p:txBody>
      </p:sp>
      <p:sp>
        <p:nvSpPr>
          <p:cNvPr id="7" name="Text Placeholder 11">
            <a:extLst>
              <a:ext uri="{FF2B5EF4-FFF2-40B4-BE49-F238E27FC236}">
                <a16:creationId xmlns:a16="http://schemas.microsoft.com/office/drawing/2014/main" id="{59A415BF-4E2C-41DB-A8A2-8E5847C0735E}"/>
              </a:ext>
            </a:extLst>
          </p:cNvPr>
          <p:cNvSpPr>
            <a:spLocks noGrp="1"/>
          </p:cNvSpPr>
          <p:nvPr>
            <p:ph type="body" sz="quarter" idx="11" hasCustomPrompt="1"/>
          </p:nvPr>
        </p:nvSpPr>
        <p:spPr>
          <a:xfrm>
            <a:off x="7763338" y="5726903"/>
            <a:ext cx="4223129" cy="549064"/>
          </a:xfrm>
        </p:spPr>
        <p:txBody>
          <a:bodyPr anchor="ctr">
            <a:noAutofit/>
          </a:bodyPr>
          <a:lstStyle>
            <a:lvl1pPr marL="0" indent="0" algn="ctr">
              <a:buNone/>
              <a:defRPr sz="2000">
                <a:solidFill>
                  <a:schemeClr val="tx2"/>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[Insert Sponsor Logo]</a:t>
            </a:r>
          </a:p>
        </p:txBody>
      </p:sp>
    </p:spTree>
    <p:custDataLst>
      <p:tags r:id="rId1"/>
    </p:custDataLst>
    <p:extLst>
      <p:ext uri="{BB962C8B-B14F-4D97-AF65-F5344CB8AC3E}">
        <p14:creationId xmlns:p14="http://schemas.microsoft.com/office/powerpoint/2010/main" val="1033194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bou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147D58-4382-004C-9E55-1CF64C8F17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828"/>
            <a:ext cx="12185651" cy="5321261"/>
          </a:xfrm>
          <a:prstGeom prst="rect">
            <a:avLst/>
          </a:prstGeom>
        </p:spPr>
      </p:pic>
      <p:sp>
        <p:nvSpPr>
          <p:cNvPr id="2" name="Title 1">
            <a:extLst>
              <a:ext uri="{FF2B5EF4-FFF2-40B4-BE49-F238E27FC236}">
                <a16:creationId xmlns:a16="http://schemas.microsoft.com/office/drawing/2014/main" id="{FD5FB0CE-59D6-AE44-8256-729F1D9AF78F}"/>
              </a:ext>
            </a:extLst>
          </p:cNvPr>
          <p:cNvSpPr>
            <a:spLocks noGrp="1"/>
          </p:cNvSpPr>
          <p:nvPr>
            <p:ph type="title" hasCustomPrompt="1"/>
          </p:nvPr>
        </p:nvSpPr>
        <p:spPr>
          <a:xfrm>
            <a:off x="521192" y="643342"/>
            <a:ext cx="5050565" cy="625551"/>
          </a:xfrm>
        </p:spPr>
        <p:txBody>
          <a:bodyPr>
            <a:normAutofit/>
          </a:bodyPr>
          <a:lstStyle>
            <a:lvl1pPr>
              <a:defRPr sz="4400" b="0" i="0">
                <a:solidFill>
                  <a:schemeClr val="bg1"/>
                </a:solidFill>
                <a:latin typeface="Georgia" panose="02040502050405020303" pitchFamily="18" charset="0"/>
                <a:cs typeface="Arial" panose="020B0604020202020204" pitchFamily="34" charset="0"/>
              </a:defRPr>
            </a:lvl1pPr>
          </a:lstStyle>
          <a:p>
            <a:r>
              <a:rPr lang="en-US"/>
              <a:t>[Headline]</a:t>
            </a:r>
          </a:p>
        </p:txBody>
      </p:sp>
      <p:sp>
        <p:nvSpPr>
          <p:cNvPr id="13" name="Text Placeholder 3">
            <a:extLst>
              <a:ext uri="{FF2B5EF4-FFF2-40B4-BE49-F238E27FC236}">
                <a16:creationId xmlns:a16="http://schemas.microsoft.com/office/drawing/2014/main" id="{E2145755-8739-E848-A036-C3D2CAB69F78}"/>
              </a:ext>
            </a:extLst>
          </p:cNvPr>
          <p:cNvSpPr>
            <a:spLocks noGrp="1"/>
          </p:cNvSpPr>
          <p:nvPr>
            <p:ph type="body" sz="half" idx="2" hasCustomPrompt="1"/>
          </p:nvPr>
        </p:nvSpPr>
        <p:spPr>
          <a:xfrm>
            <a:off x="567168" y="1425973"/>
            <a:ext cx="5050565" cy="3625713"/>
          </a:xfrm>
        </p:spPr>
        <p:txBody>
          <a:bodyPr/>
          <a:lstStyle>
            <a:lvl1pPr marL="0" inden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add text]</a:t>
            </a:r>
          </a:p>
        </p:txBody>
      </p:sp>
      <p:sp>
        <p:nvSpPr>
          <p:cNvPr id="14" name="Text Placeholder 3">
            <a:extLst>
              <a:ext uri="{FF2B5EF4-FFF2-40B4-BE49-F238E27FC236}">
                <a16:creationId xmlns:a16="http://schemas.microsoft.com/office/drawing/2014/main" id="{A1E693A1-4F19-0E42-8B21-2C71A7D88253}"/>
              </a:ext>
            </a:extLst>
          </p:cNvPr>
          <p:cNvSpPr>
            <a:spLocks noGrp="1"/>
          </p:cNvSpPr>
          <p:nvPr>
            <p:ph type="body" sz="half" idx="10" hasCustomPrompt="1"/>
          </p:nvPr>
        </p:nvSpPr>
        <p:spPr>
          <a:xfrm>
            <a:off x="6574266" y="1425973"/>
            <a:ext cx="5251599" cy="3625713"/>
          </a:xfrm>
        </p:spPr>
        <p:txBody>
          <a:bodyPr/>
          <a:lstStyle>
            <a:lvl1pPr marL="0" inden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add text]</a:t>
            </a:r>
          </a:p>
        </p:txBody>
      </p:sp>
      <p:sp>
        <p:nvSpPr>
          <p:cNvPr id="21" name="Text Placeholder 20">
            <a:extLst>
              <a:ext uri="{FF2B5EF4-FFF2-40B4-BE49-F238E27FC236}">
                <a16:creationId xmlns:a16="http://schemas.microsoft.com/office/drawing/2014/main" id="{35896930-4E3B-8741-A185-42986528421F}"/>
              </a:ext>
            </a:extLst>
          </p:cNvPr>
          <p:cNvSpPr>
            <a:spLocks noGrp="1"/>
          </p:cNvSpPr>
          <p:nvPr>
            <p:ph type="body" sz="quarter" idx="11" hasCustomPrompt="1"/>
          </p:nvPr>
        </p:nvSpPr>
        <p:spPr>
          <a:xfrm>
            <a:off x="6574266" y="643379"/>
            <a:ext cx="5251023" cy="646340"/>
          </a:xfrm>
        </p:spPr>
        <p:txBody>
          <a:bodyPr>
            <a:noAutofit/>
          </a:bodyPr>
          <a:lstStyle>
            <a:lvl1pPr marL="0" indent="0">
              <a:buNone/>
              <a:defRPr sz="4400" b="0" i="0">
                <a:solidFill>
                  <a:schemeClr val="bg1"/>
                </a:solidFill>
                <a:latin typeface="Georgia" panose="02040502050405020303" pitchFamily="18" charset="0"/>
                <a:cs typeface="Arial" panose="020B0604020202020204" pitchFamily="34" charset="0"/>
              </a:defRPr>
            </a:lvl1pPr>
          </a:lstStyle>
          <a:p>
            <a:pPr lvl="0"/>
            <a:r>
              <a:rPr lang="en-US"/>
              <a:t>[Headline]</a:t>
            </a:r>
          </a:p>
        </p:txBody>
      </p:sp>
      <p:pic>
        <p:nvPicPr>
          <p:cNvPr id="22" name="Picture 21">
            <a:extLst>
              <a:ext uri="{FF2B5EF4-FFF2-40B4-BE49-F238E27FC236}">
                <a16:creationId xmlns:a16="http://schemas.microsoft.com/office/drawing/2014/main" id="{2F3E1E7D-D25E-584E-BBFA-ACAA9C9A97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67167" y="5635421"/>
            <a:ext cx="3701143" cy="900995"/>
          </a:xfrm>
          <a:prstGeom prst="rect">
            <a:avLst/>
          </a:prstGeom>
        </p:spPr>
      </p:pic>
      <p:sp>
        <p:nvSpPr>
          <p:cNvPr id="23" name="Rectangle 22">
            <a:extLst>
              <a:ext uri="{FF2B5EF4-FFF2-40B4-BE49-F238E27FC236}">
                <a16:creationId xmlns:a16="http://schemas.microsoft.com/office/drawing/2014/main" id="{F0966329-A401-204A-81F7-8996205C441C}"/>
              </a:ext>
            </a:extLst>
          </p:cNvPr>
          <p:cNvSpPr/>
          <p:nvPr userDrawn="1"/>
        </p:nvSpPr>
        <p:spPr>
          <a:xfrm>
            <a:off x="0" y="1"/>
            <a:ext cx="12192000" cy="188687"/>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425021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CF212B-A58F-FC45-9845-A09BD9294B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85651" cy="5101891"/>
          </a:xfrm>
          <a:prstGeom prst="rect">
            <a:avLst/>
          </a:prstGeom>
        </p:spPr>
      </p:pic>
      <p:pic>
        <p:nvPicPr>
          <p:cNvPr id="9" name="Picture 8">
            <a:extLst>
              <a:ext uri="{FF2B5EF4-FFF2-40B4-BE49-F238E27FC236}">
                <a16:creationId xmlns:a16="http://schemas.microsoft.com/office/drawing/2014/main" id="{F7188AA8-C2FA-7644-B420-F51D6DA9589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42254" y="5566184"/>
            <a:ext cx="3701143" cy="900995"/>
          </a:xfrm>
          <a:prstGeom prst="rect">
            <a:avLst/>
          </a:prstGeom>
        </p:spPr>
      </p:pic>
      <p:sp>
        <p:nvSpPr>
          <p:cNvPr id="10" name="TextBox 9">
            <a:extLst>
              <a:ext uri="{FF2B5EF4-FFF2-40B4-BE49-F238E27FC236}">
                <a16:creationId xmlns:a16="http://schemas.microsoft.com/office/drawing/2014/main" id="{36C07B93-2363-4044-9F7E-BDAC679E562C}"/>
              </a:ext>
            </a:extLst>
          </p:cNvPr>
          <p:cNvSpPr txBox="1"/>
          <p:nvPr userDrawn="1"/>
        </p:nvSpPr>
        <p:spPr>
          <a:xfrm>
            <a:off x="3217719" y="1862775"/>
            <a:ext cx="5756564" cy="1107996"/>
          </a:xfrm>
          <a:prstGeom prst="rect">
            <a:avLst/>
          </a:prstGeom>
          <a:noFill/>
        </p:spPr>
        <p:txBody>
          <a:bodyPr wrap="square" rtlCol="0">
            <a:spAutoFit/>
          </a:bodyPr>
          <a:lstStyle/>
          <a:p>
            <a:pPr algn="ctr"/>
            <a:r>
              <a:rPr lang="en-US" sz="6600">
                <a:solidFill>
                  <a:schemeClr val="bg1"/>
                </a:solidFill>
                <a:latin typeface="Georgia" panose="02040502050405020303" pitchFamily="18" charset="0"/>
              </a:rPr>
              <a:t>Thank you! </a:t>
            </a:r>
          </a:p>
        </p:txBody>
      </p:sp>
      <p:sp>
        <p:nvSpPr>
          <p:cNvPr id="12" name="Text Placeholder 11">
            <a:extLst>
              <a:ext uri="{FF2B5EF4-FFF2-40B4-BE49-F238E27FC236}">
                <a16:creationId xmlns:a16="http://schemas.microsoft.com/office/drawing/2014/main" id="{607442D7-3A3E-B74A-B0C7-F40CB84FFADA}"/>
              </a:ext>
            </a:extLst>
          </p:cNvPr>
          <p:cNvSpPr>
            <a:spLocks noGrp="1"/>
          </p:cNvSpPr>
          <p:nvPr>
            <p:ph type="body" sz="quarter" idx="10" hasCustomPrompt="1"/>
          </p:nvPr>
        </p:nvSpPr>
        <p:spPr>
          <a:xfrm>
            <a:off x="890156" y="3205016"/>
            <a:ext cx="10411691" cy="439291"/>
          </a:xfrm>
        </p:spPr>
        <p:txBody>
          <a:bodyPr>
            <a:noAutofit/>
          </a:bodyPr>
          <a:lstStyle>
            <a:lvl1pPr marL="0" indent="0" algn="ctr">
              <a:buNone/>
              <a:defRPr sz="2000">
                <a:solidFill>
                  <a:srgbClr val="73C6A1"/>
                </a:solidFill>
                <a:latin typeface="Arial" panose="020B0604020202020204" pitchFamily="34" charset="0"/>
                <a:cs typeface="Arial" panose="020B0604020202020204" pitchFamily="34" charset="0"/>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[Name of Sponsor]</a:t>
            </a:r>
          </a:p>
        </p:txBody>
      </p:sp>
    </p:spTree>
    <p:custDataLst>
      <p:tags r:id="rId1"/>
    </p:custDataLst>
    <p:extLst>
      <p:ext uri="{BB962C8B-B14F-4D97-AF65-F5344CB8AC3E}">
        <p14:creationId xmlns:p14="http://schemas.microsoft.com/office/powerpoint/2010/main" val="28695283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D941A-6535-53E7-D325-A3EB7C73BF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82EF4A-3737-F872-8C17-4126D2631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04A610-E3BA-215E-5CE4-7E143C057954}"/>
              </a:ext>
            </a:extLst>
          </p:cNvPr>
          <p:cNvSpPr>
            <a:spLocks noGrp="1"/>
          </p:cNvSpPr>
          <p:nvPr>
            <p:ph type="dt" sz="half" idx="10"/>
          </p:nvPr>
        </p:nvSpPr>
        <p:spPr/>
        <p:txBody>
          <a:bodyPr/>
          <a:lstStyle/>
          <a:p>
            <a:fld id="{68DCF08C-FAA4-4411-BAB6-1BBD7A3F3D03}" type="datetimeFigureOut">
              <a:rPr lang="en-US" smtClean="0"/>
              <a:t>9/15/2023</a:t>
            </a:fld>
            <a:endParaRPr lang="en-US"/>
          </a:p>
        </p:txBody>
      </p:sp>
      <p:sp>
        <p:nvSpPr>
          <p:cNvPr id="5" name="Footer Placeholder 4">
            <a:extLst>
              <a:ext uri="{FF2B5EF4-FFF2-40B4-BE49-F238E27FC236}">
                <a16:creationId xmlns:a16="http://schemas.microsoft.com/office/drawing/2014/main" id="{11A89F41-BD47-D196-2BEC-8BF25BB20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4675F-EB22-6AB9-37B2-1B86955EBD74}"/>
              </a:ext>
            </a:extLst>
          </p:cNvPr>
          <p:cNvSpPr>
            <a:spLocks noGrp="1"/>
          </p:cNvSpPr>
          <p:nvPr>
            <p:ph type="sldNum" sz="quarter" idx="12"/>
          </p:nvPr>
        </p:nvSpPr>
        <p:spPr/>
        <p:txBody>
          <a:bodyPr/>
          <a:lstStyle/>
          <a:p>
            <a:fld id="{17CCE1D5-A67E-4470-A811-D4B562ED0B6C}" type="slidenum">
              <a:rPr lang="en-US" smtClean="0"/>
              <a:t>‹#›</a:t>
            </a:fld>
            <a:endParaRPr lang="en-US"/>
          </a:p>
        </p:txBody>
      </p:sp>
    </p:spTree>
    <p:extLst>
      <p:ext uri="{BB962C8B-B14F-4D97-AF65-F5344CB8AC3E}">
        <p14:creationId xmlns:p14="http://schemas.microsoft.com/office/powerpoint/2010/main" val="16445101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1D18-A4E0-E806-8696-E1247AA158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788F78-974C-9436-D261-EEE53DAFA0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C9D4C-F740-AB86-87B6-86ECA079AF85}"/>
              </a:ext>
            </a:extLst>
          </p:cNvPr>
          <p:cNvSpPr>
            <a:spLocks noGrp="1"/>
          </p:cNvSpPr>
          <p:nvPr>
            <p:ph type="dt" sz="half" idx="10"/>
          </p:nvPr>
        </p:nvSpPr>
        <p:spPr/>
        <p:txBody>
          <a:bodyPr/>
          <a:lstStyle/>
          <a:p>
            <a:fld id="{68DCF08C-FAA4-4411-BAB6-1BBD7A3F3D03}" type="datetimeFigureOut">
              <a:rPr lang="en-US" smtClean="0"/>
              <a:t>9/15/2023</a:t>
            </a:fld>
            <a:endParaRPr lang="en-US"/>
          </a:p>
        </p:txBody>
      </p:sp>
      <p:sp>
        <p:nvSpPr>
          <p:cNvPr id="5" name="Footer Placeholder 4">
            <a:extLst>
              <a:ext uri="{FF2B5EF4-FFF2-40B4-BE49-F238E27FC236}">
                <a16:creationId xmlns:a16="http://schemas.microsoft.com/office/drawing/2014/main" id="{79427D1A-1EDE-1022-92E0-E7F9C206E7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BAFC1-AEF4-C80A-7B6A-6D3B923B91AB}"/>
              </a:ext>
            </a:extLst>
          </p:cNvPr>
          <p:cNvSpPr>
            <a:spLocks noGrp="1"/>
          </p:cNvSpPr>
          <p:nvPr>
            <p:ph type="sldNum" sz="quarter" idx="12"/>
          </p:nvPr>
        </p:nvSpPr>
        <p:spPr/>
        <p:txBody>
          <a:bodyPr/>
          <a:lstStyle/>
          <a:p>
            <a:fld id="{17CCE1D5-A67E-4470-A811-D4B562ED0B6C}" type="slidenum">
              <a:rPr lang="en-US" smtClean="0"/>
              <a:t>‹#›</a:t>
            </a:fld>
            <a:endParaRPr lang="en-US"/>
          </a:p>
        </p:txBody>
      </p:sp>
    </p:spTree>
    <p:extLst>
      <p:ext uri="{BB962C8B-B14F-4D97-AF65-F5344CB8AC3E}">
        <p14:creationId xmlns:p14="http://schemas.microsoft.com/office/powerpoint/2010/main" val="33530004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668F9-6EE2-CDA9-2BD0-E7316DBD94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2E9BC6-7DC5-D2FA-ED7E-596514F2EA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2362E9-2987-4789-E371-B8D93A754778}"/>
              </a:ext>
            </a:extLst>
          </p:cNvPr>
          <p:cNvSpPr>
            <a:spLocks noGrp="1"/>
          </p:cNvSpPr>
          <p:nvPr>
            <p:ph type="dt" sz="half" idx="10"/>
          </p:nvPr>
        </p:nvSpPr>
        <p:spPr/>
        <p:txBody>
          <a:bodyPr/>
          <a:lstStyle/>
          <a:p>
            <a:fld id="{68DCF08C-FAA4-4411-BAB6-1BBD7A3F3D03}" type="datetimeFigureOut">
              <a:rPr lang="en-US" smtClean="0"/>
              <a:t>9/15/2023</a:t>
            </a:fld>
            <a:endParaRPr lang="en-US"/>
          </a:p>
        </p:txBody>
      </p:sp>
      <p:sp>
        <p:nvSpPr>
          <p:cNvPr id="5" name="Footer Placeholder 4">
            <a:extLst>
              <a:ext uri="{FF2B5EF4-FFF2-40B4-BE49-F238E27FC236}">
                <a16:creationId xmlns:a16="http://schemas.microsoft.com/office/drawing/2014/main" id="{B1A719F7-0D94-7530-F0FA-8DEAEFFE8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DA3AE-ADC8-245E-3145-0EE3A973A1D8}"/>
              </a:ext>
            </a:extLst>
          </p:cNvPr>
          <p:cNvSpPr>
            <a:spLocks noGrp="1"/>
          </p:cNvSpPr>
          <p:nvPr>
            <p:ph type="sldNum" sz="quarter" idx="12"/>
          </p:nvPr>
        </p:nvSpPr>
        <p:spPr/>
        <p:txBody>
          <a:bodyPr/>
          <a:lstStyle/>
          <a:p>
            <a:fld id="{17CCE1D5-A67E-4470-A811-D4B562ED0B6C}" type="slidenum">
              <a:rPr lang="en-US" smtClean="0"/>
              <a:t>‹#›</a:t>
            </a:fld>
            <a:endParaRPr lang="en-US"/>
          </a:p>
        </p:txBody>
      </p:sp>
    </p:spTree>
    <p:extLst>
      <p:ext uri="{BB962C8B-B14F-4D97-AF65-F5344CB8AC3E}">
        <p14:creationId xmlns:p14="http://schemas.microsoft.com/office/powerpoint/2010/main" val="2572071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C4075-8DB9-6019-A8B2-59B4EEE3DB40}"/>
              </a:ext>
            </a:extLst>
          </p:cNvPr>
          <p:cNvSpPr>
            <a:spLocks noGrp="1"/>
          </p:cNvSpPr>
          <p:nvPr>
            <p:ph type="dt" sz="half" idx="10"/>
          </p:nvPr>
        </p:nvSpPr>
        <p:spPr/>
        <p:txBody>
          <a:bodyPr/>
          <a:lstStyle/>
          <a:p>
            <a:fld id="{5763EAC7-0707-4058-AC61-596DCEC5073B}" type="datetimeFigureOut">
              <a:rPr lang="en-US" smtClean="0"/>
              <a:t>9/15/2023</a:t>
            </a:fld>
            <a:endParaRPr lang="en-US"/>
          </a:p>
        </p:txBody>
      </p:sp>
      <p:sp>
        <p:nvSpPr>
          <p:cNvPr id="3" name="Footer Placeholder 2">
            <a:extLst>
              <a:ext uri="{FF2B5EF4-FFF2-40B4-BE49-F238E27FC236}">
                <a16:creationId xmlns:a16="http://schemas.microsoft.com/office/drawing/2014/main" id="{43616A72-AB2B-657B-DC7D-683C1FBB8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B6B74-9A52-507C-30E9-0B6ACE07605F}"/>
              </a:ext>
            </a:extLst>
          </p:cNvPr>
          <p:cNvSpPr>
            <a:spLocks noGrp="1"/>
          </p:cNvSpPr>
          <p:nvPr>
            <p:ph type="sldNum" sz="quarter" idx="12"/>
          </p:nvPr>
        </p:nvSpPr>
        <p:spPr/>
        <p:txBody>
          <a:bodyPr/>
          <a:lstStyle/>
          <a:p>
            <a:fld id="{3FABF81C-9BCA-48AA-A656-B31E8C83D590}" type="slidenum">
              <a:rPr lang="en-US" smtClean="0"/>
              <a:t>‹#›</a:t>
            </a:fld>
            <a:endParaRPr lang="en-US"/>
          </a:p>
        </p:txBody>
      </p:sp>
    </p:spTree>
    <p:extLst>
      <p:ext uri="{BB962C8B-B14F-4D97-AF65-F5344CB8AC3E}">
        <p14:creationId xmlns:p14="http://schemas.microsoft.com/office/powerpoint/2010/main" val="5696031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25E5-A77C-3AED-01A9-1CB553FF68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4E5E19-0CF3-27FA-F6AA-309BF5A9CB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D76807-46AC-DB5D-82D6-7BAA12D792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BCEBA-4FFB-2533-1048-B7C9DF203C3A}"/>
              </a:ext>
            </a:extLst>
          </p:cNvPr>
          <p:cNvSpPr>
            <a:spLocks noGrp="1"/>
          </p:cNvSpPr>
          <p:nvPr>
            <p:ph type="dt" sz="half" idx="10"/>
          </p:nvPr>
        </p:nvSpPr>
        <p:spPr/>
        <p:txBody>
          <a:bodyPr/>
          <a:lstStyle/>
          <a:p>
            <a:fld id="{68DCF08C-FAA4-4411-BAB6-1BBD7A3F3D03}" type="datetimeFigureOut">
              <a:rPr lang="en-US" smtClean="0"/>
              <a:t>9/15/2023</a:t>
            </a:fld>
            <a:endParaRPr lang="en-US"/>
          </a:p>
        </p:txBody>
      </p:sp>
      <p:sp>
        <p:nvSpPr>
          <p:cNvPr id="6" name="Footer Placeholder 5">
            <a:extLst>
              <a:ext uri="{FF2B5EF4-FFF2-40B4-BE49-F238E27FC236}">
                <a16:creationId xmlns:a16="http://schemas.microsoft.com/office/drawing/2014/main" id="{CD5C8498-519B-E84B-A4F4-BE4BC8DC1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ABD90-5BE7-C63D-4171-192F6F486A19}"/>
              </a:ext>
            </a:extLst>
          </p:cNvPr>
          <p:cNvSpPr>
            <a:spLocks noGrp="1"/>
          </p:cNvSpPr>
          <p:nvPr>
            <p:ph type="sldNum" sz="quarter" idx="12"/>
          </p:nvPr>
        </p:nvSpPr>
        <p:spPr/>
        <p:txBody>
          <a:bodyPr/>
          <a:lstStyle/>
          <a:p>
            <a:fld id="{17CCE1D5-A67E-4470-A811-D4B562ED0B6C}" type="slidenum">
              <a:rPr lang="en-US" smtClean="0"/>
              <a:t>‹#›</a:t>
            </a:fld>
            <a:endParaRPr lang="en-US"/>
          </a:p>
        </p:txBody>
      </p:sp>
    </p:spTree>
    <p:extLst>
      <p:ext uri="{BB962C8B-B14F-4D97-AF65-F5344CB8AC3E}">
        <p14:creationId xmlns:p14="http://schemas.microsoft.com/office/powerpoint/2010/main" val="2281749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D1C8A-8F0E-EF32-C9DD-CBE79BFE25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AF0346-1B53-29A5-75F9-A4E95CB7B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3AA6D4-38AD-F8A6-B111-0EA572B982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C470C-CCE1-C1D0-1CD2-95735E1588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150F9-A007-9FE9-C047-692982E24B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176661-2C2C-F28A-9697-FDE3EFA3A8E9}"/>
              </a:ext>
            </a:extLst>
          </p:cNvPr>
          <p:cNvSpPr>
            <a:spLocks noGrp="1"/>
          </p:cNvSpPr>
          <p:nvPr>
            <p:ph type="dt" sz="half" idx="10"/>
          </p:nvPr>
        </p:nvSpPr>
        <p:spPr/>
        <p:txBody>
          <a:bodyPr/>
          <a:lstStyle/>
          <a:p>
            <a:fld id="{68DCF08C-FAA4-4411-BAB6-1BBD7A3F3D03}" type="datetimeFigureOut">
              <a:rPr lang="en-US" smtClean="0"/>
              <a:t>9/15/2023</a:t>
            </a:fld>
            <a:endParaRPr lang="en-US"/>
          </a:p>
        </p:txBody>
      </p:sp>
      <p:sp>
        <p:nvSpPr>
          <p:cNvPr id="8" name="Footer Placeholder 7">
            <a:extLst>
              <a:ext uri="{FF2B5EF4-FFF2-40B4-BE49-F238E27FC236}">
                <a16:creationId xmlns:a16="http://schemas.microsoft.com/office/drawing/2014/main" id="{2489515C-F7B1-D663-12B8-1A02A9AFCE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B1C3E8-E99B-4C5A-9738-96AB22CE9F09}"/>
              </a:ext>
            </a:extLst>
          </p:cNvPr>
          <p:cNvSpPr>
            <a:spLocks noGrp="1"/>
          </p:cNvSpPr>
          <p:nvPr>
            <p:ph type="sldNum" sz="quarter" idx="12"/>
          </p:nvPr>
        </p:nvSpPr>
        <p:spPr/>
        <p:txBody>
          <a:bodyPr/>
          <a:lstStyle/>
          <a:p>
            <a:fld id="{17CCE1D5-A67E-4470-A811-D4B562ED0B6C}" type="slidenum">
              <a:rPr lang="en-US" smtClean="0"/>
              <a:t>‹#›</a:t>
            </a:fld>
            <a:endParaRPr lang="en-US"/>
          </a:p>
        </p:txBody>
      </p:sp>
    </p:spTree>
    <p:extLst>
      <p:ext uri="{BB962C8B-B14F-4D97-AF65-F5344CB8AC3E}">
        <p14:creationId xmlns:p14="http://schemas.microsoft.com/office/powerpoint/2010/main" val="11572342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2E817-A88F-D50E-0024-58D8096D09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7472F9-D70C-B289-20CA-60B36334F40B}"/>
              </a:ext>
            </a:extLst>
          </p:cNvPr>
          <p:cNvSpPr>
            <a:spLocks noGrp="1"/>
          </p:cNvSpPr>
          <p:nvPr>
            <p:ph type="dt" sz="half" idx="10"/>
          </p:nvPr>
        </p:nvSpPr>
        <p:spPr/>
        <p:txBody>
          <a:bodyPr/>
          <a:lstStyle/>
          <a:p>
            <a:fld id="{68DCF08C-FAA4-4411-BAB6-1BBD7A3F3D03}" type="datetimeFigureOut">
              <a:rPr lang="en-US" smtClean="0"/>
              <a:t>9/15/2023</a:t>
            </a:fld>
            <a:endParaRPr lang="en-US"/>
          </a:p>
        </p:txBody>
      </p:sp>
      <p:sp>
        <p:nvSpPr>
          <p:cNvPr id="4" name="Footer Placeholder 3">
            <a:extLst>
              <a:ext uri="{FF2B5EF4-FFF2-40B4-BE49-F238E27FC236}">
                <a16:creationId xmlns:a16="http://schemas.microsoft.com/office/drawing/2014/main" id="{2DF244C5-9CE5-57A8-8E6A-422D739880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227C58-08A2-2CF6-8F75-9152A40A795B}"/>
              </a:ext>
            </a:extLst>
          </p:cNvPr>
          <p:cNvSpPr>
            <a:spLocks noGrp="1"/>
          </p:cNvSpPr>
          <p:nvPr>
            <p:ph type="sldNum" sz="quarter" idx="12"/>
          </p:nvPr>
        </p:nvSpPr>
        <p:spPr/>
        <p:txBody>
          <a:bodyPr/>
          <a:lstStyle/>
          <a:p>
            <a:fld id="{17CCE1D5-A67E-4470-A811-D4B562ED0B6C}" type="slidenum">
              <a:rPr lang="en-US" smtClean="0"/>
              <a:t>‹#›</a:t>
            </a:fld>
            <a:endParaRPr lang="en-US"/>
          </a:p>
        </p:txBody>
      </p:sp>
    </p:spTree>
    <p:extLst>
      <p:ext uri="{BB962C8B-B14F-4D97-AF65-F5344CB8AC3E}">
        <p14:creationId xmlns:p14="http://schemas.microsoft.com/office/powerpoint/2010/main" val="32191519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3E2BAC-AE18-FAF6-FCFC-DAB1275D93C3}"/>
              </a:ext>
            </a:extLst>
          </p:cNvPr>
          <p:cNvSpPr>
            <a:spLocks noGrp="1"/>
          </p:cNvSpPr>
          <p:nvPr>
            <p:ph type="dt" sz="half" idx="10"/>
          </p:nvPr>
        </p:nvSpPr>
        <p:spPr/>
        <p:txBody>
          <a:bodyPr/>
          <a:lstStyle/>
          <a:p>
            <a:fld id="{68DCF08C-FAA4-4411-BAB6-1BBD7A3F3D03}" type="datetimeFigureOut">
              <a:rPr lang="en-US" smtClean="0"/>
              <a:t>9/15/2023</a:t>
            </a:fld>
            <a:endParaRPr lang="en-US"/>
          </a:p>
        </p:txBody>
      </p:sp>
      <p:sp>
        <p:nvSpPr>
          <p:cNvPr id="3" name="Footer Placeholder 2">
            <a:extLst>
              <a:ext uri="{FF2B5EF4-FFF2-40B4-BE49-F238E27FC236}">
                <a16:creationId xmlns:a16="http://schemas.microsoft.com/office/drawing/2014/main" id="{67356931-D03E-8BC6-041B-A74754CC0E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BE59FC-C3B3-2A2B-E7EE-2772331EA9A4}"/>
              </a:ext>
            </a:extLst>
          </p:cNvPr>
          <p:cNvSpPr>
            <a:spLocks noGrp="1"/>
          </p:cNvSpPr>
          <p:nvPr>
            <p:ph type="sldNum" sz="quarter" idx="12"/>
          </p:nvPr>
        </p:nvSpPr>
        <p:spPr/>
        <p:txBody>
          <a:bodyPr/>
          <a:lstStyle/>
          <a:p>
            <a:fld id="{17CCE1D5-A67E-4470-A811-D4B562ED0B6C}" type="slidenum">
              <a:rPr lang="en-US" smtClean="0"/>
              <a:t>‹#›</a:t>
            </a:fld>
            <a:endParaRPr lang="en-US"/>
          </a:p>
        </p:txBody>
      </p:sp>
    </p:spTree>
    <p:extLst>
      <p:ext uri="{BB962C8B-B14F-4D97-AF65-F5344CB8AC3E}">
        <p14:creationId xmlns:p14="http://schemas.microsoft.com/office/powerpoint/2010/main" val="23663254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23D6A-60F7-6FE0-20ED-4EE5BB5D0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5A5052-67D0-30F6-9398-C96F47A926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37580E-62C0-6321-28FE-2A60C16598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4320D6-E540-EFE3-EF5B-59F6EF6945D5}"/>
              </a:ext>
            </a:extLst>
          </p:cNvPr>
          <p:cNvSpPr>
            <a:spLocks noGrp="1"/>
          </p:cNvSpPr>
          <p:nvPr>
            <p:ph type="dt" sz="half" idx="10"/>
          </p:nvPr>
        </p:nvSpPr>
        <p:spPr/>
        <p:txBody>
          <a:bodyPr/>
          <a:lstStyle/>
          <a:p>
            <a:fld id="{68DCF08C-FAA4-4411-BAB6-1BBD7A3F3D03}" type="datetimeFigureOut">
              <a:rPr lang="en-US" smtClean="0"/>
              <a:t>9/15/2023</a:t>
            </a:fld>
            <a:endParaRPr lang="en-US"/>
          </a:p>
        </p:txBody>
      </p:sp>
      <p:sp>
        <p:nvSpPr>
          <p:cNvPr id="6" name="Footer Placeholder 5">
            <a:extLst>
              <a:ext uri="{FF2B5EF4-FFF2-40B4-BE49-F238E27FC236}">
                <a16:creationId xmlns:a16="http://schemas.microsoft.com/office/drawing/2014/main" id="{5E26A036-AE40-1E9E-C752-BCC114C0EE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54427B-5F97-DBCF-FC77-5698A69BAF6E}"/>
              </a:ext>
            </a:extLst>
          </p:cNvPr>
          <p:cNvSpPr>
            <a:spLocks noGrp="1"/>
          </p:cNvSpPr>
          <p:nvPr>
            <p:ph type="sldNum" sz="quarter" idx="12"/>
          </p:nvPr>
        </p:nvSpPr>
        <p:spPr/>
        <p:txBody>
          <a:bodyPr/>
          <a:lstStyle/>
          <a:p>
            <a:fld id="{17CCE1D5-A67E-4470-A811-D4B562ED0B6C}" type="slidenum">
              <a:rPr lang="en-US" smtClean="0"/>
              <a:t>‹#›</a:t>
            </a:fld>
            <a:endParaRPr lang="en-US"/>
          </a:p>
        </p:txBody>
      </p:sp>
    </p:spTree>
    <p:extLst>
      <p:ext uri="{BB962C8B-B14F-4D97-AF65-F5344CB8AC3E}">
        <p14:creationId xmlns:p14="http://schemas.microsoft.com/office/powerpoint/2010/main" val="38170190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355A-65C3-422E-6152-277AA24FA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755105-3245-5927-2E51-8DFD00598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0EA2A5-C77E-C230-3193-0AA32F951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417CC3-2AFC-CE34-88AF-F7E253E7BF9B}"/>
              </a:ext>
            </a:extLst>
          </p:cNvPr>
          <p:cNvSpPr>
            <a:spLocks noGrp="1"/>
          </p:cNvSpPr>
          <p:nvPr>
            <p:ph type="dt" sz="half" idx="10"/>
          </p:nvPr>
        </p:nvSpPr>
        <p:spPr/>
        <p:txBody>
          <a:bodyPr/>
          <a:lstStyle/>
          <a:p>
            <a:fld id="{68DCF08C-FAA4-4411-BAB6-1BBD7A3F3D03}" type="datetimeFigureOut">
              <a:rPr lang="en-US" smtClean="0"/>
              <a:t>9/15/2023</a:t>
            </a:fld>
            <a:endParaRPr lang="en-US"/>
          </a:p>
        </p:txBody>
      </p:sp>
      <p:sp>
        <p:nvSpPr>
          <p:cNvPr id="6" name="Footer Placeholder 5">
            <a:extLst>
              <a:ext uri="{FF2B5EF4-FFF2-40B4-BE49-F238E27FC236}">
                <a16:creationId xmlns:a16="http://schemas.microsoft.com/office/drawing/2014/main" id="{77ED0764-B774-8552-8C5F-A76D7A142D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9E238-7F83-4F5F-C0BC-5B37EF7A3713}"/>
              </a:ext>
            </a:extLst>
          </p:cNvPr>
          <p:cNvSpPr>
            <a:spLocks noGrp="1"/>
          </p:cNvSpPr>
          <p:nvPr>
            <p:ph type="sldNum" sz="quarter" idx="12"/>
          </p:nvPr>
        </p:nvSpPr>
        <p:spPr/>
        <p:txBody>
          <a:bodyPr/>
          <a:lstStyle/>
          <a:p>
            <a:fld id="{17CCE1D5-A67E-4470-A811-D4B562ED0B6C}" type="slidenum">
              <a:rPr lang="en-US" smtClean="0"/>
              <a:t>‹#›</a:t>
            </a:fld>
            <a:endParaRPr lang="en-US"/>
          </a:p>
        </p:txBody>
      </p:sp>
    </p:spTree>
    <p:extLst>
      <p:ext uri="{BB962C8B-B14F-4D97-AF65-F5344CB8AC3E}">
        <p14:creationId xmlns:p14="http://schemas.microsoft.com/office/powerpoint/2010/main" val="22423745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F3F2F-A276-45E0-CF05-4AA4A9B8EE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36FD5-9BB9-694C-EC1B-66281388E9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51167-8B97-1679-6BE9-E7E652025555}"/>
              </a:ext>
            </a:extLst>
          </p:cNvPr>
          <p:cNvSpPr>
            <a:spLocks noGrp="1"/>
          </p:cNvSpPr>
          <p:nvPr>
            <p:ph type="dt" sz="half" idx="10"/>
          </p:nvPr>
        </p:nvSpPr>
        <p:spPr/>
        <p:txBody>
          <a:bodyPr/>
          <a:lstStyle/>
          <a:p>
            <a:fld id="{68DCF08C-FAA4-4411-BAB6-1BBD7A3F3D03}" type="datetimeFigureOut">
              <a:rPr lang="en-US" smtClean="0"/>
              <a:t>9/15/2023</a:t>
            </a:fld>
            <a:endParaRPr lang="en-US"/>
          </a:p>
        </p:txBody>
      </p:sp>
      <p:sp>
        <p:nvSpPr>
          <p:cNvPr id="5" name="Footer Placeholder 4">
            <a:extLst>
              <a:ext uri="{FF2B5EF4-FFF2-40B4-BE49-F238E27FC236}">
                <a16:creationId xmlns:a16="http://schemas.microsoft.com/office/drawing/2014/main" id="{5B1F206C-B40D-F4B3-E5CD-C1D8FDCF1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2E5580-8A41-E0FC-E948-883B1A6CBBE9}"/>
              </a:ext>
            </a:extLst>
          </p:cNvPr>
          <p:cNvSpPr>
            <a:spLocks noGrp="1"/>
          </p:cNvSpPr>
          <p:nvPr>
            <p:ph type="sldNum" sz="quarter" idx="12"/>
          </p:nvPr>
        </p:nvSpPr>
        <p:spPr/>
        <p:txBody>
          <a:bodyPr/>
          <a:lstStyle/>
          <a:p>
            <a:fld id="{17CCE1D5-A67E-4470-A811-D4B562ED0B6C}" type="slidenum">
              <a:rPr lang="en-US" smtClean="0"/>
              <a:t>‹#›</a:t>
            </a:fld>
            <a:endParaRPr lang="en-US"/>
          </a:p>
        </p:txBody>
      </p:sp>
    </p:spTree>
    <p:extLst>
      <p:ext uri="{BB962C8B-B14F-4D97-AF65-F5344CB8AC3E}">
        <p14:creationId xmlns:p14="http://schemas.microsoft.com/office/powerpoint/2010/main" val="36692360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E67FEE-D979-B446-BF83-201828784E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BE1643-AF8E-C41B-9D53-AF85D2BCF3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94377-CBF3-196A-187D-8D747555A11C}"/>
              </a:ext>
            </a:extLst>
          </p:cNvPr>
          <p:cNvSpPr>
            <a:spLocks noGrp="1"/>
          </p:cNvSpPr>
          <p:nvPr>
            <p:ph type="dt" sz="half" idx="10"/>
          </p:nvPr>
        </p:nvSpPr>
        <p:spPr/>
        <p:txBody>
          <a:bodyPr/>
          <a:lstStyle/>
          <a:p>
            <a:fld id="{68DCF08C-FAA4-4411-BAB6-1BBD7A3F3D03}" type="datetimeFigureOut">
              <a:rPr lang="en-US" smtClean="0"/>
              <a:t>9/15/2023</a:t>
            </a:fld>
            <a:endParaRPr lang="en-US"/>
          </a:p>
        </p:txBody>
      </p:sp>
      <p:sp>
        <p:nvSpPr>
          <p:cNvPr id="5" name="Footer Placeholder 4">
            <a:extLst>
              <a:ext uri="{FF2B5EF4-FFF2-40B4-BE49-F238E27FC236}">
                <a16:creationId xmlns:a16="http://schemas.microsoft.com/office/drawing/2014/main" id="{8A358649-0CDA-B985-EB86-265D822C1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FC6EC-757C-49B3-0462-7FA8E127F5FD}"/>
              </a:ext>
            </a:extLst>
          </p:cNvPr>
          <p:cNvSpPr>
            <a:spLocks noGrp="1"/>
          </p:cNvSpPr>
          <p:nvPr>
            <p:ph type="sldNum" sz="quarter" idx="12"/>
          </p:nvPr>
        </p:nvSpPr>
        <p:spPr/>
        <p:txBody>
          <a:bodyPr/>
          <a:lstStyle/>
          <a:p>
            <a:fld id="{17CCE1D5-A67E-4470-A811-D4B562ED0B6C}" type="slidenum">
              <a:rPr lang="en-US" smtClean="0"/>
              <a:t>‹#›</a:t>
            </a:fld>
            <a:endParaRPr lang="en-US"/>
          </a:p>
        </p:txBody>
      </p:sp>
    </p:spTree>
    <p:extLst>
      <p:ext uri="{BB962C8B-B14F-4D97-AF65-F5344CB8AC3E}">
        <p14:creationId xmlns:p14="http://schemas.microsoft.com/office/powerpoint/2010/main" val="38712916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mp; Image 7">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BF16FE4-2698-7E40-B606-11BEE0A21050}"/>
              </a:ext>
            </a:extLst>
          </p:cNvPr>
          <p:cNvGrpSpPr/>
          <p:nvPr userDrawn="1"/>
        </p:nvGrpSpPr>
        <p:grpSpPr>
          <a:xfrm>
            <a:off x="5576" y="513397"/>
            <a:ext cx="12192000" cy="1605336"/>
            <a:chOff x="0" y="982196"/>
            <a:chExt cx="12192000" cy="1605336"/>
          </a:xfrm>
        </p:grpSpPr>
        <p:pic>
          <p:nvPicPr>
            <p:cNvPr id="15" name="Picture 14">
              <a:extLst>
                <a:ext uri="{FF2B5EF4-FFF2-40B4-BE49-F238E27FC236}">
                  <a16:creationId xmlns:a16="http://schemas.microsoft.com/office/drawing/2014/main" id="{677CBD7D-97C9-994E-8B85-628FC266F32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170882"/>
              <a:ext cx="12192000" cy="1416650"/>
            </a:xfrm>
            <a:prstGeom prst="rect">
              <a:avLst/>
            </a:prstGeom>
          </p:spPr>
        </p:pic>
        <p:sp>
          <p:nvSpPr>
            <p:cNvPr id="16" name="Rectangle 15">
              <a:extLst>
                <a:ext uri="{FF2B5EF4-FFF2-40B4-BE49-F238E27FC236}">
                  <a16:creationId xmlns:a16="http://schemas.microsoft.com/office/drawing/2014/main" id="{98B46216-98A8-C042-8DF0-0A7C5D6D7A20}"/>
                </a:ext>
              </a:extLst>
            </p:cNvPr>
            <p:cNvSpPr/>
            <p:nvPr userDrawn="1"/>
          </p:nvSpPr>
          <p:spPr>
            <a:xfrm>
              <a:off x="0" y="982196"/>
              <a:ext cx="12192000" cy="188686"/>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B49AA486-E3C3-1544-AA8F-53584EB2BF51}"/>
              </a:ext>
            </a:extLst>
          </p:cNvPr>
          <p:cNvSpPr>
            <a:spLocks noGrp="1"/>
          </p:cNvSpPr>
          <p:nvPr>
            <p:ph type="title" hasCustomPrompt="1"/>
          </p:nvPr>
        </p:nvSpPr>
        <p:spPr>
          <a:xfrm>
            <a:off x="515615" y="1059366"/>
            <a:ext cx="11160772" cy="680225"/>
          </a:xfrm>
        </p:spPr>
        <p:txBody>
          <a:bodyPr/>
          <a:lstStyle>
            <a:lvl1pPr>
              <a:defRPr>
                <a:solidFill>
                  <a:schemeClr val="bg1"/>
                </a:solidFill>
                <a:latin typeface="Georgia" panose="02040502050405020303" pitchFamily="18" charset="0"/>
              </a:defRPr>
            </a:lvl1pPr>
          </a:lstStyle>
          <a:p>
            <a:r>
              <a:rPr lang="en-US"/>
              <a:t>[Content and image 7]</a:t>
            </a:r>
          </a:p>
        </p:txBody>
      </p:sp>
      <p:sp>
        <p:nvSpPr>
          <p:cNvPr id="8" name="Text Placeholder 3">
            <a:extLst>
              <a:ext uri="{FF2B5EF4-FFF2-40B4-BE49-F238E27FC236}">
                <a16:creationId xmlns:a16="http://schemas.microsoft.com/office/drawing/2014/main" id="{A9D9E9A2-CA2F-CE40-B773-E9F95643C677}"/>
              </a:ext>
            </a:extLst>
          </p:cNvPr>
          <p:cNvSpPr>
            <a:spLocks noGrp="1"/>
          </p:cNvSpPr>
          <p:nvPr>
            <p:ph type="body" sz="half" idx="2" hasCustomPrompt="1"/>
          </p:nvPr>
        </p:nvSpPr>
        <p:spPr>
          <a:xfrm>
            <a:off x="521189" y="2530446"/>
            <a:ext cx="5574811" cy="3324391"/>
          </a:xfrm>
        </p:spPr>
        <p:txBody>
          <a:bodyPr>
            <a:noAutofit/>
          </a:bodyPr>
          <a:lstStyle>
            <a:lvl1pPr marL="342891" marR="0" indent="-342891" algn="l" defTabSz="914377" rtl="0" eaLnBrk="1" fontAlgn="auto" latinLnBrk="0" hangingPunct="1">
              <a:lnSpc>
                <a:spcPct val="90000"/>
              </a:lnSpc>
              <a:spcBef>
                <a:spcPts val="1000"/>
              </a:spcBef>
              <a:spcAft>
                <a:spcPts val="0"/>
              </a:spcAft>
              <a:buClrTx/>
              <a:buSzTx/>
              <a:buFont typeface="Arial" panose="020B0604020202020204" pitchFamily="34" charset="0"/>
              <a:buAutoNum type="arabicPeriod"/>
              <a:tabLst/>
              <a:defRPr sz="16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Insert text here</a:t>
            </a:r>
          </a:p>
          <a:p>
            <a:pPr lvl="0"/>
            <a:endParaRPr lang="en-US" dirty="0"/>
          </a:p>
        </p:txBody>
      </p:sp>
      <p:sp>
        <p:nvSpPr>
          <p:cNvPr id="9" name="Picture Placeholder 19">
            <a:extLst>
              <a:ext uri="{FF2B5EF4-FFF2-40B4-BE49-F238E27FC236}">
                <a16:creationId xmlns:a16="http://schemas.microsoft.com/office/drawing/2014/main" id="{4AD48E2B-220A-3141-A17F-F7D6EBD95C9C}"/>
              </a:ext>
            </a:extLst>
          </p:cNvPr>
          <p:cNvSpPr>
            <a:spLocks noGrp="1"/>
          </p:cNvSpPr>
          <p:nvPr>
            <p:ph type="pic" sz="quarter" idx="10" hasCustomPrompt="1"/>
          </p:nvPr>
        </p:nvSpPr>
        <p:spPr>
          <a:xfrm>
            <a:off x="6562237" y="2530446"/>
            <a:ext cx="5108575" cy="3324391"/>
          </a:xfrm>
          <a:ln w="38100">
            <a:solidFill>
              <a:schemeClr val="bg2"/>
            </a:solidFill>
            <a:miter lim="800000"/>
          </a:ln>
        </p:spPr>
        <p:txBody>
          <a:bodyPr>
            <a:normAutofit/>
          </a:bodyPr>
          <a:lstStyle>
            <a:lvl1pPr marL="0" indent="0" algn="ctr">
              <a:buNone/>
              <a:defRPr sz="2000">
                <a:solidFill>
                  <a:schemeClr val="bg2"/>
                </a:solidFill>
              </a:defRPr>
            </a:lvl1pPr>
          </a:lstStyle>
          <a:p>
            <a:r>
              <a:rPr lang="en-US"/>
              <a:t>Image, chart or Graph</a:t>
            </a:r>
          </a:p>
        </p:txBody>
      </p:sp>
      <p:sp>
        <p:nvSpPr>
          <p:cNvPr id="10" name="Slide Number Placeholder 5">
            <a:extLst>
              <a:ext uri="{FF2B5EF4-FFF2-40B4-BE49-F238E27FC236}">
                <a16:creationId xmlns:a16="http://schemas.microsoft.com/office/drawing/2014/main" id="{2B7945E8-21E9-403B-B557-036E22BDECAF}"/>
              </a:ext>
            </a:extLst>
          </p:cNvPr>
          <p:cNvSpPr>
            <a:spLocks noGrp="1"/>
          </p:cNvSpPr>
          <p:nvPr>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449134-1171-714A-B8FA-E8ECB9B9CC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descr="Logo&#10;&#10;Description automatically generated with medium confidence">
            <a:extLst>
              <a:ext uri="{FF2B5EF4-FFF2-40B4-BE49-F238E27FC236}">
                <a16:creationId xmlns:a16="http://schemas.microsoft.com/office/drawing/2014/main" id="{07B8C151-7CC1-4E8D-48CF-379B7734DF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475" y="5959475"/>
            <a:ext cx="1133475" cy="704850"/>
          </a:xfrm>
          <a:prstGeom prst="rect">
            <a:avLst/>
          </a:prstGeom>
        </p:spPr>
      </p:pic>
    </p:spTree>
    <p:custDataLst>
      <p:tags r:id="rId1"/>
    </p:custDataLst>
    <p:extLst>
      <p:ext uri="{BB962C8B-B14F-4D97-AF65-F5344CB8AC3E}">
        <p14:creationId xmlns:p14="http://schemas.microsoft.com/office/powerpoint/2010/main" val="26050756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amp; Im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436500-8FFF-C443-84F7-056CABF1796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0697" b="10697"/>
          <a:stretch/>
        </p:blipFill>
        <p:spPr>
          <a:xfrm>
            <a:off x="0" y="0"/>
            <a:ext cx="12192000" cy="5463656"/>
          </a:xfrm>
          <a:prstGeom prst="rect">
            <a:avLst/>
          </a:prstGeom>
        </p:spPr>
      </p:pic>
      <p:sp>
        <p:nvSpPr>
          <p:cNvPr id="16" name="Rectangle 15">
            <a:extLst>
              <a:ext uri="{FF2B5EF4-FFF2-40B4-BE49-F238E27FC236}">
                <a16:creationId xmlns:a16="http://schemas.microsoft.com/office/drawing/2014/main" id="{98B46216-98A8-C042-8DF0-0A7C5D6D7A20}"/>
              </a:ext>
            </a:extLst>
          </p:cNvPr>
          <p:cNvSpPr/>
          <p:nvPr userDrawn="1"/>
        </p:nvSpPr>
        <p:spPr>
          <a:xfrm>
            <a:off x="0" y="-9013"/>
            <a:ext cx="12192000" cy="1886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9AA486-E3C3-1544-AA8F-53584EB2BF51}"/>
              </a:ext>
            </a:extLst>
          </p:cNvPr>
          <p:cNvSpPr>
            <a:spLocks noGrp="1"/>
          </p:cNvSpPr>
          <p:nvPr>
            <p:ph type="title" hasCustomPrompt="1"/>
          </p:nvPr>
        </p:nvSpPr>
        <p:spPr>
          <a:xfrm>
            <a:off x="510039" y="1282391"/>
            <a:ext cx="5462275" cy="1059368"/>
          </a:xfrm>
        </p:spPr>
        <p:txBody>
          <a:bodyPr>
            <a:normAutofit/>
          </a:bodyPr>
          <a:lstStyle>
            <a:lvl1pPr>
              <a:defRPr sz="4000">
                <a:solidFill>
                  <a:schemeClr val="tx2"/>
                </a:solidFill>
                <a:latin typeface="Georgia" panose="02040502050405020303" pitchFamily="18" charset="0"/>
              </a:defRPr>
            </a:lvl1pPr>
          </a:lstStyle>
          <a:p>
            <a:r>
              <a:rPr lang="en-US" dirty="0"/>
              <a:t>[Content and image 2]</a:t>
            </a:r>
          </a:p>
        </p:txBody>
      </p:sp>
      <p:sp>
        <p:nvSpPr>
          <p:cNvPr id="14" name="Text Placeholder 3">
            <a:extLst>
              <a:ext uri="{FF2B5EF4-FFF2-40B4-BE49-F238E27FC236}">
                <a16:creationId xmlns:a16="http://schemas.microsoft.com/office/drawing/2014/main" id="{D0D9E844-1CB4-CE45-9DB7-37C87792C05F}"/>
              </a:ext>
            </a:extLst>
          </p:cNvPr>
          <p:cNvSpPr>
            <a:spLocks noGrp="1"/>
          </p:cNvSpPr>
          <p:nvPr>
            <p:ph type="body" sz="half" idx="2" hasCustomPrompt="1"/>
          </p:nvPr>
        </p:nvSpPr>
        <p:spPr>
          <a:xfrm>
            <a:off x="521191" y="2530446"/>
            <a:ext cx="5243989" cy="3324391"/>
          </a:xfrm>
        </p:spPr>
        <p:txBody>
          <a:bodyPr>
            <a:noAutofit/>
          </a:bodyPr>
          <a:lstStyle>
            <a:lvl1pPr marL="342891" marR="0" indent="-342891" algn="l" defTabSz="914377" rtl="0" eaLnBrk="1" fontAlgn="auto" latinLnBrk="0" hangingPunct="1">
              <a:lnSpc>
                <a:spcPct val="90000"/>
              </a:lnSpc>
              <a:spcBef>
                <a:spcPts val="1000"/>
              </a:spcBef>
              <a:spcAft>
                <a:spcPts val="0"/>
              </a:spcAft>
              <a:buClrTx/>
              <a:buSzTx/>
              <a:buFont typeface="Arial" panose="020B0604020202020204" pitchFamily="34" charset="0"/>
              <a:buAutoNum type="arabicPeriod"/>
              <a:tabLst/>
              <a:defRPr sz="16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Insert text here</a:t>
            </a:r>
          </a:p>
          <a:p>
            <a:pPr lvl="0"/>
            <a:endParaRPr lang="en-US" dirty="0"/>
          </a:p>
        </p:txBody>
      </p:sp>
      <p:sp>
        <p:nvSpPr>
          <p:cNvPr id="20" name="Picture Placeholder 19">
            <a:extLst>
              <a:ext uri="{FF2B5EF4-FFF2-40B4-BE49-F238E27FC236}">
                <a16:creationId xmlns:a16="http://schemas.microsoft.com/office/drawing/2014/main" id="{0807F13E-B8E2-CF42-928A-82BA921D5620}"/>
              </a:ext>
            </a:extLst>
          </p:cNvPr>
          <p:cNvSpPr>
            <a:spLocks noGrp="1"/>
          </p:cNvSpPr>
          <p:nvPr>
            <p:ph type="pic" sz="quarter" idx="10" hasCustomPrompt="1"/>
          </p:nvPr>
        </p:nvSpPr>
        <p:spPr>
          <a:xfrm>
            <a:off x="6768791" y="1282390"/>
            <a:ext cx="4902020" cy="4572447"/>
          </a:xfrm>
          <a:ln w="38100">
            <a:solidFill>
              <a:schemeClr val="bg1"/>
            </a:solidFill>
            <a:miter lim="800000"/>
          </a:ln>
        </p:spPr>
        <p:txBody>
          <a:bodyPr>
            <a:normAutofit/>
          </a:bodyPr>
          <a:lstStyle>
            <a:lvl1pPr marL="0" indent="0" algn="ctr">
              <a:buNone/>
              <a:defRPr sz="2000">
                <a:solidFill>
                  <a:schemeClr val="bg1"/>
                </a:solidFill>
              </a:defRPr>
            </a:lvl1pPr>
          </a:lstStyle>
          <a:p>
            <a:r>
              <a:rPr lang="en-US"/>
              <a:t>Image, chart or Graph</a:t>
            </a:r>
          </a:p>
        </p:txBody>
      </p:sp>
      <p:sp>
        <p:nvSpPr>
          <p:cNvPr id="7" name="Slide Number Placeholder 5">
            <a:extLst>
              <a:ext uri="{FF2B5EF4-FFF2-40B4-BE49-F238E27FC236}">
                <a16:creationId xmlns:a16="http://schemas.microsoft.com/office/drawing/2014/main" id="{424E2C92-437E-4291-ADB2-8992EBA2104C}"/>
              </a:ext>
            </a:extLst>
          </p:cNvPr>
          <p:cNvSpPr>
            <a:spLocks noGrp="1"/>
          </p:cNvSpPr>
          <p:nvPr>
            <p:ph type="sldNum" sz="quarter" idx="4"/>
          </p:nvPr>
        </p:nvSpPr>
        <p:spPr>
          <a:xfrm>
            <a:off x="277968" y="6356351"/>
            <a:ext cx="4174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D7449134-1171-714A-B8FA-E8ECB9B9CCED}" type="slidenum">
              <a:rPr lang="en-US" smtClean="0">
                <a:solidFill>
                  <a:prstClr val="black">
                    <a:tint val="75000"/>
                  </a:prstClr>
                </a:solidFill>
              </a:rPr>
              <a:pPr defTabSz="609585"/>
              <a:t>‹#›</a:t>
            </a:fld>
            <a:endParaRPr lang="en-US">
              <a:solidFill>
                <a:prstClr val="black">
                  <a:tint val="75000"/>
                </a:prstClr>
              </a:solidFill>
            </a:endParaRPr>
          </a:p>
        </p:txBody>
      </p:sp>
      <p:pic>
        <p:nvPicPr>
          <p:cNvPr id="8" name="Picture 7" descr="Logo&#10;&#10;Description automatically generated with medium confidence">
            <a:extLst>
              <a:ext uri="{FF2B5EF4-FFF2-40B4-BE49-F238E27FC236}">
                <a16:creationId xmlns:a16="http://schemas.microsoft.com/office/drawing/2014/main" id="{314321CF-49ED-F271-E1C5-AD63E31C04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475" y="5959475"/>
            <a:ext cx="1133475" cy="704850"/>
          </a:xfrm>
          <a:prstGeom prst="rect">
            <a:avLst/>
          </a:prstGeom>
        </p:spPr>
      </p:pic>
    </p:spTree>
    <p:custDataLst>
      <p:tags r:id="rId1"/>
    </p:custDataLst>
    <p:extLst>
      <p:ext uri="{BB962C8B-B14F-4D97-AF65-F5344CB8AC3E}">
        <p14:creationId xmlns:p14="http://schemas.microsoft.com/office/powerpoint/2010/main" val="644129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F28F-3888-26DB-7F5B-1FEE1FB2E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DD84C9-B48C-1DFC-8E93-A40BDF115D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348E8C-91A7-FF7E-853F-C1E45AE16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C3D485-ABB6-3D5F-38F5-459DBECA0329}"/>
              </a:ext>
            </a:extLst>
          </p:cNvPr>
          <p:cNvSpPr>
            <a:spLocks noGrp="1"/>
          </p:cNvSpPr>
          <p:nvPr>
            <p:ph type="dt" sz="half" idx="10"/>
          </p:nvPr>
        </p:nvSpPr>
        <p:spPr/>
        <p:txBody>
          <a:bodyPr/>
          <a:lstStyle/>
          <a:p>
            <a:fld id="{5763EAC7-0707-4058-AC61-596DCEC5073B}" type="datetimeFigureOut">
              <a:rPr lang="en-US" smtClean="0"/>
              <a:t>9/15/2023</a:t>
            </a:fld>
            <a:endParaRPr lang="en-US"/>
          </a:p>
        </p:txBody>
      </p:sp>
      <p:sp>
        <p:nvSpPr>
          <p:cNvPr id="6" name="Footer Placeholder 5">
            <a:extLst>
              <a:ext uri="{FF2B5EF4-FFF2-40B4-BE49-F238E27FC236}">
                <a16:creationId xmlns:a16="http://schemas.microsoft.com/office/drawing/2014/main" id="{7FC87E83-5CD9-3A7A-8418-B9FF894717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483EC1-02CA-7338-31F2-C4B8E6769E64}"/>
              </a:ext>
            </a:extLst>
          </p:cNvPr>
          <p:cNvSpPr>
            <a:spLocks noGrp="1"/>
          </p:cNvSpPr>
          <p:nvPr>
            <p:ph type="sldNum" sz="quarter" idx="12"/>
          </p:nvPr>
        </p:nvSpPr>
        <p:spPr/>
        <p:txBody>
          <a:bodyPr/>
          <a:lstStyle/>
          <a:p>
            <a:fld id="{3FABF81C-9BCA-48AA-A656-B31E8C83D590}" type="slidenum">
              <a:rPr lang="en-US" smtClean="0"/>
              <a:t>‹#›</a:t>
            </a:fld>
            <a:endParaRPr lang="en-US"/>
          </a:p>
        </p:txBody>
      </p:sp>
    </p:spTree>
    <p:extLst>
      <p:ext uri="{BB962C8B-B14F-4D97-AF65-F5344CB8AC3E}">
        <p14:creationId xmlns:p14="http://schemas.microsoft.com/office/powerpoint/2010/main" val="35911884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ransition Blue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1D108B-A4A6-134F-E33B-820F8DBDC488}"/>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609600" y="4142508"/>
            <a:ext cx="10972800" cy="810492"/>
          </a:xfrm>
        </p:spPr>
        <p:txBody>
          <a:bodyPr/>
          <a:lstStyle>
            <a:lvl1pPr algn="l">
              <a:defRPr>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622561882"/>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ransition Gree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95B2C-97A2-CA4B-6C3C-F8BBC602B3BC}"/>
              </a:ext>
            </a:extLst>
          </p:cNvPr>
          <p:cNvSpPr/>
          <p:nvPr userDrawn="1"/>
        </p:nvSpPr>
        <p:spPr>
          <a:xfrm>
            <a:off x="0" y="0"/>
            <a:ext cx="12192000" cy="6858000"/>
          </a:xfrm>
          <a:prstGeom prst="rect">
            <a:avLst/>
          </a:prstGeom>
          <a:solidFill>
            <a:srgbClr val="4889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609600" y="4142508"/>
            <a:ext cx="10972800" cy="810492"/>
          </a:xfrm>
        </p:spPr>
        <p:txBody>
          <a:bodyPr/>
          <a:lstStyle>
            <a:lvl1pPr algn="l">
              <a:defRPr>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751508832"/>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ransition Gree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BDD1D5-FAD4-BC44-57F3-359355D93673}"/>
              </a:ext>
            </a:extLst>
          </p:cNvPr>
          <p:cNvSpPr/>
          <p:nvPr userDrawn="1"/>
        </p:nvSpPr>
        <p:spPr>
          <a:xfrm>
            <a:off x="0" y="0"/>
            <a:ext cx="12192000" cy="6858000"/>
          </a:xfrm>
          <a:prstGeom prst="rect">
            <a:avLst/>
          </a:prstGeom>
          <a:solidFill>
            <a:srgbClr val="BFDE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609600" y="4142508"/>
            <a:ext cx="10972800" cy="810492"/>
          </a:xfrm>
        </p:spPr>
        <p:txBody>
          <a:bodyPr/>
          <a:lstStyle>
            <a:lvl1pPr algn="l">
              <a:defRPr>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671416016"/>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ransition Blue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360852-538C-C9BA-24E2-B51AB8B738A3}"/>
              </a:ext>
            </a:extLst>
          </p:cNvPr>
          <p:cNvSpPr/>
          <p:nvPr userDrawn="1"/>
        </p:nvSpPr>
        <p:spPr>
          <a:xfrm>
            <a:off x="0" y="0"/>
            <a:ext cx="12192000" cy="6858000"/>
          </a:xfrm>
          <a:prstGeom prst="rect">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609600" y="4142508"/>
            <a:ext cx="10972800" cy="810492"/>
          </a:xfrm>
        </p:spPr>
        <p:txBody>
          <a:bodyPr/>
          <a:lstStyle>
            <a:lvl1pPr algn="l">
              <a:defRPr>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802979411"/>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ransition Gree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71DA08-F6DE-89B8-DD40-757C0919B6F9}"/>
              </a:ext>
            </a:extLst>
          </p:cNvPr>
          <p:cNvSpPr/>
          <p:nvPr userDrawn="1"/>
        </p:nvSpPr>
        <p:spPr>
          <a:xfrm>
            <a:off x="0" y="0"/>
            <a:ext cx="12192000" cy="6858000"/>
          </a:xfrm>
          <a:prstGeom prst="rect">
            <a:avLst/>
          </a:prstGeom>
          <a:solidFill>
            <a:srgbClr val="73C6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609600" y="4142508"/>
            <a:ext cx="10972800" cy="810492"/>
          </a:xfrm>
        </p:spPr>
        <p:txBody>
          <a:bodyPr/>
          <a:lstStyle>
            <a:lvl1pPr algn="l">
              <a:defRPr>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449087766"/>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ransition Blue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C9382A-F818-2927-0FB4-802FFF5A3A34}"/>
              </a:ext>
            </a:extLst>
          </p:cNvPr>
          <p:cNvSpPr/>
          <p:nvPr userDrawn="1"/>
        </p:nvSpPr>
        <p:spPr>
          <a:xfrm>
            <a:off x="0" y="0"/>
            <a:ext cx="12192000" cy="6858000"/>
          </a:xfrm>
          <a:prstGeom prst="rect">
            <a:avLst/>
          </a:prstGeom>
          <a:solidFill>
            <a:srgbClr val="65B1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609600" y="4142508"/>
            <a:ext cx="10972800" cy="810492"/>
          </a:xfrm>
        </p:spPr>
        <p:txBody>
          <a:bodyPr/>
          <a:lstStyle>
            <a:lvl1pPr algn="l">
              <a:defRPr>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139938152"/>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ransition Gray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1ECE5A-B891-CDC2-F2DE-760BA689E84A}"/>
              </a:ext>
            </a:extLst>
          </p:cNvPr>
          <p:cNvSpPr/>
          <p:nvPr userDrawn="1"/>
        </p:nvSpPr>
        <p:spPr>
          <a:xfrm>
            <a:off x="0" y="0"/>
            <a:ext cx="12192000" cy="6858000"/>
          </a:xfrm>
          <a:prstGeom prst="rect">
            <a:avLst/>
          </a:prstGeom>
          <a:solidFill>
            <a:srgbClr val="7170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609600" y="4142508"/>
            <a:ext cx="10972800" cy="810492"/>
          </a:xfrm>
        </p:spPr>
        <p:txBody>
          <a:bodyPr/>
          <a:lstStyle>
            <a:lvl1pPr algn="l">
              <a:defRPr>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994271268"/>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ransition Gray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FABC42-D2E5-593D-9BC6-6BB8B7E1A45E}"/>
              </a:ext>
            </a:extLst>
          </p:cNvPr>
          <p:cNvSpPr/>
          <p:nvPr userDrawn="1"/>
        </p:nvSpPr>
        <p:spPr>
          <a:xfrm>
            <a:off x="0" y="0"/>
            <a:ext cx="12192000" cy="6858000"/>
          </a:xfrm>
          <a:prstGeom prst="rect">
            <a:avLst/>
          </a:prstGeom>
          <a:solidFill>
            <a:srgbClr val="918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609600" y="4142508"/>
            <a:ext cx="10972800" cy="810492"/>
          </a:xfrm>
        </p:spPr>
        <p:txBody>
          <a:bodyPr/>
          <a:lstStyle>
            <a:lvl1pPr algn="l">
              <a:defRPr>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4173671511"/>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ransition Gray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AC3340-2618-C3DD-BE90-A3FA9AD2057D}"/>
              </a:ext>
            </a:extLst>
          </p:cNvPr>
          <p:cNvSpPr/>
          <p:nvPr userDrawn="1"/>
        </p:nvSpPr>
        <p:spPr>
          <a:xfrm>
            <a:off x="0" y="0"/>
            <a:ext cx="12192000" cy="6858000"/>
          </a:xfrm>
          <a:prstGeom prst="rect">
            <a:avLst/>
          </a:prstGeom>
          <a:solidFill>
            <a:srgbClr val="D1CD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609600" y="4142508"/>
            <a:ext cx="10972800" cy="810492"/>
          </a:xfrm>
        </p:spPr>
        <p:txBody>
          <a:bodyPr/>
          <a:lstStyle>
            <a:lvl1pPr algn="l">
              <a:defRPr>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163418085"/>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1_Transition Gray 3">
    <p:spTree>
      <p:nvGrpSpPr>
        <p:cNvPr id="1" name=""/>
        <p:cNvGrpSpPr/>
        <p:nvPr/>
      </p:nvGrpSpPr>
      <p:grpSpPr>
        <a:xfrm>
          <a:off x="0" y="0"/>
          <a:ext cx="0" cy="0"/>
          <a:chOff x="0" y="0"/>
          <a:chExt cx="0" cy="0"/>
        </a:xfrm>
      </p:grpSpPr>
      <p:sp>
        <p:nvSpPr>
          <p:cNvPr id="2" name="Title 1"/>
          <p:cNvSpPr>
            <a:spLocks noGrp="1"/>
          </p:cNvSpPr>
          <p:nvPr>
            <p:ph type="title"/>
          </p:nvPr>
        </p:nvSpPr>
        <p:spPr>
          <a:xfrm>
            <a:off x="609600" y="4142508"/>
            <a:ext cx="10972800" cy="810492"/>
          </a:xfrm>
        </p:spPr>
        <p:txBody>
          <a:bodyPr/>
          <a:lstStyle>
            <a:lvl1pPr algn="l">
              <a:defRPr>
                <a:solidFill>
                  <a:schemeClr val="accent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51627144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256D-D189-3E70-934C-694A2165F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57CD88-80C5-016F-9121-018C5A3D9A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0A774A-D1CE-EEC4-26E8-8E9E6F0E5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17EBE-0639-4881-39E0-C86B102003FF}"/>
              </a:ext>
            </a:extLst>
          </p:cNvPr>
          <p:cNvSpPr>
            <a:spLocks noGrp="1"/>
          </p:cNvSpPr>
          <p:nvPr>
            <p:ph type="dt" sz="half" idx="10"/>
          </p:nvPr>
        </p:nvSpPr>
        <p:spPr/>
        <p:txBody>
          <a:bodyPr/>
          <a:lstStyle/>
          <a:p>
            <a:fld id="{5763EAC7-0707-4058-AC61-596DCEC5073B}" type="datetimeFigureOut">
              <a:rPr lang="en-US" smtClean="0"/>
              <a:t>9/15/2023</a:t>
            </a:fld>
            <a:endParaRPr lang="en-US"/>
          </a:p>
        </p:txBody>
      </p:sp>
      <p:sp>
        <p:nvSpPr>
          <p:cNvPr id="6" name="Footer Placeholder 5">
            <a:extLst>
              <a:ext uri="{FF2B5EF4-FFF2-40B4-BE49-F238E27FC236}">
                <a16:creationId xmlns:a16="http://schemas.microsoft.com/office/drawing/2014/main" id="{A1B63E0E-88E8-6DE9-DA6F-C4D7EBB06D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B6FAEA-768B-FF63-48F5-AFC0B2DBB6E7}"/>
              </a:ext>
            </a:extLst>
          </p:cNvPr>
          <p:cNvSpPr>
            <a:spLocks noGrp="1"/>
          </p:cNvSpPr>
          <p:nvPr>
            <p:ph type="sldNum" sz="quarter" idx="12"/>
          </p:nvPr>
        </p:nvSpPr>
        <p:spPr/>
        <p:txBody>
          <a:bodyPr/>
          <a:lstStyle/>
          <a:p>
            <a:fld id="{3FABF81C-9BCA-48AA-A656-B31E8C83D590}" type="slidenum">
              <a:rPr lang="en-US" smtClean="0"/>
              <a:t>‹#›</a:t>
            </a:fld>
            <a:endParaRPr lang="en-US"/>
          </a:p>
        </p:txBody>
      </p:sp>
    </p:spTree>
    <p:extLst>
      <p:ext uri="{BB962C8B-B14F-4D97-AF65-F5344CB8AC3E}">
        <p14:creationId xmlns:p14="http://schemas.microsoft.com/office/powerpoint/2010/main" val="1429298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8.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5A321F-0C83-6B58-37A8-4F5095AA91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35F1D0-175B-ABFD-CBB5-FA2A31235A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C518D-07CC-009C-3B58-9C158FF5E7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3EAC7-0707-4058-AC61-596DCEC5073B}" type="datetimeFigureOut">
              <a:rPr lang="en-US" smtClean="0"/>
              <a:t>9/15/2023</a:t>
            </a:fld>
            <a:endParaRPr lang="en-US"/>
          </a:p>
        </p:txBody>
      </p:sp>
      <p:sp>
        <p:nvSpPr>
          <p:cNvPr id="5" name="Footer Placeholder 4">
            <a:extLst>
              <a:ext uri="{FF2B5EF4-FFF2-40B4-BE49-F238E27FC236}">
                <a16:creationId xmlns:a16="http://schemas.microsoft.com/office/drawing/2014/main" id="{0010027C-9069-6291-1A28-91EDBB2561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8A5187-D08A-835B-F346-044C9A209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BF81C-9BCA-48AA-A656-B31E8C83D590}" type="slidenum">
              <a:rPr lang="en-US" smtClean="0"/>
              <a:t>‹#›</a:t>
            </a:fld>
            <a:endParaRPr lang="en-US"/>
          </a:p>
        </p:txBody>
      </p:sp>
    </p:spTree>
    <p:extLst>
      <p:ext uri="{BB962C8B-B14F-4D97-AF65-F5344CB8AC3E}">
        <p14:creationId xmlns:p14="http://schemas.microsoft.com/office/powerpoint/2010/main" val="2145323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5" r:id="rId15"/>
    <p:sldLayoutId id="2147483674" r:id="rId16"/>
    <p:sldLayoutId id="2147483675" r:id="rId17"/>
    <p:sldLayoutId id="2147483676" r:id="rId18"/>
    <p:sldLayoutId id="2147483677" r:id="rId19"/>
    <p:sldLayoutId id="2147483679" r:id="rId20"/>
    <p:sldLayoutId id="214748373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DF73D5-F1F9-DC4D-B103-31DF34BBC0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6D0E0F-6C43-71CA-606D-150A24875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C3F18-44AA-298C-155C-49407EBE6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A26A1-BF31-4AD4-9ECB-EBB1D3F26075}" type="datetimeFigureOut">
              <a:rPr lang="en-US" smtClean="0"/>
              <a:t>9/15/2023</a:t>
            </a:fld>
            <a:endParaRPr lang="en-US"/>
          </a:p>
        </p:txBody>
      </p:sp>
      <p:sp>
        <p:nvSpPr>
          <p:cNvPr id="5" name="Footer Placeholder 4">
            <a:extLst>
              <a:ext uri="{FF2B5EF4-FFF2-40B4-BE49-F238E27FC236}">
                <a16:creationId xmlns:a16="http://schemas.microsoft.com/office/drawing/2014/main" id="{EE400FEA-DE41-6DC2-1AE2-E5CC63C9A6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D268F4-7962-8CAE-07D8-74A7B62F5E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3075CD-2A17-4C17-B90B-900458A05E9E}" type="slidenum">
              <a:rPr lang="en-US" smtClean="0"/>
              <a:t>‹#›</a:t>
            </a:fld>
            <a:endParaRPr lang="en-US"/>
          </a:p>
        </p:txBody>
      </p:sp>
    </p:spTree>
    <p:extLst>
      <p:ext uri="{BB962C8B-B14F-4D97-AF65-F5344CB8AC3E}">
        <p14:creationId xmlns:p14="http://schemas.microsoft.com/office/powerpoint/2010/main" val="269871888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defTabSz="609585"/>
            <a:fld id="{C764DE79-268F-4C1A-8933-263129D2AF90}" type="datetimeFigureOut">
              <a:rPr lang="en-US" smtClean="0">
                <a:solidFill>
                  <a:prstClr val="black">
                    <a:tint val="75000"/>
                  </a:prstClr>
                </a:solidFill>
              </a:rPr>
              <a:pPr defTabSz="609585"/>
              <a:t>9/15/2023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defTabSz="609585"/>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609585"/>
            <a:fld id="{D7449134-1171-714A-B8FA-E8ECB9B9CCED}" type="slidenum">
              <a:rPr lang="en-US" smtClean="0">
                <a:solidFill>
                  <a:prstClr val="black">
                    <a:tint val="75000"/>
                  </a:prstClr>
                </a:solidFill>
              </a:rPr>
              <a:pPr defTabSz="609585"/>
              <a:t>‹#›</a:t>
            </a:fld>
            <a:endParaRPr lang="en-US">
              <a:solidFill>
                <a:prstClr val="black">
                  <a:tint val="75000"/>
                </a:prstClr>
              </a:solidFill>
            </a:endParaRPr>
          </a:p>
        </p:txBody>
      </p:sp>
    </p:spTree>
    <p:extLst>
      <p:ext uri="{BB962C8B-B14F-4D97-AF65-F5344CB8AC3E}">
        <p14:creationId xmlns:p14="http://schemas.microsoft.com/office/powerpoint/2010/main" val="3644625344"/>
      </p:ext>
    </p:extLst>
  </p:cSld>
  <p:clrMap bg1="lt1" tx1="dk1" bg2="lt2" tx2="dk2" accent1="accent1" accent2="accent2" accent3="accent3" accent4="accent4" accent5="accent5" accent6="accent6" hlink="hlink" folHlink="folHlink"/>
  <p:sldLayoutIdLst>
    <p:sldLayoutId id="2147483717" r:id="rId1"/>
    <p:sldLayoutId id="2147483778" r:id="rId2"/>
    <p:sldLayoutId id="2147483718" r:id="rId3"/>
    <p:sldLayoutId id="2147483733" r:id="rId4"/>
    <p:sldLayoutId id="2147483735" r:id="rId5"/>
  </p:sldLayoutIdLst>
  <p:txStyles>
    <p:titleStyle>
      <a:lvl1pPr algn="l" defTabSz="914377"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764DE79-268F-4C1A-8933-263129D2AF90}" type="datetimeFigureOut">
              <a:rPr lang="en-US" smtClean="0"/>
              <a:pPr/>
              <a:t>9/15/2023</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7449134-1171-714A-B8FA-E8ECB9B9CCED}" type="slidenum">
              <a:rPr lang="en-US" smtClean="0"/>
              <a:pPr/>
              <a:t>‹#›</a:t>
            </a:fld>
            <a:endParaRPr lang="en-US"/>
          </a:p>
        </p:txBody>
      </p:sp>
    </p:spTree>
    <p:extLst>
      <p:ext uri="{BB962C8B-B14F-4D97-AF65-F5344CB8AC3E}">
        <p14:creationId xmlns:p14="http://schemas.microsoft.com/office/powerpoint/2010/main" val="43654697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Lst>
  <p:txStyles>
    <p:titleStyle>
      <a:lvl1pPr algn="l" defTabSz="914377"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6CC7E0-EE01-51A0-03EB-1CF9B50FC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EFC99D-EB40-6B5C-BBE4-90DEB4911A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7345A-7C3B-4224-6C4E-0924CF07AD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CF08C-FAA4-4411-BAB6-1BBD7A3F3D03}" type="datetimeFigureOut">
              <a:rPr lang="en-US" smtClean="0"/>
              <a:t>9/15/2023</a:t>
            </a:fld>
            <a:endParaRPr lang="en-US"/>
          </a:p>
        </p:txBody>
      </p:sp>
      <p:sp>
        <p:nvSpPr>
          <p:cNvPr id="5" name="Footer Placeholder 4">
            <a:extLst>
              <a:ext uri="{FF2B5EF4-FFF2-40B4-BE49-F238E27FC236}">
                <a16:creationId xmlns:a16="http://schemas.microsoft.com/office/drawing/2014/main" id="{6DB6FD44-3BF3-B2D5-4665-3BB13388E9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B40D53-E59F-6EC2-75B0-B17B615E26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CE1D5-A67E-4470-A811-D4B562ED0B6C}" type="slidenum">
              <a:rPr lang="en-US" smtClean="0"/>
              <a:t>‹#›</a:t>
            </a:fld>
            <a:endParaRPr lang="en-US"/>
          </a:p>
        </p:txBody>
      </p:sp>
    </p:spTree>
    <p:extLst>
      <p:ext uri="{BB962C8B-B14F-4D97-AF65-F5344CB8AC3E}">
        <p14:creationId xmlns:p14="http://schemas.microsoft.com/office/powerpoint/2010/main" val="320741522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5A321F-0C83-6B58-37A8-4F5095AA91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35F1D0-175B-ABFD-CBB5-FA2A31235A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C518D-07CC-009C-3B58-9C158FF5E7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63EAC7-0707-4058-AC61-596DCEC5073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010027C-9069-6291-1A28-91EDBB2561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C8A5187-D08A-835B-F346-044C9A209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FABF81C-9BCA-48AA-A656-B31E8C83D5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030581"/>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defTabSz="609585"/>
            <a:fld id="{C764DE79-268F-4C1A-8933-263129D2AF90}" type="datetimeFigureOut">
              <a:rPr lang="en-US" smtClean="0">
                <a:solidFill>
                  <a:prstClr val="black">
                    <a:tint val="75000"/>
                  </a:prstClr>
                </a:solidFill>
              </a:rPr>
              <a:pPr defTabSz="609585"/>
              <a:t>9/15/2023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defTabSz="609585"/>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609585"/>
            <a:fld id="{D7449134-1171-714A-B8FA-E8ECB9B9CCED}" type="slidenum">
              <a:rPr lang="en-US" smtClean="0">
                <a:solidFill>
                  <a:prstClr val="black">
                    <a:tint val="75000"/>
                  </a:prstClr>
                </a:solidFill>
              </a:rPr>
              <a:pPr defTabSz="609585"/>
              <a:t>‹#›</a:t>
            </a:fld>
            <a:endParaRPr lang="en-US">
              <a:solidFill>
                <a:prstClr val="black">
                  <a:tint val="75000"/>
                </a:prstClr>
              </a:solidFill>
            </a:endParaRPr>
          </a:p>
        </p:txBody>
      </p:sp>
    </p:spTree>
    <p:extLst>
      <p:ext uri="{BB962C8B-B14F-4D97-AF65-F5344CB8AC3E}">
        <p14:creationId xmlns:p14="http://schemas.microsoft.com/office/powerpoint/2010/main" val="667861549"/>
      </p:ext>
    </p:extLst>
  </p:cSld>
  <p:clrMap bg1="lt1" tx1="dk1" bg2="lt2" tx2="dk2" accent1="accent1" accent2="accent2" accent3="accent3" accent4="accent4" accent5="accent5" accent6="accent6" hlink="hlink" folHlink="folHlink"/>
  <p:sldLayoutIdLst>
    <p:sldLayoutId id="2147483732" r:id="rId1"/>
  </p:sldLayoutIdLst>
  <p:txStyles>
    <p:titleStyle>
      <a:lvl1pPr algn="l" defTabSz="914377"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FBAE48B0-F127-A7D4-D21C-CB974DEE593C}"/>
              </a:ext>
            </a:extLst>
          </p:cNvPr>
          <p:cNvSpPr>
            <a:spLocks noGrp="1"/>
          </p:cNvSpPr>
          <p:nvPr>
            <p:ph type="title"/>
          </p:nvPr>
        </p:nvSpPr>
        <p:spPr bwMode="auto">
          <a:xfrm>
            <a:off x="609600" y="3810001"/>
            <a:ext cx="10972800"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4461688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ransition spd="med">
    <p:fade/>
  </p:transition>
  <p:hf hd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6.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45.pn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54.jpe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notesSlide" Target="../notesSlides/notesSlide13.xml"/><Relationship Id="rId7" Type="http://schemas.openxmlformats.org/officeDocument/2006/relationships/image" Target="../media/image59.png"/><Relationship Id="rId2" Type="http://schemas.openxmlformats.org/officeDocument/2006/relationships/slideLayout" Target="../slideLayouts/slideLayout37.xml"/><Relationship Id="rId1" Type="http://schemas.openxmlformats.org/officeDocument/2006/relationships/tags" Target="../tags/tag3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14.xm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slideLayout" Target="../slideLayouts/slideLayout37.xml"/><Relationship Id="rId1" Type="http://schemas.openxmlformats.org/officeDocument/2006/relationships/tags" Target="../tags/tag34.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7.xml"/><Relationship Id="rId1" Type="http://schemas.openxmlformats.org/officeDocument/2006/relationships/tags" Target="../tags/tag35.xml"/></Relationships>
</file>

<file path=ppt/slides/_rels/slide1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7.xml"/><Relationship Id="rId1" Type="http://schemas.openxmlformats.org/officeDocument/2006/relationships/tags" Target="../tags/tag3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1.png"/><Relationship Id="rId2" Type="http://schemas.openxmlformats.org/officeDocument/2006/relationships/slideLayout" Target="../slideLayouts/slideLayout37.xml"/><Relationship Id="rId1" Type="http://schemas.openxmlformats.org/officeDocument/2006/relationships/tags" Target="../tags/tag37.xml"/><Relationship Id="rId6" Type="http://schemas.openxmlformats.org/officeDocument/2006/relationships/image" Target="../media/image69.png"/><Relationship Id="rId5" Type="http://schemas.openxmlformats.org/officeDocument/2006/relationships/image" Target="../media/image73.jpeg"/><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7.xml"/><Relationship Id="rId1" Type="http://schemas.openxmlformats.org/officeDocument/2006/relationships/tags" Target="../tags/tag38.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7.xml"/><Relationship Id="rId1" Type="http://schemas.openxmlformats.org/officeDocument/2006/relationships/tags" Target="../tags/tag3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7.xml"/><Relationship Id="rId1" Type="http://schemas.openxmlformats.org/officeDocument/2006/relationships/tags" Target="../tags/tag40.xml"/><Relationship Id="rId5" Type="http://schemas.openxmlformats.org/officeDocument/2006/relationships/image" Target="../media/image78.png"/><Relationship Id="rId4" Type="http://schemas.openxmlformats.org/officeDocument/2006/relationships/hyperlink" Target="https://youtu.be/LtXoSiSWnnQ"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7.xml"/><Relationship Id="rId1" Type="http://schemas.openxmlformats.org/officeDocument/2006/relationships/tags" Target="../tags/tag4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36.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6.png"/><Relationship Id="rId2" Type="http://schemas.openxmlformats.org/officeDocument/2006/relationships/slideLayout" Target="../slideLayouts/slideLayout37.xml"/><Relationship Id="rId1" Type="http://schemas.openxmlformats.org/officeDocument/2006/relationships/tags" Target="../tags/tag4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7.xml"/><Relationship Id="rId1" Type="http://schemas.openxmlformats.org/officeDocument/2006/relationships/tags" Target="../tags/tag4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7.xml"/><Relationship Id="rId1" Type="http://schemas.openxmlformats.org/officeDocument/2006/relationships/tags" Target="../tags/tag44.xml"/><Relationship Id="rId5" Type="http://schemas.openxmlformats.org/officeDocument/2006/relationships/hyperlink" Target="http://www.imanet.org/" TargetMode="Externa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7.xml"/><Relationship Id="rId1" Type="http://schemas.openxmlformats.org/officeDocument/2006/relationships/tags" Target="../tags/tag45.xml"/><Relationship Id="rId5" Type="http://schemas.openxmlformats.org/officeDocument/2006/relationships/image" Target="../media/image90.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7.xml"/><Relationship Id="rId1" Type="http://schemas.openxmlformats.org/officeDocument/2006/relationships/tags" Target="../tags/tag46.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7.xml"/><Relationship Id="rId1" Type="http://schemas.openxmlformats.org/officeDocument/2006/relationships/tags" Target="../tags/tag4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jpe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36.xml"/><Relationship Id="rId5" Type="http://schemas.openxmlformats.org/officeDocument/2006/relationships/image" Target="../media/image20.png"/><Relationship Id="rId4" Type="http://schemas.openxmlformats.org/officeDocument/2006/relationships/image" Target="../media/image96.jpe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01.png"/><Relationship Id="rId18" Type="http://schemas.openxmlformats.org/officeDocument/2006/relationships/image" Target="../media/image105.png"/><Relationship Id="rId3" Type="http://schemas.openxmlformats.org/officeDocument/2006/relationships/notesSlide" Target="../notesSlides/notesSlide32.xml"/><Relationship Id="rId21" Type="http://schemas.openxmlformats.org/officeDocument/2006/relationships/image" Target="../media/image107.png"/><Relationship Id="rId7" Type="http://schemas.openxmlformats.org/officeDocument/2006/relationships/image" Target="../media/image43.png"/><Relationship Id="rId12" Type="http://schemas.openxmlformats.org/officeDocument/2006/relationships/image" Target="../media/image100.jpeg"/><Relationship Id="rId17" Type="http://schemas.openxmlformats.org/officeDocument/2006/relationships/image" Target="../media/image104.jpeg"/><Relationship Id="rId25" Type="http://schemas.openxmlformats.org/officeDocument/2006/relationships/image" Target="../media/image111.png"/><Relationship Id="rId2" Type="http://schemas.openxmlformats.org/officeDocument/2006/relationships/slideLayout" Target="../slideLayouts/slideLayout37.xml"/><Relationship Id="rId16" Type="http://schemas.openxmlformats.org/officeDocument/2006/relationships/image" Target="../media/image103.png"/><Relationship Id="rId20" Type="http://schemas.openxmlformats.org/officeDocument/2006/relationships/image" Target="../media/image39.jpeg"/><Relationship Id="rId1" Type="http://schemas.openxmlformats.org/officeDocument/2006/relationships/tags" Target="../tags/tag48.xml"/><Relationship Id="rId6" Type="http://schemas.openxmlformats.org/officeDocument/2006/relationships/image" Target="../media/image32.png"/><Relationship Id="rId11" Type="http://schemas.openxmlformats.org/officeDocument/2006/relationships/image" Target="../media/image99.png"/><Relationship Id="rId24" Type="http://schemas.openxmlformats.org/officeDocument/2006/relationships/image" Target="../media/image110.png"/><Relationship Id="rId5" Type="http://schemas.openxmlformats.org/officeDocument/2006/relationships/image" Target="../media/image98.jpeg"/><Relationship Id="rId15" Type="http://schemas.openxmlformats.org/officeDocument/2006/relationships/image" Target="../media/image102.png"/><Relationship Id="rId23" Type="http://schemas.openxmlformats.org/officeDocument/2006/relationships/image" Target="../media/image109.png"/><Relationship Id="rId10" Type="http://schemas.openxmlformats.org/officeDocument/2006/relationships/image" Target="../media/image46.png"/><Relationship Id="rId19" Type="http://schemas.openxmlformats.org/officeDocument/2006/relationships/image" Target="../media/image106.png"/><Relationship Id="rId4" Type="http://schemas.openxmlformats.org/officeDocument/2006/relationships/image" Target="../media/image97.jpeg"/><Relationship Id="rId9" Type="http://schemas.openxmlformats.org/officeDocument/2006/relationships/image" Target="../media/image45.png"/><Relationship Id="rId14" Type="http://schemas.openxmlformats.org/officeDocument/2006/relationships/image" Target="../media/image48.jpeg"/><Relationship Id="rId22"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37.xml"/><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1.xml"/><Relationship Id="rId1" Type="http://schemas.openxmlformats.org/officeDocument/2006/relationships/tags" Target="../tags/tag49.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3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5.xml"/><Relationship Id="rId1" Type="http://schemas.openxmlformats.org/officeDocument/2006/relationships/slideLayout" Target="../slideLayouts/slideLayout36.xml"/><Relationship Id="rId5" Type="http://schemas.openxmlformats.org/officeDocument/2006/relationships/image" Target="../media/image55.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18" Type="http://schemas.openxmlformats.org/officeDocument/2006/relationships/image" Target="../media/image42.jpeg"/><Relationship Id="rId26" Type="http://schemas.openxmlformats.org/officeDocument/2006/relationships/image" Target="../media/image50.jpeg"/><Relationship Id="rId3" Type="http://schemas.openxmlformats.org/officeDocument/2006/relationships/notesSlide" Target="../notesSlides/notesSlide9.xml"/><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jpeg"/><Relationship Id="rId25" Type="http://schemas.openxmlformats.org/officeDocument/2006/relationships/image" Target="../media/image49.png"/><Relationship Id="rId2" Type="http://schemas.openxmlformats.org/officeDocument/2006/relationships/slideLayout" Target="../slideLayouts/slideLayout13.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tags" Target="../tags/tag32.xml"/><Relationship Id="rId6" Type="http://schemas.openxmlformats.org/officeDocument/2006/relationships/image" Target="../media/image30.png"/><Relationship Id="rId11" Type="http://schemas.openxmlformats.org/officeDocument/2006/relationships/image" Target="../media/image35.jpeg"/><Relationship Id="rId24" Type="http://schemas.openxmlformats.org/officeDocument/2006/relationships/image" Target="../media/image48.jpeg"/><Relationship Id="rId5" Type="http://schemas.openxmlformats.org/officeDocument/2006/relationships/image" Target="../media/image29.png"/><Relationship Id="rId15" Type="http://schemas.openxmlformats.org/officeDocument/2006/relationships/image" Target="../media/image39.jpe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07F9607-B970-4494-96FF-C74C4733C6E7}"/>
              </a:ext>
            </a:extLst>
          </p:cNvPr>
          <p:cNvSpPr>
            <a:spLocks noGrp="1"/>
          </p:cNvSpPr>
          <p:nvPr>
            <p:ph type="title"/>
          </p:nvPr>
        </p:nvSpPr>
        <p:spPr>
          <a:xfrm>
            <a:off x="324127" y="1739761"/>
            <a:ext cx="8021320" cy="1689239"/>
          </a:xfrm>
        </p:spPr>
        <p:txBody>
          <a:bodyPr anchor="t"/>
          <a:lstStyle/>
          <a:p>
            <a:pPr algn="ctr"/>
            <a:r>
              <a:rPr lang="en-US" sz="4400" dirty="0"/>
              <a:t>Your Career. Your Story.</a:t>
            </a:r>
            <a:br>
              <a:rPr lang="en-US" sz="4400" dirty="0"/>
            </a:br>
            <a:br>
              <a:rPr lang="en-US" sz="4400" dirty="0"/>
            </a:br>
            <a:r>
              <a:rPr lang="en-US" sz="4400" dirty="0"/>
              <a:t>Discover the CMA Certification</a:t>
            </a:r>
          </a:p>
        </p:txBody>
      </p:sp>
      <p:pic>
        <p:nvPicPr>
          <p:cNvPr id="8" name="Picture 1" descr="Certified Management Accountant: CMA® - Badges - Credly">
            <a:extLst>
              <a:ext uri="{FF2B5EF4-FFF2-40B4-BE49-F238E27FC236}">
                <a16:creationId xmlns:a16="http://schemas.microsoft.com/office/drawing/2014/main" id="{F699E5EC-0F34-3AE0-A24E-08156CB49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5447" y="602465"/>
            <a:ext cx="3742264" cy="374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55584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1A8EE4-452B-65F6-A42D-EB32DA8086C4}"/>
              </a:ext>
            </a:extLst>
          </p:cNvPr>
          <p:cNvPicPr>
            <a:picLocks noChangeAspect="1"/>
          </p:cNvPicPr>
          <p:nvPr/>
        </p:nvPicPr>
        <p:blipFill>
          <a:blip r:embed="rId3"/>
          <a:stretch>
            <a:fillRect/>
          </a:stretch>
        </p:blipFill>
        <p:spPr>
          <a:xfrm>
            <a:off x="0" y="0"/>
            <a:ext cx="12192000" cy="2234285"/>
          </a:xfrm>
          <a:prstGeom prst="rect">
            <a:avLst/>
          </a:prstGeom>
        </p:spPr>
      </p:pic>
      <p:sp>
        <p:nvSpPr>
          <p:cNvPr id="123907" name="Footer Placeholder 2">
            <a:extLst>
              <a:ext uri="{FF2B5EF4-FFF2-40B4-BE49-F238E27FC236}">
                <a16:creationId xmlns:a16="http://schemas.microsoft.com/office/drawing/2014/main" id="{6C2F78F4-9F76-4E16-72DF-2AF86FCB7F6A}"/>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2AD039A-87D1-4AEE-948E-B7DCA1AC4DAD}" type="slidenum">
              <a:rPr lang="en-US" altLang="en-US" smtClean="0">
                <a:solidFill>
                  <a:srgbClr val="498974"/>
                </a:solidFill>
                <a:latin typeface="Arial" panose="020B0604020202020204" pitchFamily="34" charset="0"/>
                <a:ea typeface="MS PGothic" panose="020B0600070205080204" pitchFamily="34" charset="-128"/>
              </a:rPr>
              <a:pPr/>
              <a:t>10</a:t>
            </a:fld>
            <a:endParaRPr lang="en-US" altLang="en-US">
              <a:solidFill>
                <a:srgbClr val="498974"/>
              </a:solidFill>
              <a:latin typeface="Arial" panose="020B0604020202020204" pitchFamily="34" charset="0"/>
              <a:ea typeface="MS PGothic" panose="020B0600070205080204" pitchFamily="34" charset="-128"/>
            </a:endParaRPr>
          </a:p>
        </p:txBody>
      </p:sp>
      <p:sp>
        <p:nvSpPr>
          <p:cNvPr id="123908" name="Title 1">
            <a:extLst>
              <a:ext uri="{FF2B5EF4-FFF2-40B4-BE49-F238E27FC236}">
                <a16:creationId xmlns:a16="http://schemas.microsoft.com/office/drawing/2014/main" id="{66BE42DB-4B9D-FAFC-3885-E05B2906BF3F}"/>
              </a:ext>
            </a:extLst>
          </p:cNvPr>
          <p:cNvSpPr txBox="1">
            <a:spLocks/>
          </p:cNvSpPr>
          <p:nvPr/>
        </p:nvSpPr>
        <p:spPr bwMode="auto">
          <a:xfrm>
            <a:off x="3775954" y="478967"/>
            <a:ext cx="61722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100" b="1" dirty="0">
                <a:solidFill>
                  <a:srgbClr val="003260"/>
                </a:solidFill>
                <a:latin typeface="Arial" panose="020B0604020202020204" pitchFamily="34" charset="0"/>
                <a:ea typeface="MS PGothic" panose="020B0600070205080204" pitchFamily="34" charset="-128"/>
                <a:cs typeface="Arial" panose="020B0604020202020204" pitchFamily="34" charset="0"/>
              </a:rPr>
              <a:t>Diane Isibor, CMA</a:t>
            </a:r>
            <a:br>
              <a:rPr lang="en-US" altLang="en-US" sz="3100" b="1" dirty="0">
                <a:solidFill>
                  <a:srgbClr val="003260"/>
                </a:solidFill>
                <a:latin typeface="Arial" panose="020B0604020202020204" pitchFamily="34" charset="0"/>
                <a:ea typeface="MS PGothic" panose="020B0600070205080204" pitchFamily="34" charset="-128"/>
                <a:cs typeface="Arial" panose="020B0604020202020204" pitchFamily="34" charset="0"/>
              </a:rPr>
            </a:br>
            <a:r>
              <a:rPr lang="en-US" altLang="en-US" dirty="0">
                <a:solidFill>
                  <a:srgbClr val="003260"/>
                </a:solidFill>
                <a:latin typeface="Arial" panose="020B0604020202020204" pitchFamily="34" charset="0"/>
                <a:ea typeface="MS PGothic" panose="020B0600070205080204" pitchFamily="34" charset="-128"/>
                <a:cs typeface="Arial" panose="020B0604020202020204" pitchFamily="34" charset="0"/>
              </a:rPr>
              <a:t>Senior Financial Analyst – Supply Chain Deliver</a:t>
            </a:r>
          </a:p>
          <a:p>
            <a:pPr eaLnBrk="1" hangingPunct="1"/>
            <a:r>
              <a:rPr lang="en-US" altLang="en-US" dirty="0">
                <a:solidFill>
                  <a:srgbClr val="003260"/>
                </a:solidFill>
                <a:latin typeface="Arial" panose="020B0604020202020204" pitchFamily="34" charset="0"/>
                <a:ea typeface="MS PGothic" panose="020B0600070205080204" pitchFamily="34" charset="-128"/>
                <a:cs typeface="Arial" panose="020B0604020202020204" pitchFamily="34" charset="0"/>
              </a:rPr>
              <a:t>Johnson &amp; Johnson</a:t>
            </a:r>
            <a:endParaRPr lang="en-US" altLang="en-US" b="1" dirty="0">
              <a:solidFill>
                <a:srgbClr val="003260"/>
              </a:solidFill>
              <a:latin typeface="Arial" panose="020B0604020202020204" pitchFamily="34" charset="0"/>
              <a:ea typeface="MS PGothic" panose="020B0600070205080204" pitchFamily="34" charset="-128"/>
              <a:cs typeface="Arial" panose="020B0604020202020204" pitchFamily="34" charset="0"/>
            </a:endParaRPr>
          </a:p>
        </p:txBody>
      </p:sp>
      <p:sp>
        <p:nvSpPr>
          <p:cNvPr id="9" name="Rectangle 8">
            <a:extLst>
              <a:ext uri="{FF2B5EF4-FFF2-40B4-BE49-F238E27FC236}">
                <a16:creationId xmlns:a16="http://schemas.microsoft.com/office/drawing/2014/main" id="{D999499B-F7F4-4733-A325-234DF0543394}"/>
              </a:ext>
            </a:extLst>
          </p:cNvPr>
          <p:cNvSpPr/>
          <p:nvPr/>
        </p:nvSpPr>
        <p:spPr>
          <a:xfrm>
            <a:off x="1752600" y="5791200"/>
            <a:ext cx="163195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7" name="Picture 16">
            <a:extLst>
              <a:ext uri="{FF2B5EF4-FFF2-40B4-BE49-F238E27FC236}">
                <a16:creationId xmlns:a16="http://schemas.microsoft.com/office/drawing/2014/main" id="{E81F5937-89B9-FBE7-20ED-F004BE8DBFF6}"/>
              </a:ext>
            </a:extLst>
          </p:cNvPr>
          <p:cNvPicPr>
            <a:picLocks noChangeAspect="1"/>
          </p:cNvPicPr>
          <p:nvPr/>
        </p:nvPicPr>
        <p:blipFill>
          <a:blip r:embed="rId4">
            <a:extLst>
              <a:ext uri="{28A0092B-C50C-407E-A947-70E740481C1C}">
                <a14:useLocalDpi xmlns:a14="http://schemas.microsoft.com/office/drawing/2010/main" val="0"/>
              </a:ext>
            </a:extLst>
          </a:blip>
          <a:srcRect t="16694" b="16694"/>
          <a:stretch/>
        </p:blipFill>
        <p:spPr>
          <a:xfrm>
            <a:off x="1181126" y="97980"/>
            <a:ext cx="2038324" cy="2038324"/>
          </a:xfrm>
          <a:prstGeom prst="ellipse">
            <a:avLst/>
          </a:prstGeom>
          <a:ln w="63500" cap="rnd">
            <a:solidFill>
              <a:srgbClr val="000000"/>
            </a:solidFill>
          </a:ln>
          <a:effectLst/>
          <a:scene3d>
            <a:camera prst="orthographicFront"/>
            <a:lightRig rig="contrasting" dir="t">
              <a:rot lat="0" lon="0" rev="3000000"/>
            </a:lightRig>
          </a:scene3d>
          <a:sp3d contourW="7620">
            <a:bevelT w="95250" h="31750"/>
            <a:contourClr>
              <a:srgbClr val="333333"/>
            </a:contourClr>
          </a:sp3d>
        </p:spPr>
      </p:pic>
      <p:sp>
        <p:nvSpPr>
          <p:cNvPr id="8" name="Rectangle 3">
            <a:extLst>
              <a:ext uri="{FF2B5EF4-FFF2-40B4-BE49-F238E27FC236}">
                <a16:creationId xmlns:a16="http://schemas.microsoft.com/office/drawing/2014/main" id="{7BB0AC7F-D31F-B037-B8D9-79FB4FFC0A62}"/>
              </a:ext>
            </a:extLst>
          </p:cNvPr>
          <p:cNvSpPr txBox="1">
            <a:spLocks noChangeArrowheads="1"/>
          </p:cNvSpPr>
          <p:nvPr/>
        </p:nvSpPr>
        <p:spPr bwMode="auto">
          <a:xfrm>
            <a:off x="1238885" y="2622551"/>
            <a:ext cx="9825990" cy="3886200"/>
          </a:xfrm>
          <a:prstGeom prst="rect">
            <a:avLst/>
          </a:prstGeom>
          <a:noFill/>
          <a:ln w="9525">
            <a:noFill/>
            <a:miter lim="800000"/>
            <a:headEnd/>
            <a:tailEnd/>
          </a:ln>
        </p:spPr>
        <p:txBody>
          <a:bodyPr/>
          <a:lstStyle/>
          <a:p>
            <a:pPr>
              <a:spcBef>
                <a:spcPct val="20000"/>
              </a:spcBef>
              <a:buClr>
                <a:srgbClr val="003663"/>
              </a:buClr>
              <a:defRPr/>
            </a:pPr>
            <a:r>
              <a:rPr lang="en-US" sz="1600" b="1" u="sng" kern="0" dirty="0">
                <a:solidFill>
                  <a:srgbClr val="003260"/>
                </a:solidFill>
                <a:latin typeface="Arial"/>
                <a:ea typeface="MS PGothic" panose="020B0600070205080204" pitchFamily="34" charset="-128"/>
              </a:rPr>
              <a:t>Job role</a:t>
            </a:r>
            <a:r>
              <a:rPr lang="en-US" sz="1600" b="1" kern="0" dirty="0">
                <a:solidFill>
                  <a:srgbClr val="003260"/>
                </a:solidFill>
                <a:latin typeface="Arial"/>
                <a:ea typeface="MS PGothic" panose="020B0600070205080204" pitchFamily="34" charset="-128"/>
              </a:rPr>
              <a:t> </a:t>
            </a:r>
          </a:p>
          <a:p>
            <a:pPr marL="0" marR="0">
              <a:spcBef>
                <a:spcPts val="0"/>
              </a:spcBef>
              <a:spcAft>
                <a:spcPts val="0"/>
              </a:spcAft>
            </a:pPr>
            <a:r>
              <a:rPr lang="en-US" sz="1600" kern="0" dirty="0">
                <a:solidFill>
                  <a:srgbClr val="003260"/>
                </a:solidFill>
                <a:latin typeface="Arial"/>
                <a:ea typeface="MS PGothic" panose="020B0600070205080204" pitchFamily="34" charset="-128"/>
              </a:rPr>
              <a:t>I lead financial planning, reporting and analysis for the US and Canada Pharma business segment- Transportation and Warehousing. I also evaluate cost improvement projects, prioritization of investments and ensure SOX compliance.</a:t>
            </a:r>
          </a:p>
          <a:p>
            <a:pPr>
              <a:spcBef>
                <a:spcPct val="20000"/>
              </a:spcBef>
              <a:defRPr/>
            </a:pPr>
            <a:endParaRPr lang="en-GB" sz="1600" kern="0" dirty="0">
              <a:solidFill>
                <a:srgbClr val="003260"/>
              </a:solidFill>
              <a:latin typeface="Arial"/>
              <a:ea typeface="MS PGothic" panose="020B0600070205080204" pitchFamily="34" charset="-128"/>
            </a:endParaRPr>
          </a:p>
          <a:p>
            <a:pPr>
              <a:spcBef>
                <a:spcPct val="20000"/>
              </a:spcBef>
              <a:spcAft>
                <a:spcPts val="600"/>
              </a:spcAft>
              <a:defRPr/>
            </a:pPr>
            <a:r>
              <a:rPr lang="en-US" sz="1600" b="1" u="sng" kern="0" dirty="0">
                <a:solidFill>
                  <a:srgbClr val="003260"/>
                </a:solidFill>
                <a:latin typeface="Arial"/>
                <a:ea typeface="MS PGothic" panose="020B0600070205080204" pitchFamily="34" charset="-128"/>
              </a:rPr>
              <a:t>How does the CMA benefit Diane?</a:t>
            </a:r>
          </a:p>
          <a:p>
            <a:pPr>
              <a:spcAft>
                <a:spcPts val="600"/>
              </a:spcAft>
              <a:defRPr/>
            </a:pPr>
            <a:r>
              <a:rPr lang="en-US" sz="1600" kern="0" dirty="0">
                <a:solidFill>
                  <a:srgbClr val="003260"/>
                </a:solidFill>
                <a:latin typeface="Arial"/>
                <a:ea typeface="MS PGothic" panose="020B0600070205080204" pitchFamily="34" charset="-128"/>
              </a:rPr>
              <a:t>The CMA certification gives me a better appreciation for the work I do. In my career, I have had exposure to Plant Finance, Sales and Service, Global Logistics and Distribution, Finance Systems and Corporate Financial Planning and Analysis. Taking the CMA early on in my career set me up for success in a variety of finance roles. It boosted my confidence and helped me become a well-rounded finance professional in industry. </a:t>
            </a:r>
          </a:p>
          <a:p>
            <a:pPr>
              <a:defRPr/>
            </a:pPr>
            <a:endParaRPr lang="en-US" sz="1600" b="1" u="sng" kern="0" dirty="0">
              <a:solidFill>
                <a:srgbClr val="003260"/>
              </a:solidFill>
              <a:latin typeface="Arial"/>
              <a:ea typeface="MS PGothic" panose="020B0600070205080204" pitchFamily="34" charset="-128"/>
            </a:endParaRPr>
          </a:p>
          <a:p>
            <a:pPr>
              <a:spcAft>
                <a:spcPts val="600"/>
              </a:spcAft>
              <a:defRPr/>
            </a:pPr>
            <a:r>
              <a:rPr lang="en-US" sz="1600" b="1" u="sng" kern="0" dirty="0">
                <a:solidFill>
                  <a:srgbClr val="003260"/>
                </a:solidFill>
                <a:latin typeface="Arial"/>
                <a:ea typeface="MS PGothic" panose="020B0600070205080204" pitchFamily="34" charset="-128"/>
              </a:rPr>
              <a:t>Advice from Diane</a:t>
            </a:r>
          </a:p>
          <a:p>
            <a:pPr>
              <a:spcAft>
                <a:spcPts val="600"/>
              </a:spcAft>
              <a:defRPr/>
            </a:pPr>
            <a:r>
              <a:rPr lang="en-US" sz="1600" kern="0" dirty="0">
                <a:solidFill>
                  <a:srgbClr val="003260"/>
                </a:solidFill>
                <a:latin typeface="Arial"/>
                <a:ea typeface="MS PGothic" panose="020B0600070205080204" pitchFamily="34" charset="-128"/>
              </a:rPr>
              <a:t>Take advantage of the CMA scholarship and take the exam while in school!</a:t>
            </a:r>
          </a:p>
          <a:p>
            <a:pPr>
              <a:spcBef>
                <a:spcPct val="20000"/>
              </a:spcBef>
              <a:defRPr/>
            </a:pPr>
            <a:endParaRPr lang="en-US" sz="1700" kern="0" dirty="0">
              <a:solidFill>
                <a:srgbClr val="003260"/>
              </a:solidFill>
              <a:latin typeface="Arial"/>
              <a:ea typeface="MS PGothic" panose="020B0600070205080204" pitchFamily="34" charset="-128"/>
            </a:endParaRPr>
          </a:p>
        </p:txBody>
      </p:sp>
      <p:pic>
        <p:nvPicPr>
          <p:cNvPr id="2" name="Picture 31" descr="Johnson and Johnson logo">
            <a:extLst>
              <a:ext uri="{FF2B5EF4-FFF2-40B4-BE49-F238E27FC236}">
                <a16:creationId xmlns:a16="http://schemas.microsoft.com/office/drawing/2014/main" id="{0210DBB2-15F5-879E-859D-D1688D07B8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5276" y="387345"/>
            <a:ext cx="2699098" cy="162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6451DC7-9716-6399-C8F4-A016C8A02AF9}"/>
              </a:ext>
            </a:extLst>
          </p:cNvPr>
          <p:cNvPicPr>
            <a:picLocks noChangeAspect="1"/>
          </p:cNvPicPr>
          <p:nvPr/>
        </p:nvPicPr>
        <p:blipFill>
          <a:blip r:embed="rId3"/>
          <a:stretch>
            <a:fillRect/>
          </a:stretch>
        </p:blipFill>
        <p:spPr>
          <a:xfrm>
            <a:off x="0" y="-34009"/>
            <a:ext cx="12192000" cy="2234285"/>
          </a:xfrm>
          <a:prstGeom prst="rect">
            <a:avLst/>
          </a:prstGeom>
        </p:spPr>
      </p:pic>
      <p:sp>
        <p:nvSpPr>
          <p:cNvPr id="125954" name="Footer Placeholder 2">
            <a:extLst>
              <a:ext uri="{FF2B5EF4-FFF2-40B4-BE49-F238E27FC236}">
                <a16:creationId xmlns:a16="http://schemas.microsoft.com/office/drawing/2014/main" id="{6BF18150-0627-7BC7-AA31-6A49EFE20EF8}"/>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9B98483-E1F6-44C5-996E-A44F3FB6521E}" type="slidenum">
              <a:rPr lang="en-US" altLang="en-US" smtClean="0">
                <a:solidFill>
                  <a:srgbClr val="498974"/>
                </a:solidFill>
                <a:latin typeface="Arial" panose="020B0604020202020204" pitchFamily="34" charset="0"/>
                <a:ea typeface="MS PGothic" panose="020B0600070205080204" pitchFamily="34" charset="-128"/>
              </a:rPr>
              <a:pPr/>
              <a:t>11</a:t>
            </a:fld>
            <a:endParaRPr lang="en-US" altLang="en-US">
              <a:solidFill>
                <a:srgbClr val="498974"/>
              </a:solidFill>
              <a:latin typeface="Arial" panose="020B0604020202020204" pitchFamily="34" charset="0"/>
              <a:ea typeface="MS PGothic" panose="020B0600070205080204" pitchFamily="34" charset="-128"/>
            </a:endParaRPr>
          </a:p>
        </p:txBody>
      </p:sp>
      <p:sp>
        <p:nvSpPr>
          <p:cNvPr id="125956" name="Title 1">
            <a:extLst>
              <a:ext uri="{FF2B5EF4-FFF2-40B4-BE49-F238E27FC236}">
                <a16:creationId xmlns:a16="http://schemas.microsoft.com/office/drawing/2014/main" id="{25C1D9E5-B2E0-9771-9D6C-D57F84C954F4}"/>
              </a:ext>
            </a:extLst>
          </p:cNvPr>
          <p:cNvSpPr>
            <a:spLocks noGrp="1"/>
          </p:cNvSpPr>
          <p:nvPr>
            <p:ph type="title"/>
          </p:nvPr>
        </p:nvSpPr>
        <p:spPr>
          <a:xfrm>
            <a:off x="3596828" y="444958"/>
            <a:ext cx="5978525" cy="1276350"/>
          </a:xfrm>
        </p:spPr>
        <p:txBody>
          <a:bodyPr/>
          <a:lstStyle/>
          <a:p>
            <a:pPr eaLnBrk="1" hangingPunct="1"/>
            <a:r>
              <a:rPr lang="en-US" altLang="en-US" sz="3100" b="1" dirty="0">
                <a:solidFill>
                  <a:srgbClr val="003260"/>
                </a:solidFill>
                <a:ea typeface="MS PGothic" panose="020B0600070205080204" pitchFamily="34" charset="-128"/>
              </a:rPr>
              <a:t>Michael Kelley, CMA, CPA</a:t>
            </a:r>
            <a:br>
              <a:rPr lang="en-US" altLang="en-US" sz="3200" b="1" dirty="0">
                <a:solidFill>
                  <a:srgbClr val="003260"/>
                </a:solidFill>
                <a:ea typeface="MS PGothic" panose="020B0600070205080204" pitchFamily="34" charset="-128"/>
              </a:rPr>
            </a:br>
            <a:r>
              <a:rPr lang="en-US" altLang="en-US" sz="1800" dirty="0">
                <a:solidFill>
                  <a:srgbClr val="003260"/>
                </a:solidFill>
                <a:ea typeface="MS PGothic" panose="020B0600070205080204" pitchFamily="34" charset="-128"/>
              </a:rPr>
              <a:t>Global Operations Manager</a:t>
            </a:r>
            <a:br>
              <a:rPr lang="en-US" altLang="en-US" sz="1800" dirty="0">
                <a:solidFill>
                  <a:srgbClr val="003260"/>
                </a:solidFill>
                <a:ea typeface="MS PGothic" panose="020B0600070205080204" pitchFamily="34" charset="-128"/>
              </a:rPr>
            </a:br>
            <a:r>
              <a:rPr lang="en-US" altLang="en-US" sz="1800" dirty="0">
                <a:solidFill>
                  <a:srgbClr val="003260"/>
                </a:solidFill>
                <a:ea typeface="MS PGothic" panose="020B0600070205080204" pitchFamily="34" charset="-128"/>
              </a:rPr>
              <a:t>Nike</a:t>
            </a:r>
            <a:endParaRPr lang="en-US" altLang="en-US" sz="1800" b="1" dirty="0">
              <a:solidFill>
                <a:srgbClr val="003260"/>
              </a:solidFill>
              <a:ea typeface="MS PGothic" panose="020B0600070205080204" pitchFamily="34" charset="-128"/>
            </a:endParaRPr>
          </a:p>
        </p:txBody>
      </p:sp>
      <p:sp>
        <p:nvSpPr>
          <p:cNvPr id="3" name="Rectangle 2">
            <a:extLst>
              <a:ext uri="{FF2B5EF4-FFF2-40B4-BE49-F238E27FC236}">
                <a16:creationId xmlns:a16="http://schemas.microsoft.com/office/drawing/2014/main" id="{11BAC386-11B3-5634-E8FF-536D5CAB7F15}"/>
              </a:ext>
            </a:extLst>
          </p:cNvPr>
          <p:cNvSpPr/>
          <p:nvPr/>
        </p:nvSpPr>
        <p:spPr>
          <a:xfrm>
            <a:off x="1752600" y="5791200"/>
            <a:ext cx="163195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Rectangle 3">
            <a:extLst>
              <a:ext uri="{FF2B5EF4-FFF2-40B4-BE49-F238E27FC236}">
                <a16:creationId xmlns:a16="http://schemas.microsoft.com/office/drawing/2014/main" id="{132F0202-2B8F-616F-F6F8-247B344894C3}"/>
              </a:ext>
            </a:extLst>
          </p:cNvPr>
          <p:cNvSpPr txBox="1">
            <a:spLocks noChangeArrowheads="1"/>
          </p:cNvSpPr>
          <p:nvPr/>
        </p:nvSpPr>
        <p:spPr bwMode="auto">
          <a:xfrm>
            <a:off x="1313883" y="2470151"/>
            <a:ext cx="10205811" cy="3886200"/>
          </a:xfrm>
          <a:prstGeom prst="rect">
            <a:avLst/>
          </a:prstGeom>
          <a:noFill/>
          <a:ln w="9525">
            <a:noFill/>
            <a:miter lim="800000"/>
            <a:headEnd/>
            <a:tailEnd/>
          </a:ln>
        </p:spPr>
        <p:txBody>
          <a:bodyPr/>
          <a:lstStyle/>
          <a:p>
            <a:pPr>
              <a:spcBef>
                <a:spcPct val="20000"/>
              </a:spcBef>
              <a:buClr>
                <a:srgbClr val="003663"/>
              </a:buClr>
              <a:defRPr/>
            </a:pPr>
            <a:r>
              <a:rPr lang="en-US" sz="1600" b="1" u="sng" kern="0" dirty="0">
                <a:solidFill>
                  <a:srgbClr val="003260"/>
                </a:solidFill>
                <a:latin typeface="Arial"/>
                <a:ea typeface="MS PGothic" panose="020B0600070205080204" pitchFamily="34" charset="-128"/>
              </a:rPr>
              <a:t>Job role</a:t>
            </a:r>
            <a:r>
              <a:rPr lang="en-US" sz="1600" b="1" kern="0" dirty="0">
                <a:solidFill>
                  <a:srgbClr val="003260"/>
                </a:solidFill>
                <a:latin typeface="Arial"/>
                <a:ea typeface="MS PGothic" panose="020B0600070205080204" pitchFamily="34" charset="-128"/>
              </a:rPr>
              <a:t> </a:t>
            </a:r>
          </a:p>
          <a:p>
            <a:pPr>
              <a:spcBef>
                <a:spcPct val="20000"/>
              </a:spcBef>
              <a:buClr>
                <a:srgbClr val="003663"/>
              </a:buClr>
              <a:defRPr/>
            </a:pPr>
            <a:r>
              <a:rPr lang="en-US" sz="1600" kern="0" dirty="0">
                <a:solidFill>
                  <a:srgbClr val="003260"/>
                </a:solidFill>
                <a:latin typeface="Arial"/>
                <a:ea typeface="MS PGothic" panose="020B0600070205080204" pitchFamily="34" charset="-128"/>
              </a:rPr>
              <a:t>I work cross functionally with Supply Chain and Finance functions that distribute and fulfill orders across our consumer construct. I conduct cost analysis and efficiency studies for distribution operations and implement new technology within the supply chain to fulfill orders faster and more sustainably. I also report on operational costs and shipping volumes monthly and create analytics that allow us to rationalize fulfillment speed and service levels.</a:t>
            </a:r>
          </a:p>
          <a:p>
            <a:pPr>
              <a:spcBef>
                <a:spcPct val="20000"/>
              </a:spcBef>
              <a:buClr>
                <a:srgbClr val="003663"/>
              </a:buClr>
              <a:defRPr/>
            </a:pPr>
            <a:r>
              <a:rPr lang="en-US" sz="1600" kern="0" dirty="0">
                <a:solidFill>
                  <a:srgbClr val="003260"/>
                </a:solidFill>
                <a:latin typeface="Arial"/>
                <a:ea typeface="MS PGothic" panose="020B0600070205080204" pitchFamily="34" charset="-128"/>
              </a:rPr>
              <a:t> </a:t>
            </a:r>
          </a:p>
          <a:p>
            <a:pPr>
              <a:spcBef>
                <a:spcPct val="20000"/>
              </a:spcBef>
              <a:spcAft>
                <a:spcPts val="600"/>
              </a:spcAft>
              <a:defRPr/>
            </a:pPr>
            <a:r>
              <a:rPr lang="en-US" sz="1600" b="1" u="sng" kern="0" dirty="0">
                <a:solidFill>
                  <a:srgbClr val="003260"/>
                </a:solidFill>
                <a:latin typeface="Arial"/>
                <a:ea typeface="MS PGothic" panose="020B0600070205080204" pitchFamily="34" charset="-128"/>
              </a:rPr>
              <a:t>How does the CMA benefit Michael?</a:t>
            </a:r>
          </a:p>
          <a:p>
            <a:pPr>
              <a:lnSpc>
                <a:spcPct val="106000"/>
              </a:lnSpc>
              <a:spcAft>
                <a:spcPts val="600"/>
              </a:spcAft>
              <a:defRPr/>
            </a:pPr>
            <a:r>
              <a:rPr lang="en-US" sz="1600" kern="0" dirty="0">
                <a:solidFill>
                  <a:srgbClr val="003260"/>
                </a:solidFill>
                <a:latin typeface="Arial"/>
                <a:ea typeface="MS PGothic" panose="020B0600070205080204" pitchFamily="34" charset="-128"/>
              </a:rPr>
              <a:t>The CMA benefits me directly by providing me several frameworks and methodologies for approaching costing and performance management.</a:t>
            </a:r>
          </a:p>
          <a:p>
            <a:pPr>
              <a:lnSpc>
                <a:spcPct val="106000"/>
              </a:lnSpc>
              <a:spcAft>
                <a:spcPts val="600"/>
              </a:spcAft>
              <a:defRPr/>
            </a:pPr>
            <a:endParaRPr lang="en-US" sz="1600" kern="0" dirty="0">
              <a:solidFill>
                <a:srgbClr val="003260"/>
              </a:solidFill>
              <a:latin typeface="Arial"/>
              <a:ea typeface="MS PGothic" panose="020B0600070205080204" pitchFamily="34" charset="-128"/>
            </a:endParaRPr>
          </a:p>
          <a:p>
            <a:pPr>
              <a:defRPr/>
            </a:pPr>
            <a:r>
              <a:rPr lang="en-US" sz="1600" b="1" u="sng" kern="0" dirty="0">
                <a:solidFill>
                  <a:srgbClr val="003260"/>
                </a:solidFill>
                <a:latin typeface="Arial"/>
                <a:ea typeface="MS PGothic" panose="020B0600070205080204" pitchFamily="34" charset="-128"/>
              </a:rPr>
              <a:t>Advice from Michael</a:t>
            </a:r>
            <a:br>
              <a:rPr lang="en-US" sz="1600" b="1" u="sng" kern="0" dirty="0">
                <a:solidFill>
                  <a:srgbClr val="003260"/>
                </a:solidFill>
                <a:latin typeface="Arial"/>
                <a:ea typeface="MS PGothic" panose="020B0600070205080204" pitchFamily="34" charset="-128"/>
              </a:rPr>
            </a:br>
            <a:r>
              <a:rPr lang="en-US" sz="1600" kern="0" dirty="0">
                <a:solidFill>
                  <a:srgbClr val="003260"/>
                </a:solidFill>
                <a:latin typeface="Arial"/>
                <a:ea typeface="MS PGothic" panose="020B0600070205080204" pitchFamily="34" charset="-128"/>
              </a:rPr>
              <a:t>Dream big, have courage, and work hard. Make time for self-reflection and self-analysis and see if the work you are doing is getting the results you want. Take an honest look within yourself if your results aren't there. If you want to see a change, you must make a change.</a:t>
            </a:r>
          </a:p>
          <a:p>
            <a:pPr>
              <a:defRPr/>
            </a:pPr>
            <a:endParaRPr lang="en-US" sz="1600" kern="0" dirty="0">
              <a:solidFill>
                <a:srgbClr val="003260"/>
              </a:solidFill>
              <a:latin typeface="Arial"/>
              <a:ea typeface="MS PGothic" panose="020B0600070205080204" pitchFamily="34" charset="-128"/>
            </a:endParaRPr>
          </a:p>
        </p:txBody>
      </p:sp>
      <p:pic>
        <p:nvPicPr>
          <p:cNvPr id="9" name="Picture 8" descr="A person smiling for the camera&#10;&#10;Description automatically generated with medium confidence">
            <a:extLst>
              <a:ext uri="{FF2B5EF4-FFF2-40B4-BE49-F238E27FC236}">
                <a16:creationId xmlns:a16="http://schemas.microsoft.com/office/drawing/2014/main" id="{8F278E20-353D-8BFC-E097-DE03A2A08353}"/>
              </a:ext>
            </a:extLst>
          </p:cNvPr>
          <p:cNvPicPr>
            <a:picLocks noChangeAspect="1"/>
          </p:cNvPicPr>
          <p:nvPr/>
        </p:nvPicPr>
        <p:blipFill>
          <a:blip r:embed="rId4"/>
          <a:stretch>
            <a:fillRect/>
          </a:stretch>
        </p:blipFill>
        <p:spPr>
          <a:xfrm>
            <a:off x="1158527" y="47171"/>
            <a:ext cx="2058537" cy="2057855"/>
          </a:xfrm>
          <a:prstGeom prst="ellipse">
            <a:avLst/>
          </a:prstGeom>
          <a:ln w="63500" cap="rnd">
            <a:solidFill>
              <a:srgbClr val="000000"/>
            </a:solidFill>
          </a:ln>
          <a:effectLst/>
          <a:scene3d>
            <a:camera prst="orthographicFront"/>
            <a:lightRig rig="contrasting" dir="t">
              <a:rot lat="0" lon="0" rev="3000000"/>
            </a:lightRig>
          </a:scene3d>
          <a:sp3d contourW="7620">
            <a:bevelT w="95250" h="31750"/>
            <a:contourClr>
              <a:srgbClr val="333333"/>
            </a:contourClr>
          </a:sp3d>
        </p:spPr>
      </p:pic>
      <p:pic>
        <p:nvPicPr>
          <p:cNvPr id="12" name="Picture 16" descr="NIKE, Inc. Media Resources | Nike swoosh logo, Nike logo, Nike wallpaper">
            <a:extLst>
              <a:ext uri="{FF2B5EF4-FFF2-40B4-BE49-F238E27FC236}">
                <a16:creationId xmlns:a16="http://schemas.microsoft.com/office/drawing/2014/main" id="{93185553-1B6A-9D8C-694F-951A5CA085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9524" y="476250"/>
            <a:ext cx="1907246" cy="136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106EE6D-6064-F5C2-2E61-3BF51EDA8855}"/>
              </a:ext>
            </a:extLst>
          </p:cNvPr>
          <p:cNvPicPr>
            <a:picLocks noChangeAspect="1"/>
          </p:cNvPicPr>
          <p:nvPr/>
        </p:nvPicPr>
        <p:blipFill>
          <a:blip r:embed="rId3"/>
          <a:stretch>
            <a:fillRect/>
          </a:stretch>
        </p:blipFill>
        <p:spPr>
          <a:xfrm>
            <a:off x="-3" y="4892040"/>
            <a:ext cx="12191557" cy="1965960"/>
          </a:xfrm>
          <a:prstGeom prst="rect">
            <a:avLst/>
          </a:prstGeom>
        </p:spPr>
      </p:pic>
      <p:sp>
        <p:nvSpPr>
          <p:cNvPr id="111620" name="Title 1">
            <a:extLst>
              <a:ext uri="{FF2B5EF4-FFF2-40B4-BE49-F238E27FC236}">
                <a16:creationId xmlns:a16="http://schemas.microsoft.com/office/drawing/2014/main" id="{B21A727F-3D25-5C6F-5AC5-4B8F2BAD351F}"/>
              </a:ext>
            </a:extLst>
          </p:cNvPr>
          <p:cNvSpPr>
            <a:spLocks noGrp="1"/>
          </p:cNvSpPr>
          <p:nvPr>
            <p:ph type="title"/>
          </p:nvPr>
        </p:nvSpPr>
        <p:spPr>
          <a:xfrm>
            <a:off x="774954" y="5312664"/>
            <a:ext cx="9992106" cy="1261872"/>
          </a:xfrm>
        </p:spPr>
        <p:txBody>
          <a:bodyPr vert="horz" lIns="91440" tIns="45720" rIns="91440" bIns="45720" rtlCol="0" anchor="ctr">
            <a:normAutofit/>
          </a:bodyPr>
          <a:lstStyle/>
          <a:p>
            <a:r>
              <a:rPr lang="en-US" altLang="en-US" sz="5400" dirty="0">
                <a:solidFill>
                  <a:schemeClr val="bg1"/>
                </a:solidFill>
              </a:rPr>
              <a:t>What is IMA?</a:t>
            </a:r>
          </a:p>
        </p:txBody>
      </p:sp>
      <p:pic>
        <p:nvPicPr>
          <p:cNvPr id="8" name="Picture 7" descr="A picture containing diagram&#10;&#10;Description automatically generated">
            <a:extLst>
              <a:ext uri="{FF2B5EF4-FFF2-40B4-BE49-F238E27FC236}">
                <a16:creationId xmlns:a16="http://schemas.microsoft.com/office/drawing/2014/main" id="{9B7A3B85-3207-0989-8174-772EA3457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 y="830689"/>
            <a:ext cx="12191557" cy="4061351"/>
          </a:xfrm>
          <a:prstGeom prst="rect">
            <a:avLst/>
          </a:prstGeom>
        </p:spPr>
      </p:pic>
    </p:spTree>
    <p:extLst>
      <p:ext uri="{BB962C8B-B14F-4D97-AF65-F5344CB8AC3E}">
        <p14:creationId xmlns:p14="http://schemas.microsoft.com/office/powerpoint/2010/main" val="112984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16C1856-90B8-C889-DC0B-EDA017DB2E33}"/>
              </a:ext>
            </a:extLst>
          </p:cNvPr>
          <p:cNvPicPr>
            <a:picLocks noChangeAspect="1"/>
          </p:cNvPicPr>
          <p:nvPr/>
        </p:nvPicPr>
        <p:blipFill>
          <a:blip r:embed="rId4"/>
          <a:stretch>
            <a:fillRect/>
          </a:stretch>
        </p:blipFill>
        <p:spPr>
          <a:xfrm>
            <a:off x="6056919" y="2823697"/>
            <a:ext cx="6095588" cy="3218897"/>
          </a:xfrm>
          <a:prstGeom prst="rect">
            <a:avLst/>
          </a:prstGeom>
        </p:spPr>
      </p:pic>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Institute of Management Accountants</a:t>
            </a:r>
          </a:p>
        </p:txBody>
      </p:sp>
      <p:sp>
        <p:nvSpPr>
          <p:cNvPr id="8" name="Rectangle 7" descr="Earth Globe Americas">
            <a:extLst>
              <a:ext uri="{FF2B5EF4-FFF2-40B4-BE49-F238E27FC236}">
                <a16:creationId xmlns:a16="http://schemas.microsoft.com/office/drawing/2014/main" id="{1F99A730-86B6-141A-4554-E0BBC968C451}"/>
              </a:ext>
            </a:extLst>
          </p:cNvPr>
          <p:cNvSpPr/>
          <p:nvPr/>
        </p:nvSpPr>
        <p:spPr>
          <a:xfrm>
            <a:off x="39493" y="1785490"/>
            <a:ext cx="1103483" cy="110348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Rectangle 11" descr="Marker">
            <a:extLst>
              <a:ext uri="{FF2B5EF4-FFF2-40B4-BE49-F238E27FC236}">
                <a16:creationId xmlns:a16="http://schemas.microsoft.com/office/drawing/2014/main" id="{0320BEB7-66DB-349B-4C6D-DB7ABE8037FB}"/>
              </a:ext>
            </a:extLst>
          </p:cNvPr>
          <p:cNvSpPr/>
          <p:nvPr/>
        </p:nvSpPr>
        <p:spPr>
          <a:xfrm>
            <a:off x="39493" y="3172600"/>
            <a:ext cx="1103483" cy="110348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C9409D97-4086-7C7B-95E2-263F6B881EF5}"/>
              </a:ext>
            </a:extLst>
          </p:cNvPr>
          <p:cNvSpPr txBox="1"/>
          <p:nvPr/>
        </p:nvSpPr>
        <p:spPr>
          <a:xfrm>
            <a:off x="1237822" y="1925228"/>
            <a:ext cx="8686800" cy="824008"/>
          </a:xfrm>
          <a:prstGeom prst="rect">
            <a:avLst/>
          </a:prstGeom>
          <a:noFill/>
        </p:spPr>
        <p:txBody>
          <a:bodyPr wrap="square" rtlCol="0">
            <a:spAutoFit/>
          </a:bodyPr>
          <a:lstStyle/>
          <a:p>
            <a:pPr marR="0" lvl="0" algn="l" defTabSz="914400" rtl="0" eaLnBrk="1" fontAlgn="base" latinLnBrk="0" hangingPunct="1">
              <a:lnSpc>
                <a:spcPct val="125000"/>
              </a:lnSpc>
              <a:spcBef>
                <a:spcPts val="600"/>
              </a:spcBef>
              <a:spcAft>
                <a:spcPts val="600"/>
              </a:spcAft>
              <a:buClrTx/>
              <a:buSzTx/>
              <a:tabLst/>
              <a:defRPr/>
            </a:pPr>
            <a:r>
              <a:rPr kumimoji="0" lang="en-US" altLang="en-US" sz="2000" b="0" i="0" u="none" strike="noStrike" kern="1200" cap="none" spc="0" normalizeH="0" baseline="0" noProof="0" dirty="0">
                <a:ln>
                  <a:noFill/>
                </a:ln>
                <a:solidFill>
                  <a:srgbClr val="003260"/>
                </a:solidFill>
                <a:effectLst/>
                <a:uLnTx/>
                <a:uFillTx/>
                <a:latin typeface="Arial" pitchFamily="34" charset="0"/>
                <a:ea typeface="MS PGothic" pitchFamily="34" charset="-128"/>
                <a:cs typeface="Arial" pitchFamily="34" charset="0"/>
              </a:rPr>
              <a:t>A global network of more than 125,000 members worldwide </a:t>
            </a:r>
            <a:br>
              <a:rPr kumimoji="0" lang="en-US" altLang="en-US" sz="2000" b="0" i="0" u="none" strike="noStrike" kern="1200" cap="none" spc="0" normalizeH="0" baseline="0" noProof="0" dirty="0">
                <a:ln>
                  <a:noFill/>
                </a:ln>
                <a:solidFill>
                  <a:srgbClr val="003260"/>
                </a:solidFill>
                <a:effectLst/>
                <a:uLnTx/>
                <a:uFillTx/>
                <a:latin typeface="Arial" pitchFamily="34" charset="0"/>
                <a:ea typeface="MS PGothic" pitchFamily="34" charset="-128"/>
                <a:cs typeface="Arial" pitchFamily="34" charset="0"/>
              </a:rPr>
            </a:br>
            <a:r>
              <a:rPr kumimoji="0" lang="en-US" altLang="en-US" sz="2000" b="0" i="0" u="none" strike="noStrike" kern="1200" cap="none" spc="0" normalizeH="0" baseline="0" noProof="0" dirty="0">
                <a:ln>
                  <a:noFill/>
                </a:ln>
                <a:solidFill>
                  <a:srgbClr val="003260"/>
                </a:solidFill>
                <a:effectLst/>
                <a:uLnTx/>
                <a:uFillTx/>
                <a:latin typeface="Arial" pitchFamily="34" charset="0"/>
                <a:ea typeface="MS PGothic" pitchFamily="34" charset="-128"/>
                <a:cs typeface="Arial" pitchFamily="34" charset="0"/>
              </a:rPr>
              <a:t>and more than 300 student and professional chapters</a:t>
            </a:r>
          </a:p>
        </p:txBody>
      </p:sp>
      <p:sp>
        <p:nvSpPr>
          <p:cNvPr id="16" name="TextBox 15">
            <a:extLst>
              <a:ext uri="{FF2B5EF4-FFF2-40B4-BE49-F238E27FC236}">
                <a16:creationId xmlns:a16="http://schemas.microsoft.com/office/drawing/2014/main" id="{0CFF0953-5231-150B-1FF0-BB28B0FE5F59}"/>
              </a:ext>
            </a:extLst>
          </p:cNvPr>
          <p:cNvSpPr txBox="1"/>
          <p:nvPr/>
        </p:nvSpPr>
        <p:spPr>
          <a:xfrm>
            <a:off x="1237822" y="3493245"/>
            <a:ext cx="6097904" cy="439287"/>
          </a:xfrm>
          <a:prstGeom prst="rect">
            <a:avLst/>
          </a:prstGeom>
          <a:noFill/>
        </p:spPr>
        <p:txBody>
          <a:bodyPr wrap="square">
            <a:spAutoFit/>
          </a:bodyPr>
          <a:lstStyle/>
          <a:p>
            <a:pPr marR="0" lvl="0" algn="l" defTabSz="914400" rtl="0" eaLnBrk="1" fontAlgn="base" latinLnBrk="0" hangingPunct="1">
              <a:lnSpc>
                <a:spcPct val="125000"/>
              </a:lnSpc>
              <a:spcBef>
                <a:spcPts val="600"/>
              </a:spcBef>
              <a:spcAft>
                <a:spcPts val="600"/>
              </a:spcAft>
              <a:buClrTx/>
              <a:buSzTx/>
              <a:tabLst/>
              <a:defRPr/>
            </a:pPr>
            <a:r>
              <a:rPr kumimoji="0" lang="en-US" altLang="en-US" sz="2000" b="0" i="0" u="none" strike="noStrike" kern="1200" cap="none" spc="0" normalizeH="0" baseline="0" noProof="0" dirty="0">
                <a:ln>
                  <a:noFill/>
                </a:ln>
                <a:solidFill>
                  <a:srgbClr val="003260"/>
                </a:solidFill>
                <a:effectLst/>
                <a:uLnTx/>
                <a:uFillTx/>
                <a:latin typeface="Arial" pitchFamily="34" charset="0"/>
                <a:ea typeface="MS PGothic" pitchFamily="34" charset="-128"/>
                <a:cs typeface="Arial" pitchFamily="34" charset="0"/>
              </a:rPr>
              <a:t>4 regions and 13 global offices </a:t>
            </a:r>
          </a:p>
        </p:txBody>
      </p:sp>
      <p:pic>
        <p:nvPicPr>
          <p:cNvPr id="17" name="Picture 1" descr="Certified Management Accountant: CMA® - Badges - Credly">
            <a:extLst>
              <a:ext uri="{FF2B5EF4-FFF2-40B4-BE49-F238E27FC236}">
                <a16:creationId xmlns:a16="http://schemas.microsoft.com/office/drawing/2014/main" id="{646A3B6C-F94B-FE09-AA1A-4D37AE5E34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86" y="4559710"/>
            <a:ext cx="1063990" cy="106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D2E57817-AA79-46DB-FFCA-FC7EC11108A9}"/>
              </a:ext>
            </a:extLst>
          </p:cNvPr>
          <p:cNvSpPr txBox="1"/>
          <p:nvPr/>
        </p:nvSpPr>
        <p:spPr>
          <a:xfrm>
            <a:off x="1142976" y="4616626"/>
            <a:ext cx="4992517" cy="824008"/>
          </a:xfrm>
          <a:prstGeom prst="rect">
            <a:avLst/>
          </a:prstGeom>
          <a:noFill/>
        </p:spPr>
        <p:txBody>
          <a:bodyPr wrap="square">
            <a:spAutoFit/>
          </a:bodyPr>
          <a:lstStyle/>
          <a:p>
            <a:pPr marR="0" lvl="0" algn="l" defTabSz="914400" rtl="0" eaLnBrk="1" fontAlgn="base" latinLnBrk="0" hangingPunct="1">
              <a:lnSpc>
                <a:spcPct val="125000"/>
              </a:lnSpc>
              <a:spcBef>
                <a:spcPts val="600"/>
              </a:spcBef>
              <a:spcAft>
                <a:spcPts val="600"/>
              </a:spcAft>
              <a:buClrTx/>
              <a:buSzTx/>
              <a:tabLst/>
              <a:defRPr/>
            </a:pPr>
            <a:r>
              <a:rPr kumimoji="0" lang="en-US" altLang="en-US" sz="2000" b="0" i="0" u="none" strike="noStrike" kern="1200" cap="none" spc="0" normalizeH="0" baseline="0" noProof="0" dirty="0">
                <a:ln>
                  <a:noFill/>
                </a:ln>
                <a:solidFill>
                  <a:srgbClr val="003260"/>
                </a:solidFill>
                <a:effectLst/>
                <a:uLnTx/>
                <a:uFillTx/>
                <a:latin typeface="Arial" pitchFamily="34" charset="0"/>
                <a:ea typeface="MS PGothic" pitchFamily="34" charset="-128"/>
                <a:cs typeface="Arial" pitchFamily="34" charset="0"/>
              </a:rPr>
              <a:t>Offers a globally recognized certification: </a:t>
            </a:r>
            <a:br>
              <a:rPr kumimoji="0" lang="en-US" altLang="en-US" sz="2000" b="0" i="0" u="none" strike="noStrike" kern="1200" cap="none" spc="0" normalizeH="0" baseline="0" noProof="0" dirty="0">
                <a:ln>
                  <a:noFill/>
                </a:ln>
                <a:solidFill>
                  <a:srgbClr val="003260"/>
                </a:solidFill>
                <a:effectLst/>
                <a:uLnTx/>
                <a:uFillTx/>
                <a:latin typeface="Arial" pitchFamily="34" charset="0"/>
                <a:ea typeface="MS PGothic" pitchFamily="34" charset="-128"/>
                <a:cs typeface="Arial" pitchFamily="34" charset="0"/>
              </a:rPr>
            </a:br>
            <a:r>
              <a:rPr kumimoji="0" lang="en-US" altLang="en-US" sz="2000" b="0" i="0" u="none" strike="noStrike" kern="1200" cap="none" spc="0" normalizeH="0" baseline="0" noProof="0" dirty="0">
                <a:ln>
                  <a:noFill/>
                </a:ln>
                <a:solidFill>
                  <a:srgbClr val="003260"/>
                </a:solidFill>
                <a:effectLst/>
                <a:uLnTx/>
                <a:uFillTx/>
                <a:latin typeface="Arial" pitchFamily="34" charset="0"/>
                <a:ea typeface="MS PGothic" pitchFamily="34" charset="-128"/>
                <a:cs typeface="Arial" pitchFamily="34" charset="0"/>
              </a:rPr>
              <a:t>CMA</a:t>
            </a:r>
            <a:r>
              <a:rPr kumimoji="0" lang="en-US" altLang="en-US" sz="2000" b="0" i="0" u="none" strike="noStrike" kern="1200" cap="none" spc="0" normalizeH="0" baseline="30000" noProof="0" dirty="0">
                <a:ln>
                  <a:noFill/>
                </a:ln>
                <a:solidFill>
                  <a:srgbClr val="003260"/>
                </a:solidFill>
                <a:effectLst/>
                <a:uLnTx/>
                <a:uFillTx/>
                <a:latin typeface="Arial" pitchFamily="34" charset="0"/>
                <a:ea typeface="MS PGothic" pitchFamily="34" charset="-128"/>
                <a:cs typeface="Arial" pitchFamily="34" charset="0"/>
              </a:rPr>
              <a:t>®</a:t>
            </a:r>
            <a:r>
              <a:rPr kumimoji="0" lang="en-US" altLang="en-US" sz="2000" b="0" i="0" u="none" strike="noStrike" kern="1200" cap="none" spc="0" normalizeH="0" baseline="0" noProof="0" dirty="0">
                <a:ln>
                  <a:noFill/>
                </a:ln>
                <a:solidFill>
                  <a:srgbClr val="003260"/>
                </a:solidFill>
                <a:effectLst/>
                <a:uLnTx/>
                <a:uFillTx/>
                <a:latin typeface="Arial" pitchFamily="34" charset="0"/>
                <a:ea typeface="MS PGothic" pitchFamily="34" charset="-128"/>
                <a:cs typeface="Arial" pitchFamily="34" charset="0"/>
              </a:rPr>
              <a:t> (Certified </a:t>
            </a:r>
            <a:r>
              <a:rPr lang="en-US" altLang="en-US" sz="2000" dirty="0">
                <a:solidFill>
                  <a:srgbClr val="003260"/>
                </a:solidFill>
                <a:latin typeface="Arial" pitchFamily="34" charset="0"/>
                <a:ea typeface="MS PGothic" pitchFamily="34" charset="-128"/>
                <a:cs typeface="Arial" pitchFamily="34" charset="0"/>
              </a:rPr>
              <a:t>Management Accountant)</a:t>
            </a:r>
          </a:p>
        </p:txBody>
      </p:sp>
    </p:spTree>
    <p:custDataLst>
      <p:tags r:id="rId1"/>
    </p:custDataLst>
    <p:extLst>
      <p:ext uri="{BB962C8B-B14F-4D97-AF65-F5344CB8AC3E}">
        <p14:creationId xmlns:p14="http://schemas.microsoft.com/office/powerpoint/2010/main" val="2865859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1985C43-C1B1-B998-14C4-1BB3DEE34B3B}"/>
              </a:ext>
            </a:extLst>
          </p:cNvPr>
          <p:cNvSpPr/>
          <p:nvPr/>
        </p:nvSpPr>
        <p:spPr>
          <a:xfrm>
            <a:off x="1099350" y="4445970"/>
            <a:ext cx="2442399" cy="149191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Competitions, scholarships, and award programs</a:t>
            </a:r>
          </a:p>
        </p:txBody>
      </p:sp>
      <p:sp>
        <p:nvSpPr>
          <p:cNvPr id="23" name="Rectangle: Rounded Corners 22">
            <a:extLst>
              <a:ext uri="{FF2B5EF4-FFF2-40B4-BE49-F238E27FC236}">
                <a16:creationId xmlns:a16="http://schemas.microsoft.com/office/drawing/2014/main" id="{3A6C0881-A866-066B-9A37-EE810EBB6EC8}"/>
              </a:ext>
            </a:extLst>
          </p:cNvPr>
          <p:cNvSpPr/>
          <p:nvPr/>
        </p:nvSpPr>
        <p:spPr>
          <a:xfrm>
            <a:off x="837815" y="2324862"/>
            <a:ext cx="2468509" cy="142682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Reduced membership and CMA fees</a:t>
            </a:r>
          </a:p>
        </p:txBody>
      </p:sp>
      <p:sp>
        <p:nvSpPr>
          <p:cNvPr id="22" name="Rectangle: Rounded Corners 21">
            <a:extLst>
              <a:ext uri="{FF2B5EF4-FFF2-40B4-BE49-F238E27FC236}">
                <a16:creationId xmlns:a16="http://schemas.microsoft.com/office/drawing/2014/main" id="{D5177CDB-48C6-134A-76E4-37F1924BB7EE}"/>
              </a:ext>
            </a:extLst>
          </p:cNvPr>
          <p:cNvSpPr/>
          <p:nvPr/>
        </p:nvSpPr>
        <p:spPr>
          <a:xfrm>
            <a:off x="4942514" y="1685923"/>
            <a:ext cx="2469255" cy="1425267"/>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Valuable leadership experience</a:t>
            </a:r>
          </a:p>
        </p:txBody>
      </p:sp>
      <p:sp>
        <p:nvSpPr>
          <p:cNvPr id="20" name="Rectangle: Rounded Corners 19">
            <a:extLst>
              <a:ext uri="{FF2B5EF4-FFF2-40B4-BE49-F238E27FC236}">
                <a16:creationId xmlns:a16="http://schemas.microsoft.com/office/drawing/2014/main" id="{C76E04B9-AEBA-1A68-7ED6-05EED0CE12C9}"/>
              </a:ext>
            </a:extLst>
          </p:cNvPr>
          <p:cNvSpPr/>
          <p:nvPr/>
        </p:nvSpPr>
        <p:spPr>
          <a:xfrm>
            <a:off x="9303811" y="2224339"/>
            <a:ext cx="2446864" cy="1440202"/>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Connect with professional and student members</a:t>
            </a:r>
          </a:p>
        </p:txBody>
      </p:sp>
      <p:sp>
        <p:nvSpPr>
          <p:cNvPr id="21" name="Rectangle: Rounded Corners 20">
            <a:extLst>
              <a:ext uri="{FF2B5EF4-FFF2-40B4-BE49-F238E27FC236}">
                <a16:creationId xmlns:a16="http://schemas.microsoft.com/office/drawing/2014/main" id="{D1E36070-3E4C-FFCA-7E54-AA8B8BF251FE}"/>
              </a:ext>
            </a:extLst>
          </p:cNvPr>
          <p:cNvSpPr/>
          <p:nvPr/>
        </p:nvSpPr>
        <p:spPr>
          <a:xfrm>
            <a:off x="9112344" y="4519345"/>
            <a:ext cx="2469255" cy="1463002"/>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IMA’s Student Leadership Conference</a:t>
            </a:r>
          </a:p>
        </p:txBody>
      </p:sp>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IMA Student Membership Benefits</a:t>
            </a:r>
          </a:p>
        </p:txBody>
      </p:sp>
      <p:sp>
        <p:nvSpPr>
          <p:cNvPr id="25" name="Rectangle: Rounded Corners 24">
            <a:extLst>
              <a:ext uri="{FF2B5EF4-FFF2-40B4-BE49-F238E27FC236}">
                <a16:creationId xmlns:a16="http://schemas.microsoft.com/office/drawing/2014/main" id="{52F304D5-50CE-5D25-8FEC-E3DF0A69F39B}"/>
              </a:ext>
            </a:extLst>
          </p:cNvPr>
          <p:cNvSpPr/>
          <p:nvPr/>
        </p:nvSpPr>
        <p:spPr>
          <a:xfrm>
            <a:off x="5023091" y="5206379"/>
            <a:ext cx="2469255" cy="1463002"/>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1700" dirty="0"/>
              <a:t>Free professional development courses to get you career-ready</a:t>
            </a:r>
          </a:p>
        </p:txBody>
      </p:sp>
      <p:pic>
        <p:nvPicPr>
          <p:cNvPr id="28" name="Picture 5">
            <a:extLst>
              <a:ext uri="{FF2B5EF4-FFF2-40B4-BE49-F238E27FC236}">
                <a16:creationId xmlns:a16="http://schemas.microsoft.com/office/drawing/2014/main" id="{A8E3792D-6FE3-7007-BE16-8A952B475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357" y="1790196"/>
            <a:ext cx="608486" cy="42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4">
            <a:extLst>
              <a:ext uri="{FF2B5EF4-FFF2-40B4-BE49-F238E27FC236}">
                <a16:creationId xmlns:a16="http://schemas.microsoft.com/office/drawing/2014/main" id="{0332FA75-970C-1D17-5B22-DB112CC2F7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7977" y="2309888"/>
            <a:ext cx="338531" cy="33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1">
            <a:extLst>
              <a:ext uri="{FF2B5EF4-FFF2-40B4-BE49-F238E27FC236}">
                <a16:creationId xmlns:a16="http://schemas.microsoft.com/office/drawing/2014/main" id="{3CC98EF7-16A0-5398-5323-C2BFDB2F7F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6699" y="4680054"/>
            <a:ext cx="360544" cy="35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a:extLst>
              <a:ext uri="{FF2B5EF4-FFF2-40B4-BE49-F238E27FC236}">
                <a16:creationId xmlns:a16="http://schemas.microsoft.com/office/drawing/2014/main" id="{A3AE2D9C-E078-BF0F-520E-0557A7D038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76490">
            <a:off x="2122473" y="4511649"/>
            <a:ext cx="406096" cy="40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6">
            <a:extLst>
              <a:ext uri="{FF2B5EF4-FFF2-40B4-BE49-F238E27FC236}">
                <a16:creationId xmlns:a16="http://schemas.microsoft.com/office/drawing/2014/main" id="{A3CE3F6E-76FF-B508-5FFC-E4D0B421E8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4749" y="2468092"/>
            <a:ext cx="395801" cy="39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raphic 36" descr="Group brainstorm outline">
            <a:extLst>
              <a:ext uri="{FF2B5EF4-FFF2-40B4-BE49-F238E27FC236}">
                <a16:creationId xmlns:a16="http://schemas.microsoft.com/office/drawing/2014/main" id="{FAAC8559-6644-9C96-BBA0-EB46BF16A3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10020" y="5226030"/>
            <a:ext cx="487348" cy="487348"/>
          </a:xfrm>
          <a:prstGeom prst="rect">
            <a:avLst/>
          </a:prstGeom>
        </p:spPr>
      </p:pic>
      <p:sp>
        <p:nvSpPr>
          <p:cNvPr id="41" name="Rectangle: Rounded Corners 40">
            <a:extLst>
              <a:ext uri="{FF2B5EF4-FFF2-40B4-BE49-F238E27FC236}">
                <a16:creationId xmlns:a16="http://schemas.microsoft.com/office/drawing/2014/main" id="{882783E2-C057-F29D-7747-C03236FA8C8F}"/>
              </a:ext>
            </a:extLst>
          </p:cNvPr>
          <p:cNvSpPr/>
          <p:nvPr/>
        </p:nvSpPr>
        <p:spPr>
          <a:xfrm>
            <a:off x="4080511" y="3668460"/>
            <a:ext cx="4474196" cy="1059947"/>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Student Membership Benefits</a:t>
            </a:r>
          </a:p>
        </p:txBody>
      </p:sp>
      <p:cxnSp>
        <p:nvCxnSpPr>
          <p:cNvPr id="43" name="Straight Connector 42">
            <a:extLst>
              <a:ext uri="{FF2B5EF4-FFF2-40B4-BE49-F238E27FC236}">
                <a16:creationId xmlns:a16="http://schemas.microsoft.com/office/drawing/2014/main" id="{1363248E-CCEA-AB76-78DB-6EE7AB2503CD}"/>
              </a:ext>
            </a:extLst>
          </p:cNvPr>
          <p:cNvCxnSpPr>
            <a:cxnSpLocks/>
          </p:cNvCxnSpPr>
          <p:nvPr/>
        </p:nvCxnSpPr>
        <p:spPr>
          <a:xfrm>
            <a:off x="3413760" y="3668460"/>
            <a:ext cx="566380" cy="408341"/>
          </a:xfrm>
          <a:prstGeom prst="line">
            <a:avLst/>
          </a:prstGeom>
        </p:spPr>
        <p:style>
          <a:lnRef idx="1">
            <a:schemeClr val="accent3"/>
          </a:lnRef>
          <a:fillRef idx="0">
            <a:schemeClr val="accent3"/>
          </a:fillRef>
          <a:effectRef idx="0">
            <a:schemeClr val="accent3"/>
          </a:effectRef>
          <a:fontRef idx="minor">
            <a:schemeClr val="tx1"/>
          </a:fontRef>
        </p:style>
      </p:cxnSp>
      <p:cxnSp>
        <p:nvCxnSpPr>
          <p:cNvPr id="46" name="Straight Connector 45">
            <a:extLst>
              <a:ext uri="{FF2B5EF4-FFF2-40B4-BE49-F238E27FC236}">
                <a16:creationId xmlns:a16="http://schemas.microsoft.com/office/drawing/2014/main" id="{37B67800-B227-4E1A-CD1E-5E97D6766796}"/>
              </a:ext>
            </a:extLst>
          </p:cNvPr>
          <p:cNvCxnSpPr>
            <a:cxnSpLocks/>
          </p:cNvCxnSpPr>
          <p:nvPr/>
        </p:nvCxnSpPr>
        <p:spPr>
          <a:xfrm flipV="1">
            <a:off x="3665189" y="4805143"/>
            <a:ext cx="415322" cy="314610"/>
          </a:xfrm>
          <a:prstGeom prst="line">
            <a:avLst/>
          </a:prstGeom>
        </p:spPr>
        <p:style>
          <a:lnRef idx="1">
            <a:schemeClr val="accent3"/>
          </a:lnRef>
          <a:fillRef idx="0">
            <a:schemeClr val="accent3"/>
          </a:fillRef>
          <a:effectRef idx="0">
            <a:schemeClr val="accent3"/>
          </a:effectRef>
          <a:fontRef idx="minor">
            <a:schemeClr val="tx1"/>
          </a:fontRef>
        </p:style>
      </p:cxnSp>
      <p:cxnSp>
        <p:nvCxnSpPr>
          <p:cNvPr id="50" name="Straight Connector 49">
            <a:extLst>
              <a:ext uri="{FF2B5EF4-FFF2-40B4-BE49-F238E27FC236}">
                <a16:creationId xmlns:a16="http://schemas.microsoft.com/office/drawing/2014/main" id="{205D4A6A-B444-BD5C-CF72-9931EBC631D5}"/>
              </a:ext>
            </a:extLst>
          </p:cNvPr>
          <p:cNvCxnSpPr>
            <a:cxnSpLocks/>
          </p:cNvCxnSpPr>
          <p:nvPr/>
        </p:nvCxnSpPr>
        <p:spPr>
          <a:xfrm flipV="1">
            <a:off x="6232187" y="4792003"/>
            <a:ext cx="0" cy="356148"/>
          </a:xfrm>
          <a:prstGeom prst="line">
            <a:avLst/>
          </a:prstGeom>
        </p:spPr>
        <p:style>
          <a:lnRef idx="1">
            <a:schemeClr val="accent3"/>
          </a:lnRef>
          <a:fillRef idx="0">
            <a:schemeClr val="accent3"/>
          </a:fillRef>
          <a:effectRef idx="0">
            <a:schemeClr val="accent3"/>
          </a:effectRef>
          <a:fontRef idx="minor">
            <a:schemeClr val="tx1"/>
          </a:fontRef>
        </p:style>
      </p:cxnSp>
      <p:cxnSp>
        <p:nvCxnSpPr>
          <p:cNvPr id="66" name="Straight Connector 65">
            <a:extLst>
              <a:ext uri="{FF2B5EF4-FFF2-40B4-BE49-F238E27FC236}">
                <a16:creationId xmlns:a16="http://schemas.microsoft.com/office/drawing/2014/main" id="{0BC77BE2-9151-7441-DD8E-FA575B7E3F9C}"/>
              </a:ext>
            </a:extLst>
          </p:cNvPr>
          <p:cNvCxnSpPr>
            <a:cxnSpLocks/>
          </p:cNvCxnSpPr>
          <p:nvPr/>
        </p:nvCxnSpPr>
        <p:spPr>
          <a:xfrm flipV="1">
            <a:off x="8655078" y="3429000"/>
            <a:ext cx="457266" cy="417972"/>
          </a:xfrm>
          <a:prstGeom prst="line">
            <a:avLst/>
          </a:prstGeom>
        </p:spPr>
        <p:style>
          <a:lnRef idx="1">
            <a:schemeClr val="accent3"/>
          </a:lnRef>
          <a:fillRef idx="0">
            <a:schemeClr val="accent3"/>
          </a:fillRef>
          <a:effectRef idx="0">
            <a:schemeClr val="accent3"/>
          </a:effectRef>
          <a:fontRef idx="minor">
            <a:schemeClr val="tx1"/>
          </a:fontRef>
        </p:style>
      </p:cxnSp>
      <p:cxnSp>
        <p:nvCxnSpPr>
          <p:cNvPr id="68" name="Straight Connector 67">
            <a:extLst>
              <a:ext uri="{FF2B5EF4-FFF2-40B4-BE49-F238E27FC236}">
                <a16:creationId xmlns:a16="http://schemas.microsoft.com/office/drawing/2014/main" id="{C18E4CDE-78E5-64A3-AEDE-8F45716C5A4C}"/>
              </a:ext>
            </a:extLst>
          </p:cNvPr>
          <p:cNvCxnSpPr>
            <a:cxnSpLocks/>
          </p:cNvCxnSpPr>
          <p:nvPr/>
        </p:nvCxnSpPr>
        <p:spPr>
          <a:xfrm>
            <a:off x="8669127" y="4680054"/>
            <a:ext cx="309822" cy="155723"/>
          </a:xfrm>
          <a:prstGeom prst="line">
            <a:avLst/>
          </a:prstGeom>
        </p:spPr>
        <p:style>
          <a:lnRef idx="1">
            <a:schemeClr val="accent3"/>
          </a:lnRef>
          <a:fillRef idx="0">
            <a:schemeClr val="accent3"/>
          </a:fillRef>
          <a:effectRef idx="0">
            <a:schemeClr val="accent3"/>
          </a:effectRef>
          <a:fontRef idx="minor">
            <a:schemeClr val="tx1"/>
          </a:fontRef>
        </p:style>
      </p:cxnSp>
      <p:cxnSp>
        <p:nvCxnSpPr>
          <p:cNvPr id="86" name="Straight Connector 85">
            <a:extLst>
              <a:ext uri="{FF2B5EF4-FFF2-40B4-BE49-F238E27FC236}">
                <a16:creationId xmlns:a16="http://schemas.microsoft.com/office/drawing/2014/main" id="{8F45D7EF-B9BD-9144-85B4-E209D8711525}"/>
              </a:ext>
            </a:extLst>
          </p:cNvPr>
          <p:cNvCxnSpPr>
            <a:cxnSpLocks/>
          </p:cNvCxnSpPr>
          <p:nvPr/>
        </p:nvCxnSpPr>
        <p:spPr>
          <a:xfrm>
            <a:off x="6232187" y="3229583"/>
            <a:ext cx="0" cy="296694"/>
          </a:xfrm>
          <a:prstGeom prst="line">
            <a:avLst/>
          </a:prstGeom>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3628106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416C600-A0A5-D18A-09BF-EF86C1C0D578}"/>
              </a:ext>
            </a:extLst>
          </p:cNvPr>
          <p:cNvPicPr>
            <a:picLocks noChangeAspect="1"/>
          </p:cNvPicPr>
          <p:nvPr/>
        </p:nvPicPr>
        <p:blipFill>
          <a:blip r:embed="rId3"/>
          <a:stretch>
            <a:fillRect/>
          </a:stretch>
        </p:blipFill>
        <p:spPr>
          <a:xfrm>
            <a:off x="1689510" y="1600120"/>
            <a:ext cx="8812530" cy="4354910"/>
          </a:xfrm>
          <a:prstGeom prst="rect">
            <a:avLst/>
          </a:prstGeom>
        </p:spPr>
      </p:pic>
      <p:sp>
        <p:nvSpPr>
          <p:cNvPr id="2" name="Title 1">
            <a:extLst>
              <a:ext uri="{FF2B5EF4-FFF2-40B4-BE49-F238E27FC236}">
                <a16:creationId xmlns:a16="http://schemas.microsoft.com/office/drawing/2014/main" id="{B0A48E76-F9F1-034E-6734-531D34AA91C5}"/>
              </a:ext>
            </a:extLst>
          </p:cNvPr>
          <p:cNvSpPr>
            <a:spLocks noGrp="1"/>
          </p:cNvSpPr>
          <p:nvPr>
            <p:ph type="title"/>
          </p:nvPr>
        </p:nvSpPr>
        <p:spPr/>
        <p:txBody>
          <a:bodyPr>
            <a:normAutofit fontScale="90000"/>
          </a:bodyPr>
          <a:lstStyle/>
          <a:p>
            <a:r>
              <a:rPr lang="en-US"/>
              <a:t>Free IMA Learning Opportunities for Students and Academics</a:t>
            </a:r>
            <a:endParaRPr lang="en-US" dirty="0"/>
          </a:p>
        </p:txBody>
      </p:sp>
      <p:sp>
        <p:nvSpPr>
          <p:cNvPr id="23" name="TextBox 22">
            <a:extLst>
              <a:ext uri="{FF2B5EF4-FFF2-40B4-BE49-F238E27FC236}">
                <a16:creationId xmlns:a16="http://schemas.microsoft.com/office/drawing/2014/main" id="{9F726122-0EB3-287E-E2FC-D79319B91BD6}"/>
              </a:ext>
            </a:extLst>
          </p:cNvPr>
          <p:cNvSpPr txBox="1"/>
          <p:nvPr/>
        </p:nvSpPr>
        <p:spPr>
          <a:xfrm>
            <a:off x="2305672" y="6211670"/>
            <a:ext cx="7580206" cy="523220"/>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r>
              <a:rPr lang="en-US" sz="2800" b="1" dirty="0">
                <a:solidFill>
                  <a:srgbClr val="002060"/>
                </a:solidFill>
              </a:rPr>
              <a:t>Access these courses and more at imanet.org/</a:t>
            </a:r>
            <a:r>
              <a:rPr lang="en-US" sz="2800" b="1" dirty="0" err="1">
                <a:solidFill>
                  <a:srgbClr val="002060"/>
                </a:solidFill>
              </a:rPr>
              <a:t>cpe</a:t>
            </a:r>
            <a:endParaRPr lang="en-US" sz="2800" b="1" dirty="0">
              <a:solidFill>
                <a:srgbClr val="002060"/>
              </a:solidFill>
            </a:endParaRPr>
          </a:p>
        </p:txBody>
      </p:sp>
    </p:spTree>
    <p:extLst>
      <p:ext uri="{BB962C8B-B14F-4D97-AF65-F5344CB8AC3E}">
        <p14:creationId xmlns:p14="http://schemas.microsoft.com/office/powerpoint/2010/main" val="539445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a:t>Connect with Your Local IMA Chapter</a:t>
            </a:r>
            <a:endParaRPr lang="en-US" dirty="0"/>
          </a:p>
        </p:txBody>
      </p:sp>
      <p:sp>
        <p:nvSpPr>
          <p:cNvPr id="6" name="TextBox 5">
            <a:extLst>
              <a:ext uri="{FF2B5EF4-FFF2-40B4-BE49-F238E27FC236}">
                <a16:creationId xmlns:a16="http://schemas.microsoft.com/office/drawing/2014/main" id="{FE5D63C0-6491-D26F-8C55-BCCD2743EAA2}"/>
              </a:ext>
            </a:extLst>
          </p:cNvPr>
          <p:cNvSpPr txBox="1"/>
          <p:nvPr/>
        </p:nvSpPr>
        <p:spPr>
          <a:xfrm>
            <a:off x="557313" y="1905506"/>
            <a:ext cx="11077373" cy="2554545"/>
          </a:xfrm>
          <a:prstGeom prst="rect">
            <a:avLst/>
          </a:prstGeom>
          <a:noFill/>
        </p:spPr>
        <p:txBody>
          <a:bodyPr wrap="square">
            <a:spAutoFit/>
          </a:bodyPr>
          <a:lstStyle/>
          <a:p>
            <a:r>
              <a:rPr lang="en-US" sz="2000" dirty="0">
                <a:solidFill>
                  <a:srgbClr val="002060"/>
                </a:solidFill>
                <a:latin typeface="Arial" pitchFamily="34" charset="0"/>
                <a:ea typeface="MS PGothic" pitchFamily="34" charset="-128"/>
                <a:cs typeface="Arial" pitchFamily="34" charset="0"/>
              </a:rPr>
              <a:t>Why should you join your local IMA Chapter?</a:t>
            </a:r>
          </a:p>
          <a:p>
            <a:endParaRPr lang="en-US" sz="2000" dirty="0">
              <a:solidFill>
                <a:srgbClr val="002060"/>
              </a:solidFill>
              <a:latin typeface="Arial" pitchFamily="34" charset="0"/>
              <a:ea typeface="MS PGothic" pitchFamily="34" charset="-128"/>
              <a:cs typeface="Arial" pitchFamily="34" charset="0"/>
            </a:endParaRPr>
          </a:p>
          <a:p>
            <a:pPr marL="800100" lvl="1" indent="-342900">
              <a:buFont typeface="Arial" panose="020B0604020202020204" pitchFamily="34" charset="0"/>
              <a:buChar char="•"/>
            </a:pPr>
            <a:r>
              <a:rPr lang="en-US" sz="2000" dirty="0">
                <a:solidFill>
                  <a:srgbClr val="002060"/>
                </a:solidFill>
                <a:latin typeface="Arial" pitchFamily="34" charset="0"/>
                <a:ea typeface="MS PGothic" pitchFamily="34" charset="-128"/>
                <a:cs typeface="Arial" pitchFamily="34" charset="0"/>
              </a:rPr>
              <a:t>Network with like-minded peers, diverse talent and supportive peers in the accounting/finance profession</a:t>
            </a:r>
          </a:p>
          <a:p>
            <a:pPr marL="800100" lvl="1" indent="-342900">
              <a:buFont typeface="Arial" panose="020B0604020202020204" pitchFamily="34" charset="0"/>
              <a:buChar char="•"/>
            </a:pPr>
            <a:endParaRPr lang="en-US" sz="2000" dirty="0">
              <a:solidFill>
                <a:srgbClr val="002060"/>
              </a:solidFill>
              <a:latin typeface="Arial" pitchFamily="34" charset="0"/>
              <a:ea typeface="MS PGothic" pitchFamily="34" charset="-128"/>
              <a:cs typeface="Arial" pitchFamily="34" charset="0"/>
            </a:endParaRPr>
          </a:p>
          <a:p>
            <a:pPr marL="800100" lvl="1" indent="-342900">
              <a:buFont typeface="Arial" panose="020B0604020202020204" pitchFamily="34" charset="0"/>
              <a:buChar char="•"/>
            </a:pPr>
            <a:r>
              <a:rPr lang="en-US" sz="2000" dirty="0">
                <a:solidFill>
                  <a:srgbClr val="002060"/>
                </a:solidFill>
                <a:latin typeface="Arial" pitchFamily="34" charset="0"/>
                <a:ea typeface="MS PGothic" pitchFamily="34" charset="-128"/>
                <a:cs typeface="Arial" pitchFamily="34" charset="0"/>
              </a:rPr>
              <a:t>Access career opportunities and valuable business connections</a:t>
            </a:r>
          </a:p>
          <a:p>
            <a:pPr lvl="1"/>
            <a:endParaRPr lang="en-US" sz="2000" dirty="0">
              <a:solidFill>
                <a:srgbClr val="002060"/>
              </a:solidFill>
              <a:latin typeface="Arial" pitchFamily="34" charset="0"/>
              <a:ea typeface="MS PGothic" pitchFamily="34" charset="-128"/>
              <a:cs typeface="Arial" pitchFamily="34" charset="0"/>
            </a:endParaRPr>
          </a:p>
          <a:p>
            <a:pPr marL="800100" lvl="1" indent="-342900">
              <a:buFont typeface="Arial" panose="020B0604020202020204" pitchFamily="34" charset="0"/>
              <a:buChar char="•"/>
            </a:pPr>
            <a:r>
              <a:rPr lang="en-US" sz="2000" dirty="0">
                <a:solidFill>
                  <a:srgbClr val="002060"/>
                </a:solidFill>
                <a:latin typeface="Arial" pitchFamily="34" charset="0"/>
                <a:ea typeface="MS PGothic" pitchFamily="34" charset="-128"/>
                <a:cs typeface="Arial" pitchFamily="34" charset="0"/>
              </a:rPr>
              <a:t>Stay informed and involved with the world of management accounting </a:t>
            </a:r>
          </a:p>
        </p:txBody>
      </p:sp>
      <p:sp>
        <p:nvSpPr>
          <p:cNvPr id="5" name="TextBox 4">
            <a:extLst>
              <a:ext uri="{FF2B5EF4-FFF2-40B4-BE49-F238E27FC236}">
                <a16:creationId xmlns:a16="http://schemas.microsoft.com/office/drawing/2014/main" id="{8C72E196-4AA1-975F-8EEE-AAC72A7093B2}"/>
              </a:ext>
            </a:extLst>
          </p:cNvPr>
          <p:cNvSpPr txBox="1"/>
          <p:nvPr/>
        </p:nvSpPr>
        <p:spPr>
          <a:xfrm>
            <a:off x="2021865" y="4471573"/>
            <a:ext cx="8730980" cy="2246769"/>
          </a:xfrm>
          <a:prstGeom prst="rect">
            <a:avLst/>
          </a:prstGeom>
          <a:noFill/>
          <a:ln w="28575">
            <a:solidFill>
              <a:schemeClr val="tx1"/>
            </a:solidFill>
          </a:ln>
        </p:spPr>
        <p:txBody>
          <a:bodyPr wrap="square">
            <a:spAutoFit/>
          </a:bodyPr>
          <a:lstStyle/>
          <a:p>
            <a:pPr algn="ctr"/>
            <a:r>
              <a:rPr lang="en-US" sz="2000" dirty="0">
                <a:solidFill>
                  <a:srgbClr val="003260"/>
                </a:solidFill>
                <a:latin typeface="Arial" pitchFamily="34" charset="0"/>
                <a:ea typeface="MS PGothic" pitchFamily="34" charset="-128"/>
                <a:cs typeface="Arial" pitchFamily="34" charset="0"/>
              </a:rPr>
              <a:t>{Insert Chapter Website}</a:t>
            </a:r>
          </a:p>
          <a:p>
            <a:pPr marL="342900" indent="-342900">
              <a:buFont typeface="Arial" panose="020B0604020202020204" pitchFamily="34" charset="0"/>
              <a:buChar char="•"/>
            </a:pPr>
            <a:endParaRPr lang="en-US" sz="2000" dirty="0">
              <a:solidFill>
                <a:srgbClr val="003260"/>
              </a:solidFill>
              <a:latin typeface="Arial" pitchFamily="34" charset="0"/>
              <a:ea typeface="MS PGothic" pitchFamily="34" charset="-128"/>
              <a:cs typeface="Arial" pitchFamily="34" charset="0"/>
            </a:endParaRPr>
          </a:p>
          <a:p>
            <a:pPr marL="342900" indent="-342900">
              <a:buFont typeface="Arial" panose="020B0604020202020204" pitchFamily="34" charset="0"/>
              <a:buChar char="•"/>
            </a:pPr>
            <a:r>
              <a:rPr lang="en-US" sz="2000" dirty="0">
                <a:solidFill>
                  <a:srgbClr val="003260"/>
                </a:solidFill>
                <a:latin typeface="Arial" pitchFamily="34" charset="0"/>
                <a:ea typeface="MS PGothic" pitchFamily="34" charset="-128"/>
                <a:cs typeface="Arial" pitchFamily="34" charset="0"/>
              </a:rPr>
              <a:t>Add upcoming chapter events</a:t>
            </a:r>
          </a:p>
          <a:p>
            <a:pPr marL="342900" indent="-342900">
              <a:buFont typeface="Arial" panose="020B0604020202020204" pitchFamily="34" charset="0"/>
              <a:buChar char="•"/>
            </a:pPr>
            <a:r>
              <a:rPr lang="en-US" sz="2000" dirty="0">
                <a:solidFill>
                  <a:srgbClr val="003260"/>
                </a:solidFill>
                <a:latin typeface="Arial" pitchFamily="34" charset="0"/>
                <a:ea typeface="MS PGothic" pitchFamily="34" charset="-128"/>
                <a:cs typeface="Arial" pitchFamily="34" charset="0"/>
              </a:rPr>
              <a:t>Leadership opportunities</a:t>
            </a:r>
          </a:p>
          <a:p>
            <a:pPr marL="342900" indent="-342900">
              <a:buFont typeface="Arial" panose="020B0604020202020204" pitchFamily="34" charset="0"/>
              <a:buChar char="•"/>
            </a:pPr>
            <a:r>
              <a:rPr lang="en-US" sz="2000" dirty="0">
                <a:solidFill>
                  <a:srgbClr val="003260"/>
                </a:solidFill>
                <a:latin typeface="Arial" pitchFamily="34" charset="0"/>
                <a:ea typeface="MS PGothic" pitchFamily="34" charset="-128"/>
                <a:cs typeface="Arial" pitchFamily="34" charset="0"/>
              </a:rPr>
              <a:t>Scholarships/funding</a:t>
            </a:r>
          </a:p>
          <a:p>
            <a:pPr marL="342900" indent="-342900">
              <a:buFont typeface="Arial" panose="020B0604020202020204" pitchFamily="34" charset="0"/>
              <a:buChar char="•"/>
            </a:pPr>
            <a:r>
              <a:rPr lang="en-US" sz="2000" dirty="0">
                <a:solidFill>
                  <a:srgbClr val="003260"/>
                </a:solidFill>
                <a:latin typeface="Arial" pitchFamily="34" charset="0"/>
                <a:ea typeface="MS PGothic" pitchFamily="34" charset="-128"/>
                <a:cs typeface="Arial" pitchFamily="34" charset="0"/>
              </a:rPr>
              <a:t>Contact info</a:t>
            </a:r>
            <a:endParaRPr lang="en-US" sz="2000" dirty="0">
              <a:solidFill>
                <a:srgbClr val="003260"/>
              </a:solidFill>
              <a:highlight>
                <a:srgbClr val="FFFF00"/>
              </a:highlight>
              <a:latin typeface="Arial" pitchFamily="34" charset="0"/>
              <a:ea typeface="MS PGothic" pitchFamily="34" charset="-128"/>
              <a:cs typeface="Arial" pitchFamily="34" charset="0"/>
            </a:endParaRPr>
          </a:p>
          <a:p>
            <a:pPr algn="ctr"/>
            <a:r>
              <a:rPr lang="en-US" sz="2000" dirty="0">
                <a:solidFill>
                  <a:srgbClr val="003260"/>
                </a:solidFill>
                <a:highlight>
                  <a:srgbClr val="FFFF00"/>
                </a:highlight>
                <a:latin typeface="Arial" pitchFamily="34" charset="0"/>
                <a:ea typeface="MS PGothic" pitchFamily="34" charset="-128"/>
                <a:cs typeface="Arial" pitchFamily="34" charset="0"/>
              </a:rPr>
              <a:t>*Delete text box if this does not apply to you*</a:t>
            </a:r>
          </a:p>
        </p:txBody>
      </p:sp>
    </p:spTree>
    <p:custDataLst>
      <p:tags r:id="rId1"/>
    </p:custDataLst>
    <p:extLst>
      <p:ext uri="{BB962C8B-B14F-4D97-AF65-F5344CB8AC3E}">
        <p14:creationId xmlns:p14="http://schemas.microsoft.com/office/powerpoint/2010/main" val="3393612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glass of water&#10;&#10;Description automatically generated with low confidence">
            <a:extLst>
              <a:ext uri="{FF2B5EF4-FFF2-40B4-BE49-F238E27FC236}">
                <a16:creationId xmlns:a16="http://schemas.microsoft.com/office/drawing/2014/main" id="{8CEDB08D-06C7-5756-5BFD-AD6CC576E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2984"/>
            <a:ext cx="12191554" cy="8127233"/>
          </a:xfrm>
          <a:prstGeom prst="rect">
            <a:avLst/>
          </a:prstGeom>
        </p:spPr>
      </p:pic>
      <p:pic>
        <p:nvPicPr>
          <p:cNvPr id="13" name="Picture 12">
            <a:extLst>
              <a:ext uri="{FF2B5EF4-FFF2-40B4-BE49-F238E27FC236}">
                <a16:creationId xmlns:a16="http://schemas.microsoft.com/office/drawing/2014/main" id="{B106EE6D-6064-F5C2-2E61-3BF51EDA8855}"/>
              </a:ext>
            </a:extLst>
          </p:cNvPr>
          <p:cNvPicPr>
            <a:picLocks noChangeAspect="1"/>
          </p:cNvPicPr>
          <p:nvPr/>
        </p:nvPicPr>
        <p:blipFill>
          <a:blip r:embed="rId4"/>
          <a:stretch>
            <a:fillRect/>
          </a:stretch>
        </p:blipFill>
        <p:spPr>
          <a:xfrm>
            <a:off x="-3" y="4892040"/>
            <a:ext cx="12191557" cy="1965960"/>
          </a:xfrm>
          <a:prstGeom prst="rect">
            <a:avLst/>
          </a:prstGeom>
        </p:spPr>
      </p:pic>
      <p:sp>
        <p:nvSpPr>
          <p:cNvPr id="111620" name="Title 1">
            <a:extLst>
              <a:ext uri="{FF2B5EF4-FFF2-40B4-BE49-F238E27FC236}">
                <a16:creationId xmlns:a16="http://schemas.microsoft.com/office/drawing/2014/main" id="{B21A727F-3D25-5C6F-5AC5-4B8F2BAD351F}"/>
              </a:ext>
            </a:extLst>
          </p:cNvPr>
          <p:cNvSpPr>
            <a:spLocks noGrp="1"/>
          </p:cNvSpPr>
          <p:nvPr>
            <p:ph type="title"/>
          </p:nvPr>
        </p:nvSpPr>
        <p:spPr>
          <a:xfrm>
            <a:off x="774954" y="5312664"/>
            <a:ext cx="9992106" cy="1261872"/>
          </a:xfrm>
        </p:spPr>
        <p:txBody>
          <a:bodyPr vert="horz" lIns="91440" tIns="45720" rIns="91440" bIns="45720" rtlCol="0" anchor="ctr">
            <a:normAutofit/>
          </a:bodyPr>
          <a:lstStyle/>
          <a:p>
            <a:r>
              <a:rPr lang="en-US" altLang="en-US" sz="5400" dirty="0">
                <a:solidFill>
                  <a:schemeClr val="bg1"/>
                </a:solidFill>
              </a:rPr>
              <a:t>Gain an Edge with the CMA</a:t>
            </a:r>
          </a:p>
        </p:txBody>
      </p:sp>
    </p:spTree>
    <p:extLst>
      <p:ext uri="{BB962C8B-B14F-4D97-AF65-F5344CB8AC3E}">
        <p14:creationId xmlns:p14="http://schemas.microsoft.com/office/powerpoint/2010/main" val="585127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What is the CMA?</a:t>
            </a:r>
          </a:p>
        </p:txBody>
      </p:sp>
      <p:sp>
        <p:nvSpPr>
          <p:cNvPr id="6" name="Rectangle 1027">
            <a:extLst>
              <a:ext uri="{FF2B5EF4-FFF2-40B4-BE49-F238E27FC236}">
                <a16:creationId xmlns:a16="http://schemas.microsoft.com/office/drawing/2014/main" id="{88DADCED-95E1-8955-3903-D6B9EEDD8ABB}"/>
              </a:ext>
            </a:extLst>
          </p:cNvPr>
          <p:cNvSpPr txBox="1">
            <a:spLocks noChangeArrowheads="1"/>
          </p:cNvSpPr>
          <p:nvPr/>
        </p:nvSpPr>
        <p:spPr bwMode="auto">
          <a:xfrm>
            <a:off x="619421" y="2137410"/>
            <a:ext cx="8622811" cy="3765417"/>
          </a:xfrm>
          <a:prstGeom prst="rect">
            <a:avLst/>
          </a:prstGeom>
          <a:noFill/>
          <a:ln>
            <a:noFill/>
          </a:ln>
        </p:spPr>
        <p:txBody>
          <a:bodyPr/>
          <a:lstStyle>
            <a:lvl1pPr marL="342900" indent="-342900">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fontAlgn="base">
              <a:lnSpc>
                <a:spcPct val="130000"/>
              </a:lnSpc>
              <a:spcBef>
                <a:spcPct val="0"/>
              </a:spcBef>
              <a:spcAft>
                <a:spcPct val="0"/>
              </a:spcAft>
              <a:buFont typeface="Wingdings" pitchFamily="2" charset="2"/>
              <a:buChar char="§"/>
              <a:defRPr/>
            </a:pPr>
            <a:r>
              <a:rPr lang="en-US" altLang="en-US" sz="2000" dirty="0">
                <a:solidFill>
                  <a:srgbClr val="003260"/>
                </a:solidFill>
                <a:latin typeface="Arial" pitchFamily="34" charset="0"/>
                <a:cs typeface="Arial" pitchFamily="34" charset="0"/>
              </a:rPr>
              <a:t>Globally recognized professional certification in management accounting</a:t>
            </a:r>
            <a:br>
              <a:rPr lang="en-US" altLang="en-US" sz="2000" dirty="0">
                <a:solidFill>
                  <a:srgbClr val="003260"/>
                </a:solidFill>
                <a:latin typeface="Arial" pitchFamily="34" charset="0"/>
                <a:cs typeface="Arial" pitchFamily="34" charset="0"/>
              </a:rPr>
            </a:br>
            <a:endParaRPr lang="en-US" altLang="en-US" sz="2000" dirty="0">
              <a:solidFill>
                <a:srgbClr val="003260"/>
              </a:solidFill>
              <a:latin typeface="Arial" pitchFamily="34" charset="0"/>
              <a:cs typeface="Arial" pitchFamily="34" charset="0"/>
            </a:endParaRPr>
          </a:p>
          <a:p>
            <a:pPr fontAlgn="base">
              <a:lnSpc>
                <a:spcPct val="130000"/>
              </a:lnSpc>
              <a:spcBef>
                <a:spcPct val="0"/>
              </a:spcBef>
              <a:spcAft>
                <a:spcPct val="0"/>
              </a:spcAft>
              <a:buFont typeface="Wingdings" pitchFamily="2" charset="2"/>
              <a:buChar char="§"/>
              <a:defRPr/>
            </a:pPr>
            <a:r>
              <a:rPr lang="en-US" altLang="en-US" sz="2000" dirty="0">
                <a:solidFill>
                  <a:srgbClr val="003260"/>
                </a:solidFill>
                <a:latin typeface="Arial" pitchFamily="34" charset="0"/>
                <a:cs typeface="Arial" pitchFamily="34" charset="0"/>
              </a:rPr>
              <a:t>Focuses on advanced skills in accounting and financial management such as financial planning, analysis, control, and decision support</a:t>
            </a:r>
            <a:br>
              <a:rPr lang="en-US" altLang="en-US" sz="2000" dirty="0">
                <a:solidFill>
                  <a:srgbClr val="003260"/>
                </a:solidFill>
                <a:latin typeface="Arial" pitchFamily="34" charset="0"/>
                <a:cs typeface="Arial" pitchFamily="34" charset="0"/>
              </a:rPr>
            </a:br>
            <a:endParaRPr lang="en-US" altLang="en-US" sz="2000" dirty="0">
              <a:solidFill>
                <a:srgbClr val="003260"/>
              </a:solidFill>
              <a:latin typeface="Arial" pitchFamily="34" charset="0"/>
              <a:cs typeface="Arial" pitchFamily="34" charset="0"/>
            </a:endParaRPr>
          </a:p>
          <a:p>
            <a:pPr fontAlgn="base">
              <a:lnSpc>
                <a:spcPct val="130000"/>
              </a:lnSpc>
              <a:spcBef>
                <a:spcPct val="0"/>
              </a:spcBef>
              <a:spcAft>
                <a:spcPct val="0"/>
              </a:spcAft>
              <a:buFont typeface="Wingdings" pitchFamily="2" charset="2"/>
              <a:buChar char="§"/>
              <a:defRPr/>
            </a:pPr>
            <a:r>
              <a:rPr lang="en-US" altLang="en-US" sz="2000" dirty="0">
                <a:solidFill>
                  <a:srgbClr val="003260"/>
                </a:solidFill>
                <a:latin typeface="Arial" pitchFamily="34" charset="0"/>
                <a:cs typeface="Arial" pitchFamily="34" charset="0"/>
              </a:rPr>
              <a:t>Enhances strategic thinking: CMAs can  explain the "why" behind the numbers</a:t>
            </a:r>
          </a:p>
          <a:p>
            <a:pPr fontAlgn="base">
              <a:lnSpc>
                <a:spcPct val="130000"/>
              </a:lnSpc>
              <a:spcBef>
                <a:spcPct val="0"/>
              </a:spcBef>
              <a:spcAft>
                <a:spcPct val="0"/>
              </a:spcAft>
              <a:buFont typeface="Wingdings" pitchFamily="2" charset="2"/>
              <a:buChar char="§"/>
              <a:defRPr/>
            </a:pPr>
            <a:endParaRPr lang="en-US" altLang="en-US" sz="2000" dirty="0">
              <a:solidFill>
                <a:srgbClr val="003260"/>
              </a:solidFill>
              <a:latin typeface="Arial" pitchFamily="34" charset="0"/>
              <a:cs typeface="Arial" pitchFamily="34" charset="0"/>
            </a:endParaRPr>
          </a:p>
          <a:p>
            <a:pPr marL="0" indent="0" fontAlgn="base">
              <a:lnSpc>
                <a:spcPct val="130000"/>
              </a:lnSpc>
              <a:spcBef>
                <a:spcPct val="0"/>
              </a:spcBef>
              <a:spcAft>
                <a:spcPct val="0"/>
              </a:spcAft>
              <a:defRPr/>
            </a:pPr>
            <a:br>
              <a:rPr lang="en-US" altLang="en-US" sz="2000" dirty="0">
                <a:solidFill>
                  <a:srgbClr val="003260"/>
                </a:solidFill>
                <a:latin typeface="Arial" pitchFamily="34" charset="0"/>
                <a:cs typeface="Arial" pitchFamily="34" charset="0"/>
              </a:rPr>
            </a:br>
            <a:endParaRPr lang="en-US" altLang="en-US" sz="2000" dirty="0">
              <a:solidFill>
                <a:srgbClr val="003260"/>
              </a:solidFill>
              <a:latin typeface="Arial" pitchFamily="34" charset="0"/>
              <a:cs typeface="Arial" pitchFamily="34" charset="0"/>
            </a:endParaRPr>
          </a:p>
        </p:txBody>
      </p:sp>
      <p:pic>
        <p:nvPicPr>
          <p:cNvPr id="7" name="Picture 1" descr="Certified Management Accountant: CMA® - Badges - Credly">
            <a:extLst>
              <a:ext uri="{FF2B5EF4-FFF2-40B4-BE49-F238E27FC236}">
                <a16:creationId xmlns:a16="http://schemas.microsoft.com/office/drawing/2014/main" id="{41ED5223-0D43-357B-1778-E35EC8F11F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6438" y="2749069"/>
            <a:ext cx="2542098" cy="254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4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CMA Exam Structure</a:t>
            </a:r>
          </a:p>
        </p:txBody>
      </p:sp>
      <p:sp>
        <p:nvSpPr>
          <p:cNvPr id="6" name="TextBox 12">
            <a:extLst>
              <a:ext uri="{FF2B5EF4-FFF2-40B4-BE49-F238E27FC236}">
                <a16:creationId xmlns:a16="http://schemas.microsoft.com/office/drawing/2014/main" id="{A0057BB9-C66E-B64A-8199-DD68D852182F}"/>
              </a:ext>
            </a:extLst>
          </p:cNvPr>
          <p:cNvSpPr txBox="1">
            <a:spLocks noChangeArrowheads="1"/>
          </p:cNvSpPr>
          <p:nvPr/>
        </p:nvSpPr>
        <p:spPr bwMode="auto">
          <a:xfrm>
            <a:off x="7033216" y="2489508"/>
            <a:ext cx="3438525"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200000"/>
              </a:lnSpc>
            </a:pPr>
            <a: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t>Financial statement analysis</a:t>
            </a:r>
          </a:p>
          <a:p>
            <a:pPr eaLnBrk="1" hangingPunct="1">
              <a:lnSpc>
                <a:spcPct val="200000"/>
              </a:lnSpc>
            </a:pPr>
            <a: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t>Corporate finance</a:t>
            </a:r>
          </a:p>
          <a:p>
            <a:pPr eaLnBrk="1" hangingPunct="1">
              <a:lnSpc>
                <a:spcPct val="200000"/>
              </a:lnSpc>
            </a:pPr>
            <a: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t>Decision analysis </a:t>
            </a:r>
          </a:p>
          <a:p>
            <a:pPr eaLnBrk="1" hangingPunct="1">
              <a:lnSpc>
                <a:spcPct val="200000"/>
              </a:lnSpc>
            </a:pPr>
            <a: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t>Risk management </a:t>
            </a:r>
          </a:p>
          <a:p>
            <a:pPr eaLnBrk="1" hangingPunct="1">
              <a:lnSpc>
                <a:spcPct val="200000"/>
              </a:lnSpc>
            </a:pPr>
            <a: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t>Investment decisions</a:t>
            </a:r>
          </a:p>
          <a:p>
            <a:pPr eaLnBrk="1" hangingPunct="1">
              <a:lnSpc>
                <a:spcPct val="200000"/>
              </a:lnSpc>
            </a:pPr>
            <a: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t>Professional ethics</a:t>
            </a:r>
            <a:endParaRPr lang="en-US" altLang="en-US" sz="1400" dirty="0">
              <a:solidFill>
                <a:srgbClr val="003260"/>
              </a:solidFill>
              <a:latin typeface="Arial" panose="020B0604020202020204" pitchFamily="34" charset="0"/>
              <a:ea typeface="MS PGothic" panose="020B0600070205080204" pitchFamily="34" charset="-128"/>
              <a:cs typeface="Arial" panose="020B0604020202020204" pitchFamily="34" charset="0"/>
            </a:endParaRPr>
          </a:p>
        </p:txBody>
      </p:sp>
      <p:pic>
        <p:nvPicPr>
          <p:cNvPr id="7" name="Picture 2">
            <a:extLst>
              <a:ext uri="{FF2B5EF4-FFF2-40B4-BE49-F238E27FC236}">
                <a16:creationId xmlns:a16="http://schemas.microsoft.com/office/drawing/2014/main" id="{D95B4D28-56AA-2B9C-41CB-1F6155415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703" r="87701" b="18523"/>
          <a:stretch>
            <a:fillRect/>
          </a:stretch>
        </p:blipFill>
        <p:spPr bwMode="auto">
          <a:xfrm>
            <a:off x="1982207" y="2380764"/>
            <a:ext cx="611187"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screenshot of a cell phone&#10;&#10;Description automatically generated">
            <a:extLst>
              <a:ext uri="{FF2B5EF4-FFF2-40B4-BE49-F238E27FC236}">
                <a16:creationId xmlns:a16="http://schemas.microsoft.com/office/drawing/2014/main" id="{514B8AEB-A5CC-93DA-A5F0-19B2B7D1D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151" t="15871" r="78127" b="18205"/>
          <a:stretch>
            <a:fillRect/>
          </a:stretch>
        </p:blipFill>
        <p:spPr bwMode="auto">
          <a:xfrm>
            <a:off x="6594789" y="2355959"/>
            <a:ext cx="50482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4">
            <a:extLst>
              <a:ext uri="{FF2B5EF4-FFF2-40B4-BE49-F238E27FC236}">
                <a16:creationId xmlns:a16="http://schemas.microsoft.com/office/drawing/2014/main" id="{F6052C3D-8DB7-062A-87CD-696C5A1E89D0}"/>
              </a:ext>
            </a:extLst>
          </p:cNvPr>
          <p:cNvSpPr txBox="1">
            <a:spLocks noChangeArrowheads="1"/>
          </p:cNvSpPr>
          <p:nvPr/>
        </p:nvSpPr>
        <p:spPr bwMode="auto">
          <a:xfrm>
            <a:off x="2574344" y="2531577"/>
            <a:ext cx="367665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200000"/>
              </a:lnSpc>
            </a:pPr>
            <a:r>
              <a:rPr lang="en-US" altLang="en-US" sz="1600">
                <a:solidFill>
                  <a:srgbClr val="003260"/>
                </a:solidFill>
                <a:latin typeface="Arial" panose="020B0604020202020204" pitchFamily="34" charset="0"/>
                <a:ea typeface="MS PGothic" panose="020B0600070205080204" pitchFamily="34" charset="-128"/>
              </a:rPr>
              <a:t>External financial reporting decisions</a:t>
            </a:r>
          </a:p>
          <a:p>
            <a:pPr eaLnBrk="1" hangingPunct="1">
              <a:lnSpc>
                <a:spcPct val="200000"/>
              </a:lnSpc>
            </a:pPr>
            <a:r>
              <a:rPr lang="en-US" altLang="en-US" sz="1600">
                <a:solidFill>
                  <a:srgbClr val="003260"/>
                </a:solidFill>
                <a:latin typeface="Arial" panose="020B0604020202020204" pitchFamily="34" charset="0"/>
                <a:ea typeface="MS PGothic" panose="020B0600070205080204" pitchFamily="34" charset="-128"/>
              </a:rPr>
              <a:t>Planning, budgeting, and forecasting</a:t>
            </a:r>
          </a:p>
          <a:p>
            <a:pPr eaLnBrk="1" hangingPunct="1">
              <a:lnSpc>
                <a:spcPct val="200000"/>
              </a:lnSpc>
            </a:pPr>
            <a:r>
              <a:rPr lang="en-US" altLang="en-US" sz="1600">
                <a:solidFill>
                  <a:srgbClr val="003260"/>
                </a:solidFill>
                <a:latin typeface="Arial" panose="020B0604020202020204" pitchFamily="34" charset="0"/>
                <a:ea typeface="MS PGothic" panose="020B0600070205080204" pitchFamily="34" charset="-128"/>
              </a:rPr>
              <a:t>Performance management</a:t>
            </a:r>
          </a:p>
          <a:p>
            <a:pPr eaLnBrk="1" hangingPunct="1">
              <a:lnSpc>
                <a:spcPct val="200000"/>
              </a:lnSpc>
            </a:pPr>
            <a:r>
              <a:rPr lang="en-US" altLang="en-US" sz="1600">
                <a:solidFill>
                  <a:srgbClr val="003260"/>
                </a:solidFill>
                <a:latin typeface="Arial" panose="020B0604020202020204" pitchFamily="34" charset="0"/>
                <a:ea typeface="MS PGothic" panose="020B0600070205080204" pitchFamily="34" charset="-128"/>
              </a:rPr>
              <a:t>Cost management	</a:t>
            </a:r>
          </a:p>
          <a:p>
            <a:pPr eaLnBrk="1" hangingPunct="1">
              <a:lnSpc>
                <a:spcPct val="200000"/>
              </a:lnSpc>
            </a:pPr>
            <a:r>
              <a:rPr lang="en-US" altLang="en-US" sz="1600">
                <a:solidFill>
                  <a:srgbClr val="003260"/>
                </a:solidFill>
                <a:latin typeface="Arial" panose="020B0604020202020204" pitchFamily="34" charset="0"/>
                <a:ea typeface="MS PGothic" panose="020B0600070205080204" pitchFamily="34" charset="-128"/>
              </a:rPr>
              <a:t>Internal controls</a:t>
            </a:r>
          </a:p>
          <a:p>
            <a:pPr eaLnBrk="1" hangingPunct="1">
              <a:lnSpc>
                <a:spcPct val="200000"/>
              </a:lnSpc>
            </a:pPr>
            <a:r>
              <a:rPr lang="en-US" altLang="en-US" sz="1600">
                <a:solidFill>
                  <a:srgbClr val="003260"/>
                </a:solidFill>
                <a:latin typeface="Arial" panose="020B0604020202020204" pitchFamily="34" charset="0"/>
                <a:ea typeface="MS PGothic" panose="020B0600070205080204" pitchFamily="34" charset="-128"/>
              </a:rPr>
              <a:t>Technology and analytics</a:t>
            </a:r>
            <a:endParaRPr lang="en-US" altLang="en-US" sz="1400">
              <a:solidFill>
                <a:srgbClr val="003260"/>
              </a:solidFill>
              <a:latin typeface="Arial" panose="020B0604020202020204" pitchFamily="34" charset="0"/>
              <a:ea typeface="MS PGothic" panose="020B0600070205080204" pitchFamily="34" charset="-128"/>
            </a:endParaRPr>
          </a:p>
        </p:txBody>
      </p:sp>
      <p:sp>
        <p:nvSpPr>
          <p:cNvPr id="10" name="Rectangle 5">
            <a:extLst>
              <a:ext uri="{FF2B5EF4-FFF2-40B4-BE49-F238E27FC236}">
                <a16:creationId xmlns:a16="http://schemas.microsoft.com/office/drawing/2014/main" id="{01854DE1-4EEE-2A4B-1026-A4B4C9AEDF7D}"/>
              </a:ext>
            </a:extLst>
          </p:cNvPr>
          <p:cNvSpPr>
            <a:spLocks noChangeArrowheads="1"/>
          </p:cNvSpPr>
          <p:nvPr/>
        </p:nvSpPr>
        <p:spPr bwMode="auto">
          <a:xfrm>
            <a:off x="3071671" y="5942092"/>
            <a:ext cx="6553200" cy="669925"/>
          </a:xfrm>
          <a:prstGeom prst="rect">
            <a:avLst/>
          </a:prstGeom>
          <a:solidFill>
            <a:schemeClr val="bg1">
              <a:lumMod val="85000"/>
            </a:schemeClr>
          </a:solidFill>
          <a:ln w="25400">
            <a:solidFill>
              <a:srgbClr val="18345E"/>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0000"/>
              </a:lnSpc>
              <a:spcAft>
                <a:spcPts val="200"/>
              </a:spcAft>
            </a:pPr>
            <a:r>
              <a:rPr lang="en-US" altLang="en-US" sz="1400" b="1" dirty="0">
                <a:solidFill>
                  <a:srgbClr val="003260"/>
                </a:solidFill>
                <a:latin typeface="Arial" panose="020B0604020202020204" pitchFamily="34" charset="0"/>
                <a:ea typeface="MS PGothic" panose="020B0600070205080204" pitchFamily="34" charset="-128"/>
                <a:cs typeface="Arial" panose="020B0604020202020204" pitchFamily="34" charset="0"/>
              </a:rPr>
              <a:t>Each exam part is 4 hours long:  </a:t>
            </a:r>
          </a:p>
          <a:p>
            <a:pPr algn="ctr" eaLnBrk="1" hangingPunct="1">
              <a:lnSpc>
                <a:spcPct val="110000"/>
              </a:lnSpc>
              <a:spcAft>
                <a:spcPts val="200"/>
              </a:spcAft>
            </a:pPr>
            <a:r>
              <a:rPr lang="en-US" altLang="en-US" sz="1400" b="1" dirty="0">
                <a:solidFill>
                  <a:srgbClr val="003260"/>
                </a:solidFill>
                <a:latin typeface="Arial" panose="020B0604020202020204" pitchFamily="34" charset="0"/>
                <a:ea typeface="MS PGothic" panose="020B0600070205080204" pitchFamily="34" charset="-128"/>
                <a:cs typeface="Arial" panose="020B0604020202020204" pitchFamily="34" charset="0"/>
              </a:rPr>
              <a:t>100 multiple-choice questions, followed by two 30-minute essay scenarios.</a:t>
            </a:r>
            <a:br>
              <a:rPr lang="en-US" altLang="en-US" sz="1600" b="1" dirty="0">
                <a:solidFill>
                  <a:srgbClr val="003260"/>
                </a:solidFill>
                <a:latin typeface="Arial" panose="020B0604020202020204" pitchFamily="34" charset="0"/>
                <a:ea typeface="MS PGothic" panose="020B0600070205080204" pitchFamily="34" charset="-128"/>
                <a:cs typeface="Arial" panose="020B0604020202020204" pitchFamily="34" charset="0"/>
              </a:rPr>
            </a:br>
            <a:endParaRPr lang="en-US" altLang="en-US" sz="500" b="1" dirty="0">
              <a:solidFill>
                <a:srgbClr val="003260"/>
              </a:solidFill>
              <a:latin typeface="Arial" panose="020B0604020202020204" pitchFamily="34" charset="0"/>
              <a:ea typeface="MS PGothic" panose="020B0600070205080204" pitchFamily="34" charset="-128"/>
              <a:cs typeface="Arial" panose="020B0604020202020204" pitchFamily="34" charset="0"/>
            </a:endParaRPr>
          </a:p>
        </p:txBody>
      </p:sp>
      <p:sp>
        <p:nvSpPr>
          <p:cNvPr id="11" name="TextBox 7">
            <a:extLst>
              <a:ext uri="{FF2B5EF4-FFF2-40B4-BE49-F238E27FC236}">
                <a16:creationId xmlns:a16="http://schemas.microsoft.com/office/drawing/2014/main" id="{8ADA3CAF-96CF-08D3-B683-7F2F0EA895C5}"/>
              </a:ext>
            </a:extLst>
          </p:cNvPr>
          <p:cNvSpPr txBox="1">
            <a:spLocks noChangeArrowheads="1"/>
          </p:cNvSpPr>
          <p:nvPr/>
        </p:nvSpPr>
        <p:spPr bwMode="auto">
          <a:xfrm>
            <a:off x="2020307" y="1833077"/>
            <a:ext cx="4117975" cy="657225"/>
          </a:xfrm>
          <a:prstGeom prst="rect">
            <a:avLst/>
          </a:prstGeom>
          <a:blipFill>
            <a:blip r:embed="rId6"/>
            <a:stretch>
              <a:fillRect/>
            </a:stretch>
          </a:blip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20000"/>
              </a:lnSpc>
            </a:pPr>
            <a:r>
              <a:rPr lang="en-US" altLang="en-US" sz="1600" b="1" dirty="0">
                <a:solidFill>
                  <a:srgbClr val="003260"/>
                </a:solidFill>
                <a:latin typeface="Arial" panose="020B0604020202020204" pitchFamily="34" charset="0"/>
                <a:ea typeface="MS PGothic" panose="020B0600070205080204" pitchFamily="34" charset="-128"/>
                <a:cs typeface="Arial" panose="020B0604020202020204" pitchFamily="34" charset="0"/>
              </a:rPr>
              <a:t>Part 1:  </a:t>
            </a:r>
            <a: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t>Financial Planning, Performance, </a:t>
            </a:r>
            <a:b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br>
            <a: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t>             and Analytics</a:t>
            </a:r>
          </a:p>
        </p:txBody>
      </p:sp>
      <p:sp>
        <p:nvSpPr>
          <p:cNvPr id="12" name="TextBox 11">
            <a:extLst>
              <a:ext uri="{FF2B5EF4-FFF2-40B4-BE49-F238E27FC236}">
                <a16:creationId xmlns:a16="http://schemas.microsoft.com/office/drawing/2014/main" id="{0AC27DC3-1127-653E-572E-7B3BCE3832A8}"/>
              </a:ext>
            </a:extLst>
          </p:cNvPr>
          <p:cNvSpPr txBox="1">
            <a:spLocks noChangeArrowheads="1"/>
          </p:cNvSpPr>
          <p:nvPr/>
        </p:nvSpPr>
        <p:spPr bwMode="auto">
          <a:xfrm>
            <a:off x="6633582" y="1833870"/>
            <a:ext cx="4117976" cy="655638"/>
          </a:xfrm>
          <a:prstGeom prst="rect">
            <a:avLst/>
          </a:prstGeom>
          <a:blipFill>
            <a:blip r:embed="rId7"/>
            <a:stretch>
              <a:fillRect/>
            </a:stretch>
          </a:blip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20000"/>
              </a:lnSpc>
            </a:pPr>
            <a:r>
              <a:rPr lang="en-US" altLang="en-US" sz="1600" b="1" dirty="0">
                <a:solidFill>
                  <a:schemeClr val="bg1"/>
                </a:solidFill>
                <a:latin typeface="Arial" panose="020B0604020202020204" pitchFamily="34" charset="0"/>
                <a:ea typeface="MS PGothic" panose="020B0600070205080204" pitchFamily="34" charset="-128"/>
                <a:cs typeface="Arial" panose="020B0604020202020204" pitchFamily="34" charset="0"/>
              </a:rPr>
              <a:t>Part 2:   </a:t>
            </a:r>
            <a:r>
              <a:rPr lang="en-US" altLang="en-US" sz="1600" dirty="0">
                <a:solidFill>
                  <a:schemeClr val="bg1"/>
                </a:solidFill>
                <a:latin typeface="Arial" panose="020B0604020202020204" pitchFamily="34" charset="0"/>
                <a:ea typeface="MS PGothic" panose="020B0600070205080204" pitchFamily="34" charset="-128"/>
                <a:cs typeface="Arial" panose="020B0604020202020204" pitchFamily="34" charset="0"/>
              </a:rPr>
              <a:t>Strategic Financial   </a:t>
            </a:r>
            <a:br>
              <a:rPr lang="en-US" altLang="en-US" sz="1600" dirty="0">
                <a:solidFill>
                  <a:schemeClr val="bg1"/>
                </a:solidFill>
                <a:latin typeface="Arial" panose="020B0604020202020204" pitchFamily="34" charset="0"/>
                <a:ea typeface="MS PGothic" panose="020B0600070205080204" pitchFamily="34" charset="-128"/>
                <a:cs typeface="Arial" panose="020B0604020202020204" pitchFamily="34" charset="0"/>
              </a:rPr>
            </a:br>
            <a:r>
              <a:rPr lang="en-US" altLang="en-US" sz="1600" dirty="0">
                <a:solidFill>
                  <a:schemeClr val="bg1"/>
                </a:solidFill>
                <a:latin typeface="Arial" panose="020B0604020202020204" pitchFamily="34" charset="0"/>
                <a:ea typeface="MS PGothic" panose="020B0600070205080204" pitchFamily="34" charset="-128"/>
                <a:cs typeface="Arial" panose="020B0604020202020204" pitchFamily="34" charset="0"/>
              </a:rPr>
              <a:t>              Management </a:t>
            </a:r>
          </a:p>
        </p:txBody>
      </p:sp>
      <p:sp>
        <p:nvSpPr>
          <p:cNvPr id="13" name="TextBox 12">
            <a:extLst>
              <a:ext uri="{FF2B5EF4-FFF2-40B4-BE49-F238E27FC236}">
                <a16:creationId xmlns:a16="http://schemas.microsoft.com/office/drawing/2014/main" id="{F60DEA4B-9D8D-441F-7424-C03D369E79DB}"/>
              </a:ext>
            </a:extLst>
          </p:cNvPr>
          <p:cNvSpPr txBox="1"/>
          <p:nvPr/>
        </p:nvSpPr>
        <p:spPr>
          <a:xfrm>
            <a:off x="2020307" y="1833077"/>
            <a:ext cx="4117975" cy="3805634"/>
          </a:xfrm>
          <a:prstGeom prst="rect">
            <a:avLst/>
          </a:prstGeom>
          <a:noFill/>
          <a:ln w="28575">
            <a:solidFill>
              <a:schemeClr val="tx1"/>
            </a:solidFill>
          </a:ln>
        </p:spPr>
        <p:txBody>
          <a:bodyPr wrap="square" rtlCol="0">
            <a:spAutoFit/>
          </a:bodyPr>
          <a:lstStyle/>
          <a:p>
            <a:endParaRPr lang="en-US" dirty="0"/>
          </a:p>
        </p:txBody>
      </p:sp>
      <p:sp>
        <p:nvSpPr>
          <p:cNvPr id="19" name="TextBox 18">
            <a:extLst>
              <a:ext uri="{FF2B5EF4-FFF2-40B4-BE49-F238E27FC236}">
                <a16:creationId xmlns:a16="http://schemas.microsoft.com/office/drawing/2014/main" id="{732706FD-8912-6D9C-AB54-CFFF7E01881A}"/>
              </a:ext>
            </a:extLst>
          </p:cNvPr>
          <p:cNvSpPr txBox="1"/>
          <p:nvPr/>
        </p:nvSpPr>
        <p:spPr>
          <a:xfrm>
            <a:off x="6628517" y="1833077"/>
            <a:ext cx="4117975" cy="3805634"/>
          </a:xfrm>
          <a:prstGeom prst="rect">
            <a:avLst/>
          </a:prstGeom>
          <a:noFill/>
          <a:ln w="28575">
            <a:solidFill>
              <a:schemeClr val="tx1"/>
            </a:solidFill>
          </a:ln>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3860324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Presenting Today </a:t>
            </a:r>
          </a:p>
        </p:txBody>
      </p:sp>
      <p:sp>
        <p:nvSpPr>
          <p:cNvPr id="4" name="TextBox 2">
            <a:extLst>
              <a:ext uri="{FF2B5EF4-FFF2-40B4-BE49-F238E27FC236}">
                <a16:creationId xmlns:a16="http://schemas.microsoft.com/office/drawing/2014/main" id="{596D1D2C-2DFE-A929-F232-277D3EAE308B}"/>
              </a:ext>
            </a:extLst>
          </p:cNvPr>
          <p:cNvSpPr txBox="1">
            <a:spLocks noChangeArrowheads="1"/>
          </p:cNvSpPr>
          <p:nvPr/>
        </p:nvSpPr>
        <p:spPr bwMode="auto">
          <a:xfrm>
            <a:off x="3280346" y="4424652"/>
            <a:ext cx="5867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003260"/>
                </a:solidFill>
                <a:latin typeface="Arial" panose="020B0604020202020204" pitchFamily="34" charset="0"/>
                <a:ea typeface="MS PGothic" panose="020B0600070205080204" pitchFamily="34" charset="-128"/>
                <a:cs typeface="Arial" panose="020B0604020202020204" pitchFamily="34" charset="0"/>
              </a:rPr>
              <a:t>Full Name, Credentials</a:t>
            </a:r>
          </a:p>
          <a:p>
            <a:pPr algn="ctr" eaLnBrk="1" hangingPunct="1"/>
            <a:r>
              <a:rPr lang="en-US" altLang="en-US" dirty="0">
                <a:solidFill>
                  <a:srgbClr val="003260"/>
                </a:solidFill>
                <a:latin typeface="Arial" panose="020B0604020202020204" pitchFamily="34" charset="0"/>
                <a:ea typeface="MS PGothic" panose="020B0600070205080204" pitchFamily="34" charset="-128"/>
                <a:cs typeface="Arial" panose="020B0604020202020204" pitchFamily="34" charset="0"/>
              </a:rPr>
              <a:t>Full Title </a:t>
            </a:r>
          </a:p>
          <a:p>
            <a:pPr algn="ctr" eaLnBrk="1" hangingPunct="1"/>
            <a:r>
              <a:rPr lang="en-US" altLang="en-US" dirty="0">
                <a:solidFill>
                  <a:srgbClr val="003260"/>
                </a:solidFill>
                <a:latin typeface="Arial" panose="020B0604020202020204" pitchFamily="34" charset="0"/>
                <a:ea typeface="MS PGothic" panose="020B0600070205080204" pitchFamily="34" charset="-128"/>
                <a:cs typeface="Arial" panose="020B0604020202020204" pitchFamily="34" charset="0"/>
              </a:rPr>
              <a:t>Contact details</a:t>
            </a:r>
          </a:p>
          <a:p>
            <a:pPr algn="ctr" eaLnBrk="1" hangingPunct="1"/>
            <a:endParaRPr lang="en-US" altLang="en-US" sz="2000" dirty="0">
              <a:solidFill>
                <a:srgbClr val="FF0000"/>
              </a:solidFill>
              <a:latin typeface="Arial" panose="020B0604020202020204" pitchFamily="34" charset="0"/>
              <a:ea typeface="MS PGothic"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66E171D0-746A-436F-167C-8A3E50605AFC}"/>
              </a:ext>
            </a:extLst>
          </p:cNvPr>
          <p:cNvSpPr txBox="1"/>
          <p:nvPr/>
        </p:nvSpPr>
        <p:spPr>
          <a:xfrm>
            <a:off x="5319703" y="2223428"/>
            <a:ext cx="1788686" cy="1754326"/>
          </a:xfrm>
          <a:prstGeom prst="rect">
            <a:avLst/>
          </a:prstGeom>
          <a:solidFill>
            <a:schemeClr val="accent1">
              <a:lumMod val="25000"/>
              <a:lumOff val="75000"/>
            </a:schemeClr>
          </a:solidFill>
          <a:ln w="38100">
            <a:solidFill>
              <a:schemeClr val="tx1"/>
            </a:solidFill>
          </a:ln>
        </p:spPr>
        <p:txBody>
          <a:bodyPr wrap="square">
            <a:spAutoFit/>
          </a:bodyPr>
          <a:lstStyle/>
          <a:p>
            <a:pPr algn="ctr" eaLnBrk="1" hangingPunct="1">
              <a:defRPr/>
            </a:pPr>
            <a:r>
              <a:rPr lang="en-US" sz="3600" dirty="0">
                <a:ln w="0"/>
                <a:effectLst>
                  <a:outerShdw blurRad="38100" dist="19050" dir="2700000" algn="tl" rotWithShape="0">
                    <a:schemeClr val="dk1">
                      <a:alpha val="40000"/>
                    </a:schemeClr>
                  </a:outerShdw>
                </a:effectLst>
                <a:latin typeface="Calibri" charset="0"/>
                <a:ea typeface="MS PGothic" charset="0"/>
                <a:cs typeface="MS PGothic" charset="0"/>
              </a:rPr>
              <a:t>Insert Photo Here</a:t>
            </a:r>
          </a:p>
        </p:txBody>
      </p:sp>
    </p:spTree>
    <p:custDataLst>
      <p:tags r:id="rId1"/>
    </p:custDataLst>
    <p:extLst>
      <p:ext uri="{BB962C8B-B14F-4D97-AF65-F5344CB8AC3E}">
        <p14:creationId xmlns:p14="http://schemas.microsoft.com/office/powerpoint/2010/main" val="3598533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The Difference is in the Numbers</a:t>
            </a:r>
          </a:p>
        </p:txBody>
      </p:sp>
      <p:pic>
        <p:nvPicPr>
          <p:cNvPr id="3" name="Picture 2" descr="A picture containing diagram&#10;&#10;Description automatically generated">
            <a:extLst>
              <a:ext uri="{FF2B5EF4-FFF2-40B4-BE49-F238E27FC236}">
                <a16:creationId xmlns:a16="http://schemas.microsoft.com/office/drawing/2014/main" id="{E6B7A2D9-EB14-5D3B-C388-F4B2568EC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718" y="1857139"/>
            <a:ext cx="8310563"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19927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Praise for the CMA</a:t>
            </a:r>
          </a:p>
        </p:txBody>
      </p:sp>
      <p:sp>
        <p:nvSpPr>
          <p:cNvPr id="3" name="Rectangle 3">
            <a:extLst>
              <a:ext uri="{FF2B5EF4-FFF2-40B4-BE49-F238E27FC236}">
                <a16:creationId xmlns:a16="http://schemas.microsoft.com/office/drawing/2014/main" id="{73E3DE16-6A18-BBF4-183B-1B2113CF02E1}"/>
              </a:ext>
            </a:extLst>
          </p:cNvPr>
          <p:cNvSpPr txBox="1">
            <a:spLocks noChangeArrowheads="1"/>
          </p:cNvSpPr>
          <p:nvPr/>
        </p:nvSpPr>
        <p:spPr bwMode="auto">
          <a:xfrm>
            <a:off x="847091" y="3861996"/>
            <a:ext cx="2709862"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20000"/>
              </a:spcBef>
              <a:buFont typeface="Wingdings" panose="05000000000000000000" pitchFamily="2" charset="2"/>
              <a:buNone/>
            </a:pPr>
            <a: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t>“Financial analysis and decision support are central to the management accounting practice, and the CMA focuses on these areas.”  </a:t>
            </a:r>
          </a:p>
          <a:p>
            <a:pPr algn="ctr" eaLnBrk="1" hangingPunct="1">
              <a:spcBef>
                <a:spcPct val="20000"/>
              </a:spcBef>
              <a:buFont typeface="Wingdings" panose="05000000000000000000" pitchFamily="2" charset="2"/>
              <a:buNone/>
            </a:pPr>
            <a:endPar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endParaRPr>
          </a:p>
          <a:p>
            <a:pPr algn="ctr" eaLnBrk="1" hangingPunct="1">
              <a:buFont typeface="Wingdings" panose="05000000000000000000" pitchFamily="2" charset="2"/>
              <a:buNone/>
            </a:pPr>
            <a:r>
              <a:rPr lang="en-US" altLang="en-US" sz="1400" b="1">
                <a:solidFill>
                  <a:srgbClr val="19476E"/>
                </a:solidFill>
                <a:latin typeface="Arial" panose="020B0604020202020204" pitchFamily="34" charset="0"/>
                <a:ea typeface="MS PGothic" panose="020B0600070205080204" pitchFamily="34" charset="-128"/>
                <a:cs typeface="Arial" panose="020B0604020202020204" pitchFamily="34" charset="0"/>
              </a:rPr>
              <a:t>–David Burritt, CMA</a:t>
            </a:r>
            <a:br>
              <a:rPr lang="en-US" altLang="en-US" sz="1300" b="1">
                <a:solidFill>
                  <a:srgbClr val="19476E"/>
                </a:solidFill>
                <a:latin typeface="Arial" panose="020B0604020202020204" pitchFamily="34" charset="0"/>
                <a:ea typeface="MS PGothic" panose="020B0600070205080204" pitchFamily="34" charset="-128"/>
                <a:cs typeface="Arial" panose="020B0604020202020204" pitchFamily="34" charset="0"/>
              </a:rPr>
            </a:br>
            <a:r>
              <a:rPr lang="en-US" altLang="en-US" sz="1300" i="1">
                <a:solidFill>
                  <a:srgbClr val="19476E"/>
                </a:solidFill>
                <a:latin typeface="Arial" panose="020B0604020202020204" pitchFamily="34" charset="0"/>
                <a:ea typeface="MS PGothic" panose="020B0600070205080204" pitchFamily="34" charset="-128"/>
                <a:cs typeface="Arial" panose="020B0604020202020204" pitchFamily="34" charset="0"/>
              </a:rPr>
              <a:t>President and CEO, U.S. Steel</a:t>
            </a:r>
          </a:p>
          <a:p>
            <a:pPr algn="ctr" eaLnBrk="1" hangingPunct="1">
              <a:buFont typeface="Wingdings" panose="05000000000000000000" pitchFamily="2" charset="2"/>
              <a:buNone/>
            </a:pPr>
            <a:endParaRPr lang="en-US" altLang="en-US" sz="1300" i="1">
              <a:solidFill>
                <a:srgbClr val="19476E"/>
              </a:solidFill>
              <a:latin typeface="Arial" panose="020B0604020202020204" pitchFamily="34" charset="0"/>
              <a:ea typeface="MS PGothic" panose="020B0600070205080204" pitchFamily="34" charset="-128"/>
              <a:cs typeface="Arial" panose="020B0604020202020204" pitchFamily="34" charset="0"/>
            </a:endParaRPr>
          </a:p>
          <a:p>
            <a:pPr eaLnBrk="1" hangingPunct="1">
              <a:spcBef>
                <a:spcPct val="20000"/>
              </a:spcBef>
            </a:pPr>
            <a: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t>	</a:t>
            </a:r>
          </a:p>
        </p:txBody>
      </p:sp>
      <p:sp>
        <p:nvSpPr>
          <p:cNvPr id="4" name="TextBox 6">
            <a:extLst>
              <a:ext uri="{FF2B5EF4-FFF2-40B4-BE49-F238E27FC236}">
                <a16:creationId xmlns:a16="http://schemas.microsoft.com/office/drawing/2014/main" id="{31B5F2D9-248A-4F4D-F223-81E2455B07F6}"/>
              </a:ext>
            </a:extLst>
          </p:cNvPr>
          <p:cNvSpPr txBox="1">
            <a:spLocks noChangeArrowheads="1"/>
          </p:cNvSpPr>
          <p:nvPr/>
        </p:nvSpPr>
        <p:spPr bwMode="auto">
          <a:xfrm>
            <a:off x="8414384" y="3894942"/>
            <a:ext cx="2930525"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t>“For a large multinational company like J&amp;J, the CMA provides a breadth of subjects that prove, once you’ve earned the certification, that you’re both knowledgeable and competent.”</a:t>
            </a:r>
          </a:p>
          <a:p>
            <a:pPr algn="ctr" eaLnBrk="1" hangingPunct="1"/>
            <a:endPar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endParaRPr>
          </a:p>
          <a:p>
            <a:pPr algn="ctr" eaLnBrk="1" hangingPunct="1"/>
            <a:r>
              <a:rPr lang="en-US" altLang="en-US" sz="1400" b="1">
                <a:solidFill>
                  <a:srgbClr val="19476E"/>
                </a:solidFill>
                <a:latin typeface="Arial" panose="020B0604020202020204" pitchFamily="34" charset="0"/>
                <a:ea typeface="MS PGothic" panose="020B0600070205080204" pitchFamily="34" charset="-128"/>
                <a:cs typeface="Arial" panose="020B0604020202020204" pitchFamily="34" charset="0"/>
              </a:rPr>
              <a:t>–Christian Cuzick, CMA </a:t>
            </a:r>
          </a:p>
          <a:p>
            <a:pPr algn="ctr" eaLnBrk="1" hangingPunct="1"/>
            <a:r>
              <a:rPr lang="en-US" altLang="en-US" sz="1300" i="1">
                <a:solidFill>
                  <a:srgbClr val="19476E"/>
                </a:solidFill>
                <a:latin typeface="Arial" panose="020B0604020202020204" pitchFamily="34" charset="0"/>
                <a:ea typeface="MS PGothic" panose="020B0600070205080204" pitchFamily="34" charset="-128"/>
                <a:cs typeface="Arial" panose="020B0604020202020204" pitchFamily="34" charset="0"/>
              </a:rPr>
              <a:t>2019-2020 Chair, IMA Global </a:t>
            </a:r>
            <a:br>
              <a:rPr lang="en-US" altLang="en-US" sz="1300" i="1">
                <a:solidFill>
                  <a:srgbClr val="19476E"/>
                </a:solidFill>
                <a:latin typeface="Arial" panose="020B0604020202020204" pitchFamily="34" charset="0"/>
                <a:ea typeface="MS PGothic" panose="020B0600070205080204" pitchFamily="34" charset="-128"/>
                <a:cs typeface="Arial" panose="020B0604020202020204" pitchFamily="34" charset="0"/>
              </a:rPr>
            </a:br>
            <a:r>
              <a:rPr lang="en-US" altLang="en-US" sz="1300" i="1">
                <a:solidFill>
                  <a:srgbClr val="19476E"/>
                </a:solidFill>
                <a:latin typeface="Arial" panose="020B0604020202020204" pitchFamily="34" charset="0"/>
                <a:ea typeface="MS PGothic" panose="020B0600070205080204" pitchFamily="34" charset="-128"/>
                <a:cs typeface="Arial" panose="020B0604020202020204" pitchFamily="34" charset="0"/>
              </a:rPr>
              <a:t>Board of Directors</a:t>
            </a:r>
          </a:p>
          <a:p>
            <a:pPr algn="ctr" eaLnBrk="1" hangingPunct="1"/>
            <a:r>
              <a:rPr lang="en-US" altLang="en-US" sz="1300" i="1">
                <a:solidFill>
                  <a:srgbClr val="19476E"/>
                </a:solidFill>
                <a:latin typeface="Arial" panose="020B0604020202020204" pitchFamily="34" charset="0"/>
                <a:ea typeface="MS PGothic" panose="020B0600070205080204" pitchFamily="34" charset="-128"/>
                <a:cs typeface="Arial" panose="020B0604020202020204" pitchFamily="34" charset="0"/>
              </a:rPr>
              <a:t>Vice President of Finance, </a:t>
            </a:r>
          </a:p>
          <a:p>
            <a:pPr algn="ctr" eaLnBrk="1" hangingPunct="1"/>
            <a:r>
              <a:rPr lang="en-US" altLang="en-US" sz="1300" i="1">
                <a:solidFill>
                  <a:srgbClr val="19476E"/>
                </a:solidFill>
                <a:latin typeface="Arial" panose="020B0604020202020204" pitchFamily="34" charset="0"/>
                <a:ea typeface="MS PGothic" panose="020B0600070205080204" pitchFamily="34" charset="-128"/>
                <a:cs typeface="Arial" panose="020B0604020202020204" pitchFamily="34" charset="0"/>
              </a:rPr>
              <a:t>Johnson &amp; Johnson Vision</a:t>
            </a:r>
          </a:p>
          <a:p>
            <a:pPr algn="ctr" eaLnBrk="1" hangingPunct="1"/>
            <a:endParaRPr lang="en-US" altLang="en-US">
              <a:solidFill>
                <a:srgbClr val="19476E"/>
              </a:solidFill>
              <a:latin typeface="Arial" panose="020B0604020202020204" pitchFamily="34" charset="0"/>
              <a:ea typeface="MS PGothic" panose="020B0600070205080204" pitchFamily="34" charset="-128"/>
              <a:cs typeface="Arial" panose="020B0604020202020204" pitchFamily="34" charset="0"/>
            </a:endParaRPr>
          </a:p>
        </p:txBody>
      </p:sp>
      <p:pic>
        <p:nvPicPr>
          <p:cNvPr id="5" name="Picture 8">
            <a:extLst>
              <a:ext uri="{FF2B5EF4-FFF2-40B4-BE49-F238E27FC236}">
                <a16:creationId xmlns:a16="http://schemas.microsoft.com/office/drawing/2014/main" id="{9CD14B8B-DD26-278B-A7EF-DA3EAF7C28F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7459" y="1862942"/>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a:extLst>
              <a:ext uri="{FF2B5EF4-FFF2-40B4-BE49-F238E27FC236}">
                <a16:creationId xmlns:a16="http://schemas.microsoft.com/office/drawing/2014/main" id="{39C7C838-E2BE-ED30-A15D-9E319921124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1862942"/>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F2122C5B-DA92-62C3-64B8-75D027B7372E}"/>
              </a:ext>
            </a:extLst>
          </p:cNvPr>
          <p:cNvSpPr txBox="1">
            <a:spLocks noChangeArrowheads="1"/>
          </p:cNvSpPr>
          <p:nvPr/>
        </p:nvSpPr>
        <p:spPr bwMode="auto">
          <a:xfrm>
            <a:off x="4616449" y="3894942"/>
            <a:ext cx="2817813"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20000"/>
              </a:spcBef>
              <a:buFont typeface="Wingdings" panose="05000000000000000000" pitchFamily="2" charset="2"/>
              <a:buNone/>
            </a:pPr>
            <a: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t>“Thanks to the CMA, I truly understand what my clients need on a daily basis.”</a:t>
            </a:r>
          </a:p>
          <a:p>
            <a:pPr algn="ctr" eaLnBrk="1" hangingPunct="1">
              <a:spcBef>
                <a:spcPct val="20000"/>
              </a:spcBef>
              <a:buFont typeface="Wingdings" panose="05000000000000000000" pitchFamily="2" charset="2"/>
              <a:buNone/>
            </a:pPr>
            <a:endPar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endParaRPr>
          </a:p>
          <a:p>
            <a:pPr algn="ctr" eaLnBrk="1" hangingPunct="1">
              <a:buFont typeface="Wingdings" panose="05000000000000000000" pitchFamily="2" charset="2"/>
              <a:buNone/>
            </a:pPr>
            <a:r>
              <a:rPr lang="en-US" altLang="en-US" sz="1400" b="1">
                <a:solidFill>
                  <a:srgbClr val="19476E"/>
                </a:solidFill>
                <a:latin typeface="Arial" panose="020B0604020202020204" pitchFamily="34" charset="0"/>
                <a:ea typeface="MS PGothic" panose="020B0600070205080204" pitchFamily="34" charset="-128"/>
                <a:cs typeface="Arial" panose="020B0604020202020204" pitchFamily="34" charset="0"/>
              </a:rPr>
              <a:t>–Ashley B. Gibson, CMA, CPA</a:t>
            </a:r>
            <a:br>
              <a:rPr lang="en-US" altLang="en-US" sz="1300" b="1">
                <a:solidFill>
                  <a:srgbClr val="19476E"/>
                </a:solidFill>
                <a:latin typeface="Arial" panose="020B0604020202020204" pitchFamily="34" charset="0"/>
                <a:ea typeface="MS PGothic" panose="020B0600070205080204" pitchFamily="34" charset="-128"/>
                <a:cs typeface="Arial" panose="020B0604020202020204" pitchFamily="34" charset="0"/>
              </a:rPr>
            </a:br>
            <a:r>
              <a:rPr lang="en-US" altLang="en-US" sz="1300" i="1">
                <a:solidFill>
                  <a:srgbClr val="19476E"/>
                </a:solidFill>
                <a:latin typeface="Arial" panose="020B0604020202020204" pitchFamily="34" charset="0"/>
                <a:ea typeface="MS PGothic" panose="020B0600070205080204" pitchFamily="34" charset="-128"/>
                <a:cs typeface="Arial" panose="020B0604020202020204" pitchFamily="34" charset="0"/>
              </a:rPr>
              <a:t>Digital Finance Senior Manager, Accenture</a:t>
            </a:r>
          </a:p>
          <a:p>
            <a:pPr algn="ctr" eaLnBrk="1" hangingPunct="1">
              <a:buFont typeface="Wingdings" panose="05000000000000000000" pitchFamily="2" charset="2"/>
              <a:buNone/>
            </a:pPr>
            <a: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t>	</a:t>
            </a:r>
          </a:p>
        </p:txBody>
      </p:sp>
      <p:pic>
        <p:nvPicPr>
          <p:cNvPr id="8" name="Picture 15">
            <a:extLst>
              <a:ext uri="{FF2B5EF4-FFF2-40B4-BE49-F238E27FC236}">
                <a16:creationId xmlns:a16="http://schemas.microsoft.com/office/drawing/2014/main" id="{12F65A86-9FB3-A7A9-AE00-5AD37FB56D7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0153" y="1829996"/>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0474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Students Like You Are Pursuing the CMA</a:t>
            </a:r>
          </a:p>
        </p:txBody>
      </p:sp>
      <p:pic>
        <p:nvPicPr>
          <p:cNvPr id="3" name="Picture 2">
            <a:hlinkClick r:id="rId4"/>
            <a:extLst>
              <a:ext uri="{FF2B5EF4-FFF2-40B4-BE49-F238E27FC236}">
                <a16:creationId xmlns:a16="http://schemas.microsoft.com/office/drawing/2014/main" id="{258E46BE-FDC5-DFBC-88FC-45ECAE5CC4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6980" y="2097649"/>
            <a:ext cx="6400800" cy="4178300"/>
          </a:xfrm>
          <a:prstGeom prst="rect">
            <a:avLst/>
          </a:prstGeom>
          <a:noFill/>
          <a:ln w="57150">
            <a:solidFill>
              <a:srgbClr val="65C29C">
                <a:alpha val="45882"/>
              </a:srgbClr>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78185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Young Professionals Who Pursued the CMA</a:t>
            </a:r>
          </a:p>
        </p:txBody>
      </p:sp>
      <p:sp>
        <p:nvSpPr>
          <p:cNvPr id="3" name="TextBox 6">
            <a:extLst>
              <a:ext uri="{FF2B5EF4-FFF2-40B4-BE49-F238E27FC236}">
                <a16:creationId xmlns:a16="http://schemas.microsoft.com/office/drawing/2014/main" id="{A86567D0-7ECF-0EF7-8317-2B4996C361F3}"/>
              </a:ext>
            </a:extLst>
          </p:cNvPr>
          <p:cNvSpPr txBox="1">
            <a:spLocks noChangeArrowheads="1"/>
          </p:cNvSpPr>
          <p:nvPr/>
        </p:nvSpPr>
        <p:spPr bwMode="auto">
          <a:xfrm>
            <a:off x="716199" y="3996690"/>
            <a:ext cx="28543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t>“In public accounting, </a:t>
            </a:r>
            <a:b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br>
            <a: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t>everyone has a CPA, but having the CMA in addition to the </a:t>
            </a:r>
            <a:b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br>
            <a: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t>CPA distinguishes me from </a:t>
            </a:r>
            <a:b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br>
            <a: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t>my peers.”</a:t>
            </a:r>
          </a:p>
          <a:p>
            <a:pPr algn="ctr" eaLnBrk="1" hangingPunct="1">
              <a:buFont typeface="Wingdings" panose="05000000000000000000" pitchFamily="2" charset="2"/>
              <a:buNone/>
            </a:pPr>
            <a:endParaRPr lang="en-US" altLang="en-US">
              <a:solidFill>
                <a:srgbClr val="19476E"/>
              </a:solidFill>
              <a:latin typeface="Arial" panose="020B0604020202020204" pitchFamily="34" charset="0"/>
              <a:ea typeface="MS PGothic" panose="020B0600070205080204" pitchFamily="34" charset="-128"/>
              <a:cs typeface="Arial" panose="020B0604020202020204" pitchFamily="34" charset="0"/>
            </a:endParaRPr>
          </a:p>
          <a:p>
            <a:pPr algn="ctr" eaLnBrk="1" hangingPunct="1">
              <a:buFont typeface="Wingdings" panose="05000000000000000000" pitchFamily="2" charset="2"/>
              <a:buNone/>
            </a:pPr>
            <a:r>
              <a:rPr lang="en-US" altLang="en-US" sz="1400" b="1">
                <a:solidFill>
                  <a:srgbClr val="19476E"/>
                </a:solidFill>
                <a:latin typeface="Arial" panose="020B0604020202020204" pitchFamily="34" charset="0"/>
                <a:ea typeface="MS PGothic" panose="020B0600070205080204" pitchFamily="34" charset="-128"/>
                <a:cs typeface="Arial" panose="020B0604020202020204" pitchFamily="34" charset="0"/>
              </a:rPr>
              <a:t>Adam Milano, CMA, CPA</a:t>
            </a:r>
            <a:br>
              <a:rPr lang="en-US" altLang="en-US" sz="1200">
                <a:solidFill>
                  <a:srgbClr val="19476E"/>
                </a:solidFill>
                <a:latin typeface="Arial" panose="020B0604020202020204" pitchFamily="34" charset="0"/>
                <a:ea typeface="MS PGothic" panose="020B0600070205080204" pitchFamily="34" charset="-128"/>
                <a:cs typeface="Arial" panose="020B0604020202020204" pitchFamily="34" charset="0"/>
              </a:rPr>
            </a:br>
            <a:r>
              <a:rPr lang="en-US" altLang="en-US" sz="1200">
                <a:solidFill>
                  <a:srgbClr val="19476E"/>
                </a:solidFill>
                <a:latin typeface="Arial" panose="020B0604020202020204" pitchFamily="34" charset="0"/>
                <a:ea typeface="MS PGothic" panose="020B0600070205080204" pitchFamily="34" charset="-128"/>
                <a:cs typeface="Arial" panose="020B0604020202020204" pitchFamily="34" charset="0"/>
              </a:rPr>
              <a:t>M&amp;A Advisory- Manager</a:t>
            </a:r>
            <a:br>
              <a:rPr lang="en-US" altLang="en-US" sz="1200">
                <a:solidFill>
                  <a:srgbClr val="19476E"/>
                </a:solidFill>
                <a:latin typeface="Arial" panose="020B0604020202020204" pitchFamily="34" charset="0"/>
                <a:ea typeface="MS PGothic" panose="020B0600070205080204" pitchFamily="34" charset="-128"/>
                <a:cs typeface="Arial" panose="020B0604020202020204" pitchFamily="34" charset="0"/>
              </a:rPr>
            </a:br>
            <a:r>
              <a:rPr lang="en-US" altLang="en-US" sz="1200">
                <a:solidFill>
                  <a:srgbClr val="19476E"/>
                </a:solidFill>
                <a:latin typeface="Arial" panose="020B0604020202020204" pitchFamily="34" charset="0"/>
                <a:ea typeface="MS PGothic" panose="020B0600070205080204" pitchFamily="34" charset="-128"/>
                <a:cs typeface="Arial" panose="020B0604020202020204" pitchFamily="34" charset="0"/>
              </a:rPr>
              <a:t>Deloitte</a:t>
            </a:r>
          </a:p>
          <a:p>
            <a:pPr algn="ctr" eaLnBrk="1" hangingPunct="1">
              <a:buFontTx/>
              <a:buChar char="-"/>
            </a:pPr>
            <a:endParaRPr lang="en-US" altLang="en-US" b="1">
              <a:solidFill>
                <a:srgbClr val="19476E"/>
              </a:solidFill>
              <a:latin typeface="Arial" panose="020B0604020202020204" pitchFamily="34" charset="0"/>
              <a:ea typeface="MS PGothic" panose="020B0600070205080204" pitchFamily="34" charset="-128"/>
              <a:cs typeface="Arial" panose="020B0604020202020204" pitchFamily="34" charset="0"/>
            </a:endParaRPr>
          </a:p>
          <a:p>
            <a:pPr algn="ctr" eaLnBrk="1" hangingPunct="1">
              <a:buFont typeface="Wingdings" panose="05000000000000000000" pitchFamily="2" charset="2"/>
              <a:buNone/>
            </a:pPr>
            <a:endParaRPr lang="en-US" altLang="en-US" b="1">
              <a:solidFill>
                <a:srgbClr val="19476E"/>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TextBox 8">
            <a:extLst>
              <a:ext uri="{FF2B5EF4-FFF2-40B4-BE49-F238E27FC236}">
                <a16:creationId xmlns:a16="http://schemas.microsoft.com/office/drawing/2014/main" id="{1D63E886-F7A0-AEC0-43DD-0AD6285AE47E}"/>
              </a:ext>
            </a:extLst>
          </p:cNvPr>
          <p:cNvSpPr txBox="1">
            <a:spLocks noChangeArrowheads="1"/>
          </p:cNvSpPr>
          <p:nvPr/>
        </p:nvSpPr>
        <p:spPr bwMode="auto">
          <a:xfrm>
            <a:off x="8621079" y="3920490"/>
            <a:ext cx="3008312"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t>“The CMA certification opens the door to a whole new world of accounting, beyond just tax and audit, where you can help influence a business to drive it to greater things and greater results than would otherwise be possible.”</a:t>
            </a:r>
          </a:p>
          <a:p>
            <a:pPr algn="ctr" eaLnBrk="1" hangingPunct="1"/>
            <a:endParaRPr lang="en-US" altLang="en-US" b="1">
              <a:solidFill>
                <a:srgbClr val="19476E"/>
              </a:solidFill>
              <a:latin typeface="Arial" panose="020B0604020202020204" pitchFamily="34" charset="0"/>
              <a:ea typeface="MS PGothic" panose="020B0600070205080204" pitchFamily="34" charset="-128"/>
              <a:cs typeface="Arial" panose="020B0604020202020204" pitchFamily="34" charset="0"/>
            </a:endParaRPr>
          </a:p>
          <a:p>
            <a:pPr algn="ctr" eaLnBrk="1" hangingPunct="1"/>
            <a:r>
              <a:rPr lang="en-US" altLang="en-US" sz="1400" b="1">
                <a:solidFill>
                  <a:srgbClr val="19476E"/>
                </a:solidFill>
                <a:latin typeface="Arial" panose="020B0604020202020204" pitchFamily="34" charset="0"/>
                <a:ea typeface="MS PGothic" panose="020B0600070205080204" pitchFamily="34" charset="-128"/>
                <a:cs typeface="Arial" panose="020B0604020202020204" pitchFamily="34" charset="0"/>
              </a:rPr>
              <a:t>Eric Mauer, CMA</a:t>
            </a:r>
            <a:br>
              <a:rPr lang="en-US" altLang="en-US" sz="1200">
                <a:solidFill>
                  <a:srgbClr val="19476E"/>
                </a:solidFill>
                <a:latin typeface="Arial" panose="020B0604020202020204" pitchFamily="34" charset="0"/>
                <a:ea typeface="MS PGothic" panose="020B0600070205080204" pitchFamily="34" charset="-128"/>
                <a:cs typeface="Arial" panose="020B0604020202020204" pitchFamily="34" charset="0"/>
              </a:rPr>
            </a:br>
            <a:r>
              <a:rPr lang="en-US" altLang="en-US" sz="1200">
                <a:solidFill>
                  <a:srgbClr val="19476E"/>
                </a:solidFill>
                <a:latin typeface="Arial" panose="020B0604020202020204" pitchFamily="34" charset="0"/>
                <a:ea typeface="MS PGothic" panose="020B0600070205080204" pitchFamily="34" charset="-128"/>
                <a:cs typeface="Arial" panose="020B0604020202020204" pitchFamily="34" charset="0"/>
              </a:rPr>
              <a:t>Finance Manager</a:t>
            </a:r>
          </a:p>
          <a:p>
            <a:pPr algn="ctr" eaLnBrk="1" hangingPunct="1"/>
            <a:r>
              <a:rPr lang="en-US" altLang="en-US" sz="1200">
                <a:solidFill>
                  <a:srgbClr val="19476E"/>
                </a:solidFill>
                <a:latin typeface="Arial" panose="020B0604020202020204" pitchFamily="34" charset="0"/>
                <a:ea typeface="MS PGothic" panose="020B0600070205080204" pitchFamily="34" charset="-128"/>
                <a:cs typeface="Arial" panose="020B0604020202020204" pitchFamily="34" charset="0"/>
              </a:rPr>
              <a:t> Cummins Inc.</a:t>
            </a:r>
            <a:br>
              <a:rPr lang="en-US" altLang="en-US" sz="1200">
                <a:solidFill>
                  <a:srgbClr val="19476E"/>
                </a:solidFill>
                <a:latin typeface="Arial" panose="020B0604020202020204" pitchFamily="34" charset="0"/>
                <a:ea typeface="MS PGothic" panose="020B0600070205080204" pitchFamily="34" charset="-128"/>
                <a:cs typeface="Arial" panose="020B0604020202020204" pitchFamily="34" charset="0"/>
              </a:rPr>
            </a:br>
            <a:endParaRPr lang="en-US" altLang="en-US" sz="1200">
              <a:solidFill>
                <a:srgbClr val="19476E"/>
              </a:solidFill>
              <a:latin typeface="Arial" panose="020B0604020202020204" pitchFamily="34" charset="0"/>
              <a:ea typeface="MS PGothic" panose="020B0600070205080204" pitchFamily="34" charset="-128"/>
              <a:cs typeface="Arial" panose="020B0604020202020204" pitchFamily="34" charset="0"/>
            </a:endParaRPr>
          </a:p>
        </p:txBody>
      </p:sp>
      <p:sp>
        <p:nvSpPr>
          <p:cNvPr id="5" name="TextBox 9">
            <a:extLst>
              <a:ext uri="{FF2B5EF4-FFF2-40B4-BE49-F238E27FC236}">
                <a16:creationId xmlns:a16="http://schemas.microsoft.com/office/drawing/2014/main" id="{C5AF4ADF-2613-FB02-56D2-C56CBD48DB0F}"/>
              </a:ext>
            </a:extLst>
          </p:cNvPr>
          <p:cNvSpPr txBox="1">
            <a:spLocks noChangeArrowheads="1"/>
          </p:cNvSpPr>
          <p:nvPr/>
        </p:nvSpPr>
        <p:spPr bwMode="auto">
          <a:xfrm>
            <a:off x="4741703" y="3920490"/>
            <a:ext cx="2713038"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t>“I earned the CMA certification at a very young age, and </a:t>
            </a:r>
            <a:b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br>
            <a:r>
              <a:rPr lang="en-US" altLang="en-US" sz="1400">
                <a:solidFill>
                  <a:srgbClr val="19476E"/>
                </a:solidFill>
                <a:latin typeface="Arial" panose="020B0604020202020204" pitchFamily="34" charset="0"/>
                <a:ea typeface="MS PGothic" panose="020B0600070205080204" pitchFamily="34" charset="-128"/>
                <a:cs typeface="Arial" panose="020B0604020202020204" pitchFamily="34" charset="0"/>
              </a:rPr>
              <a:t>that helped me have the confidence to move across different industries and roles when I had the opportunity.”</a:t>
            </a:r>
          </a:p>
          <a:p>
            <a:pPr algn="ctr" eaLnBrk="1" hangingPunct="1"/>
            <a:endParaRPr lang="en-US" altLang="en-US" sz="1400" b="1">
              <a:solidFill>
                <a:srgbClr val="19476E"/>
              </a:solidFill>
              <a:latin typeface="Arial" panose="020B0604020202020204" pitchFamily="34" charset="0"/>
              <a:ea typeface="MS PGothic" panose="020B0600070205080204" pitchFamily="34" charset="-128"/>
              <a:cs typeface="Arial" panose="020B0604020202020204" pitchFamily="34" charset="0"/>
            </a:endParaRPr>
          </a:p>
          <a:p>
            <a:pPr algn="ctr" eaLnBrk="1" hangingPunct="1"/>
            <a:r>
              <a:rPr lang="en-US" altLang="en-US" sz="1400" b="1">
                <a:solidFill>
                  <a:srgbClr val="19476E"/>
                </a:solidFill>
                <a:latin typeface="Arial" panose="020B0604020202020204" pitchFamily="34" charset="0"/>
                <a:ea typeface="MS PGothic" panose="020B0600070205080204" pitchFamily="34" charset="-128"/>
                <a:cs typeface="Arial" panose="020B0604020202020204" pitchFamily="34" charset="0"/>
              </a:rPr>
              <a:t> Fatema El-Wakeel, CMA</a:t>
            </a:r>
            <a:br>
              <a:rPr lang="en-US" altLang="en-US" sz="1200">
                <a:solidFill>
                  <a:srgbClr val="19476E"/>
                </a:solidFill>
                <a:latin typeface="Arial" panose="020B0604020202020204" pitchFamily="34" charset="0"/>
                <a:ea typeface="MS PGothic" panose="020B0600070205080204" pitchFamily="34" charset="-128"/>
                <a:cs typeface="Arial" panose="020B0604020202020204" pitchFamily="34" charset="0"/>
              </a:rPr>
            </a:br>
            <a:r>
              <a:rPr lang="en-US" altLang="en-US" sz="1200">
                <a:solidFill>
                  <a:srgbClr val="19476E"/>
                </a:solidFill>
                <a:latin typeface="Arial" panose="020B0604020202020204" pitchFamily="34" charset="0"/>
                <a:ea typeface="MS PGothic" panose="020B0600070205080204" pitchFamily="34" charset="-128"/>
                <a:cs typeface="Arial" panose="020B0604020202020204" pitchFamily="34" charset="0"/>
              </a:rPr>
              <a:t>Global Data Platform Leader - Data Analytics COE</a:t>
            </a:r>
          </a:p>
          <a:p>
            <a:pPr algn="ctr" eaLnBrk="1" hangingPunct="1"/>
            <a:r>
              <a:rPr lang="en-US" altLang="en-US" sz="1200">
                <a:solidFill>
                  <a:srgbClr val="19476E"/>
                </a:solidFill>
                <a:latin typeface="Arial" panose="020B0604020202020204" pitchFamily="34" charset="0"/>
                <a:ea typeface="MS PGothic" panose="020B0600070205080204" pitchFamily="34" charset="-128"/>
                <a:cs typeface="Arial" panose="020B0604020202020204" pitchFamily="34" charset="0"/>
              </a:rPr>
              <a:t>Unilever</a:t>
            </a:r>
            <a:endParaRPr lang="en-US" altLang="en-US" b="1">
              <a:solidFill>
                <a:srgbClr val="19476E"/>
              </a:solidFill>
              <a:latin typeface="Arial" panose="020B0604020202020204" pitchFamily="34" charset="0"/>
              <a:ea typeface="MS PGothic" panose="020B0600070205080204" pitchFamily="34" charset="-128"/>
              <a:cs typeface="Arial" panose="020B0604020202020204" pitchFamily="34" charset="0"/>
            </a:endParaRPr>
          </a:p>
        </p:txBody>
      </p:sp>
      <p:pic>
        <p:nvPicPr>
          <p:cNvPr id="6" name="Picture 4">
            <a:extLst>
              <a:ext uri="{FF2B5EF4-FFF2-40B4-BE49-F238E27FC236}">
                <a16:creationId xmlns:a16="http://schemas.microsoft.com/office/drawing/2014/main" id="{C7161116-3749-0851-CDA6-90B9B8D1382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6541" y="190119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459438AD-043B-C31B-28A1-BC8DD56217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203" y="190119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646FCF7E-8BA0-AC0E-B2F9-7963AE1577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7049" y="197739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4332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front of a window&#10;&#10;Description automatically generated with low confidence">
            <a:extLst>
              <a:ext uri="{FF2B5EF4-FFF2-40B4-BE49-F238E27FC236}">
                <a16:creationId xmlns:a16="http://schemas.microsoft.com/office/drawing/2014/main" id="{43155EB9-07A4-31D1-2ED6-7C18C86DA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704"/>
            <a:ext cx="12191556" cy="8127704"/>
          </a:xfrm>
          <a:prstGeom prst="rect">
            <a:avLst/>
          </a:prstGeom>
        </p:spPr>
      </p:pic>
      <p:pic>
        <p:nvPicPr>
          <p:cNvPr id="13" name="Picture 12">
            <a:extLst>
              <a:ext uri="{FF2B5EF4-FFF2-40B4-BE49-F238E27FC236}">
                <a16:creationId xmlns:a16="http://schemas.microsoft.com/office/drawing/2014/main" id="{B106EE6D-6064-F5C2-2E61-3BF51EDA8855}"/>
              </a:ext>
            </a:extLst>
          </p:cNvPr>
          <p:cNvPicPr>
            <a:picLocks noChangeAspect="1"/>
          </p:cNvPicPr>
          <p:nvPr/>
        </p:nvPicPr>
        <p:blipFill>
          <a:blip r:embed="rId4"/>
          <a:stretch>
            <a:fillRect/>
          </a:stretch>
        </p:blipFill>
        <p:spPr>
          <a:xfrm>
            <a:off x="0" y="4892040"/>
            <a:ext cx="12191557" cy="1965960"/>
          </a:xfrm>
          <a:prstGeom prst="rect">
            <a:avLst/>
          </a:prstGeom>
        </p:spPr>
      </p:pic>
      <p:sp>
        <p:nvSpPr>
          <p:cNvPr id="12" name="Title 1">
            <a:extLst>
              <a:ext uri="{FF2B5EF4-FFF2-40B4-BE49-F238E27FC236}">
                <a16:creationId xmlns:a16="http://schemas.microsoft.com/office/drawing/2014/main" id="{162791E8-FF0B-89E7-388C-17E5995D6F3C}"/>
              </a:ext>
            </a:extLst>
          </p:cNvPr>
          <p:cNvSpPr txBox="1">
            <a:spLocks/>
          </p:cNvSpPr>
          <p:nvPr/>
        </p:nvSpPr>
        <p:spPr>
          <a:xfrm>
            <a:off x="774954" y="5312664"/>
            <a:ext cx="9992106" cy="126187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a:lstStyle>
          <a:p>
            <a:r>
              <a:rPr lang="en-US" altLang="en-US" sz="5400" dirty="0">
                <a:solidFill>
                  <a:schemeClr val="bg1"/>
                </a:solidFill>
              </a:rPr>
              <a:t>Steps to Becoming a CMA</a:t>
            </a:r>
          </a:p>
        </p:txBody>
      </p:sp>
    </p:spTree>
    <p:extLst>
      <p:ext uri="{BB962C8B-B14F-4D97-AF65-F5344CB8AC3E}">
        <p14:creationId xmlns:p14="http://schemas.microsoft.com/office/powerpoint/2010/main" val="477673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Program Requirements</a:t>
            </a:r>
          </a:p>
        </p:txBody>
      </p:sp>
      <p:sp>
        <p:nvSpPr>
          <p:cNvPr id="3" name="Rectangle 1027">
            <a:extLst>
              <a:ext uri="{FF2B5EF4-FFF2-40B4-BE49-F238E27FC236}">
                <a16:creationId xmlns:a16="http://schemas.microsoft.com/office/drawing/2014/main" id="{C6F1FDED-424F-FF98-4837-7D545C340167}"/>
              </a:ext>
            </a:extLst>
          </p:cNvPr>
          <p:cNvSpPr txBox="1">
            <a:spLocks noChangeArrowheads="1"/>
          </p:cNvSpPr>
          <p:nvPr/>
        </p:nvSpPr>
        <p:spPr bwMode="auto">
          <a:xfrm>
            <a:off x="3217161" y="5262096"/>
            <a:ext cx="6096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anose="05000000000000000000" pitchFamily="2" charset="2"/>
              <a:buNone/>
            </a:pPr>
            <a:r>
              <a:rPr lang="en-US" altLang="en-US" sz="2000" dirty="0">
                <a:solidFill>
                  <a:srgbClr val="003260"/>
                </a:solidFill>
                <a:latin typeface="Arial" panose="020B0604020202020204" pitchFamily="34" charset="0"/>
                <a:ea typeface="MS PGothic" panose="020B0600070205080204" pitchFamily="34" charset="-128"/>
                <a:cs typeface="Arial" panose="020B0604020202020204" pitchFamily="34" charset="0"/>
              </a:rPr>
              <a:t>Active membership in IMA</a:t>
            </a:r>
          </a:p>
        </p:txBody>
      </p:sp>
      <p:sp>
        <p:nvSpPr>
          <p:cNvPr id="4" name="TextBox 15">
            <a:extLst>
              <a:ext uri="{FF2B5EF4-FFF2-40B4-BE49-F238E27FC236}">
                <a16:creationId xmlns:a16="http://schemas.microsoft.com/office/drawing/2014/main" id="{D3E602D7-6460-2C49-F6C2-E5F3668BD6C5}"/>
              </a:ext>
            </a:extLst>
          </p:cNvPr>
          <p:cNvSpPr txBox="1">
            <a:spLocks noChangeArrowheads="1"/>
          </p:cNvSpPr>
          <p:nvPr/>
        </p:nvSpPr>
        <p:spPr bwMode="auto">
          <a:xfrm>
            <a:off x="3172711" y="2102971"/>
            <a:ext cx="502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003260"/>
                </a:solidFill>
                <a:latin typeface="Arial" panose="020B0604020202020204" pitchFamily="34" charset="0"/>
                <a:ea typeface="MS PGothic" panose="020B0600070205080204" pitchFamily="34" charset="-128"/>
                <a:cs typeface="Arial" panose="020B0604020202020204" pitchFamily="34" charset="0"/>
              </a:rPr>
              <a:t>Completion of two exams</a:t>
            </a:r>
          </a:p>
          <a:p>
            <a:pPr eaLnBrk="1" hangingPunct="1"/>
            <a:endParaRPr lang="en-US" altLang="en-US" sz="2000" dirty="0">
              <a:solidFill>
                <a:srgbClr val="003260"/>
              </a:solidFill>
              <a:latin typeface="Arial" panose="020B0604020202020204" pitchFamily="34" charset="0"/>
              <a:ea typeface="MS PGothic" panose="020B0600070205080204" pitchFamily="34" charset="-128"/>
              <a:cs typeface="Arial" panose="020B0604020202020204" pitchFamily="34" charset="0"/>
            </a:endParaRPr>
          </a:p>
        </p:txBody>
      </p:sp>
      <p:sp>
        <p:nvSpPr>
          <p:cNvPr id="5" name="TextBox 16">
            <a:extLst>
              <a:ext uri="{FF2B5EF4-FFF2-40B4-BE49-F238E27FC236}">
                <a16:creationId xmlns:a16="http://schemas.microsoft.com/office/drawing/2014/main" id="{32588236-113C-1CE5-20AE-56BD46BCEA78}"/>
              </a:ext>
            </a:extLst>
          </p:cNvPr>
          <p:cNvSpPr txBox="1">
            <a:spLocks noChangeArrowheads="1"/>
          </p:cNvSpPr>
          <p:nvPr/>
        </p:nvSpPr>
        <p:spPr bwMode="auto">
          <a:xfrm>
            <a:off x="3172711" y="2984034"/>
            <a:ext cx="5410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003260"/>
                </a:solidFill>
                <a:latin typeface="Arial" panose="020B0604020202020204" pitchFamily="34" charset="0"/>
                <a:ea typeface="MS PGothic" panose="020B0600070205080204" pitchFamily="34" charset="-128"/>
                <a:cs typeface="Arial" panose="020B0604020202020204" pitchFamily="34" charset="0"/>
              </a:rPr>
              <a:t>Bachelor’s degree from an accredited college or university (in any major)</a:t>
            </a:r>
          </a:p>
          <a:p>
            <a:pPr eaLnBrk="1" hangingPunct="1"/>
            <a:endParaRPr lang="en-US" altLang="en-US" sz="2000">
              <a:solidFill>
                <a:srgbClr val="003260"/>
              </a:solidFill>
              <a:latin typeface="Arial" panose="020B0604020202020204" pitchFamily="34" charset="0"/>
              <a:ea typeface="MS PGothic" panose="020B0600070205080204" pitchFamily="34" charset="-128"/>
              <a:cs typeface="Arial" panose="020B0604020202020204" pitchFamily="34" charset="0"/>
            </a:endParaRPr>
          </a:p>
        </p:txBody>
      </p:sp>
      <p:sp>
        <p:nvSpPr>
          <p:cNvPr id="6" name="TextBox 17">
            <a:extLst>
              <a:ext uri="{FF2B5EF4-FFF2-40B4-BE49-F238E27FC236}">
                <a16:creationId xmlns:a16="http://schemas.microsoft.com/office/drawing/2014/main" id="{4C974615-A006-4FD9-FDBF-D5E72377A145}"/>
              </a:ext>
            </a:extLst>
          </p:cNvPr>
          <p:cNvSpPr txBox="1">
            <a:spLocks noChangeArrowheads="1"/>
          </p:cNvSpPr>
          <p:nvPr/>
        </p:nvSpPr>
        <p:spPr bwMode="auto">
          <a:xfrm>
            <a:off x="3174298" y="4187359"/>
            <a:ext cx="5141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003260"/>
                </a:solidFill>
                <a:latin typeface="Arial" panose="020B0604020202020204" pitchFamily="34" charset="0"/>
                <a:ea typeface="MS PGothic" panose="020B0600070205080204" pitchFamily="34" charset="-128"/>
                <a:cs typeface="Arial" panose="020B0604020202020204" pitchFamily="34" charset="0"/>
              </a:rPr>
              <a:t>Two years of relevant work experience</a:t>
            </a:r>
          </a:p>
          <a:p>
            <a:pPr eaLnBrk="1" hangingPunct="1"/>
            <a:endParaRPr lang="en-US" altLang="en-US" sz="2000">
              <a:solidFill>
                <a:srgbClr val="003260"/>
              </a:solidFill>
              <a:latin typeface="Arial" panose="020B0604020202020204" pitchFamily="34" charset="0"/>
              <a:ea typeface="MS PGothic" panose="020B0600070205080204" pitchFamily="34" charset="-128"/>
              <a:cs typeface="Arial" panose="020B0604020202020204" pitchFamily="34" charset="0"/>
            </a:endParaRPr>
          </a:p>
        </p:txBody>
      </p:sp>
      <p:pic>
        <p:nvPicPr>
          <p:cNvPr id="7" name="Picture 1">
            <a:extLst>
              <a:ext uri="{FF2B5EF4-FFF2-40B4-BE49-F238E27FC236}">
                <a16:creationId xmlns:a16="http://schemas.microsoft.com/office/drawing/2014/main" id="{D425A1EB-3A78-E75B-0289-AC0F633858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6086" y="5033496"/>
            <a:ext cx="7493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950201BA-7990-E00D-D9A8-4D983E28CB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12286" y="4152434"/>
            <a:ext cx="6254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8E19967A-F27D-8876-F4D5-A15808BD6F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59886" y="3009434"/>
            <a:ext cx="801687"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7F19B675-ACFD-6F66-EF05-CA7C1007A1C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26548" y="1931521"/>
            <a:ext cx="7175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44666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Exam Testing</a:t>
            </a:r>
          </a:p>
        </p:txBody>
      </p:sp>
      <p:sp>
        <p:nvSpPr>
          <p:cNvPr id="5" name="Rectangle 1027">
            <a:extLst>
              <a:ext uri="{FF2B5EF4-FFF2-40B4-BE49-F238E27FC236}">
                <a16:creationId xmlns:a16="http://schemas.microsoft.com/office/drawing/2014/main" id="{0EAE7F29-2CA0-3717-1449-E8BB405A7CB9}"/>
              </a:ext>
            </a:extLst>
          </p:cNvPr>
          <p:cNvSpPr txBox="1">
            <a:spLocks noChangeArrowheads="1"/>
          </p:cNvSpPr>
          <p:nvPr/>
        </p:nvSpPr>
        <p:spPr bwMode="auto">
          <a:xfrm>
            <a:off x="2998308" y="1871872"/>
            <a:ext cx="851535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914400" indent="-4572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10000"/>
              </a:lnSpc>
              <a:spcBef>
                <a:spcPct val="20000"/>
              </a:spcBef>
              <a:buFont typeface="Wingdings" panose="05000000000000000000" pitchFamily="2" charset="2"/>
              <a:buNone/>
            </a:pPr>
            <a:r>
              <a:rPr lang="en-US" altLang="en-US" dirty="0">
                <a:solidFill>
                  <a:srgbClr val="003260"/>
                </a:solidFill>
                <a:latin typeface="Arial" panose="020B0604020202020204" pitchFamily="34" charset="0"/>
                <a:ea typeface="MS PGothic" panose="020B0600070205080204" pitchFamily="34" charset="-128"/>
                <a:cs typeface="Arial" panose="020B0604020202020204" pitchFamily="34" charset="0"/>
              </a:rPr>
              <a:t>Exam is administered at Prometric Testing Centers worldwide (check website for details)</a:t>
            </a:r>
          </a:p>
          <a:p>
            <a:pPr eaLnBrk="1" hangingPunct="1">
              <a:lnSpc>
                <a:spcPct val="0"/>
              </a:lnSpc>
              <a:spcBef>
                <a:spcPct val="20000"/>
              </a:spcBef>
              <a:buFont typeface="Wingdings" panose="05000000000000000000" pitchFamily="2" charset="2"/>
              <a:buNone/>
            </a:pPr>
            <a:endParaRPr lang="en-US" altLang="en-US"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0"/>
              </a:lnSpc>
              <a:spcBef>
                <a:spcPct val="20000"/>
              </a:spcBef>
              <a:buFont typeface="Wingdings" panose="05000000000000000000" pitchFamily="2" charset="2"/>
              <a:buNone/>
            </a:pPr>
            <a:endParaRPr lang="en-US" altLang="en-US"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0"/>
              </a:lnSpc>
              <a:spcBef>
                <a:spcPct val="20000"/>
              </a:spcBef>
              <a:buFont typeface="Wingdings" panose="05000000000000000000" pitchFamily="2" charset="2"/>
              <a:buNone/>
            </a:pPr>
            <a:endParaRPr lang="en-US" altLang="en-US"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0"/>
              </a:lnSpc>
              <a:spcBef>
                <a:spcPct val="20000"/>
              </a:spcBef>
              <a:buFont typeface="Wingdings" panose="05000000000000000000" pitchFamily="2" charset="2"/>
              <a:buNone/>
            </a:pPr>
            <a:endParaRPr lang="en-US" altLang="en-US"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0"/>
              </a:lnSpc>
              <a:spcBef>
                <a:spcPct val="20000"/>
              </a:spcBef>
              <a:buFont typeface="Wingdings" panose="05000000000000000000" pitchFamily="2" charset="2"/>
              <a:buNone/>
            </a:pPr>
            <a:endParaRPr lang="en-US" altLang="en-US"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0"/>
              </a:lnSpc>
              <a:spcBef>
                <a:spcPct val="20000"/>
              </a:spcBef>
              <a:buFont typeface="Wingdings" panose="05000000000000000000" pitchFamily="2" charset="2"/>
              <a:buNone/>
            </a:pPr>
            <a:endParaRPr lang="en-US" altLang="en-US"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110000"/>
              </a:lnSpc>
              <a:spcBef>
                <a:spcPct val="20000"/>
              </a:spcBef>
              <a:buFont typeface="Wingdings" panose="05000000000000000000" pitchFamily="2" charset="2"/>
              <a:buNone/>
            </a:pPr>
            <a:r>
              <a:rPr lang="en-US" altLang="en-US" dirty="0">
                <a:solidFill>
                  <a:srgbClr val="003260"/>
                </a:solidFill>
                <a:latin typeface="Arial" panose="020B0604020202020204" pitchFamily="34" charset="0"/>
                <a:ea typeface="MS PGothic" panose="020B0600070205080204" pitchFamily="34" charset="-128"/>
                <a:cs typeface="Arial" panose="020B0604020202020204" pitchFamily="34" charset="0"/>
              </a:rPr>
              <a:t>Three exam testing windows offered each year:</a:t>
            </a:r>
          </a:p>
          <a:p>
            <a:pPr lvl="1" eaLnBrk="1" hangingPunct="1">
              <a:lnSpc>
                <a:spcPct val="110000"/>
              </a:lnSpc>
              <a:spcBef>
                <a:spcPct val="20000"/>
              </a:spcBef>
              <a:buFont typeface="Arial" panose="020B0604020202020204" pitchFamily="34" charset="0"/>
              <a:buChar char="•"/>
            </a:pPr>
            <a: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t>January and February</a:t>
            </a:r>
          </a:p>
          <a:p>
            <a:pPr lvl="1" eaLnBrk="1" hangingPunct="1">
              <a:lnSpc>
                <a:spcPct val="110000"/>
              </a:lnSpc>
              <a:spcBef>
                <a:spcPct val="20000"/>
              </a:spcBef>
              <a:buFont typeface="Arial" panose="020B0604020202020204" pitchFamily="34" charset="0"/>
              <a:buChar char="•"/>
            </a:pPr>
            <a: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t>May and June</a:t>
            </a:r>
          </a:p>
          <a:p>
            <a:pPr lvl="1" eaLnBrk="1" hangingPunct="1">
              <a:lnSpc>
                <a:spcPct val="110000"/>
              </a:lnSpc>
              <a:spcBef>
                <a:spcPct val="20000"/>
              </a:spcBef>
              <a:buFont typeface="Arial" panose="020B0604020202020204" pitchFamily="34" charset="0"/>
              <a:buChar char="•"/>
            </a:pPr>
            <a: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t>September and October</a:t>
            </a:r>
          </a:p>
          <a:p>
            <a:pPr eaLnBrk="1" hangingPunct="1">
              <a:lnSpc>
                <a:spcPct val="0"/>
              </a:lnSpc>
              <a:spcBef>
                <a:spcPct val="20000"/>
              </a:spcBef>
              <a:buFont typeface="Wingdings" panose="05000000000000000000" pitchFamily="2" charset="2"/>
              <a:buNone/>
            </a:pPr>
            <a:r>
              <a:rPr lang="en-US" altLang="en-US" sz="2400" dirty="0">
                <a:solidFill>
                  <a:srgbClr val="003260"/>
                </a:solidFill>
                <a:latin typeface="Arial" panose="020B0604020202020204" pitchFamily="34" charset="0"/>
                <a:ea typeface="MS PGothic" panose="020B0600070205080204" pitchFamily="34" charset="-128"/>
                <a:cs typeface="Arial" panose="020B0604020202020204" pitchFamily="34" charset="0"/>
              </a:rPr>
              <a:t> </a:t>
            </a:r>
          </a:p>
          <a:p>
            <a:pPr eaLnBrk="1" hangingPunct="1">
              <a:lnSpc>
                <a:spcPct val="0"/>
              </a:lnSpc>
              <a:spcBef>
                <a:spcPct val="20000"/>
              </a:spcBef>
              <a:buFont typeface="Wingdings" panose="05000000000000000000" pitchFamily="2" charset="2"/>
              <a:buNone/>
            </a:pPr>
            <a:endParaRPr lang="en-US" altLang="en-US" sz="2400"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0"/>
              </a:lnSpc>
              <a:spcBef>
                <a:spcPct val="20000"/>
              </a:spcBef>
              <a:buFont typeface="Wingdings" panose="05000000000000000000" pitchFamily="2" charset="2"/>
              <a:buNone/>
            </a:pPr>
            <a:endParaRPr lang="en-US" altLang="en-US" sz="2400"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0"/>
              </a:lnSpc>
              <a:spcBef>
                <a:spcPct val="20000"/>
              </a:spcBef>
              <a:buFont typeface="Wingdings" panose="05000000000000000000" pitchFamily="2" charset="2"/>
              <a:buNone/>
            </a:pPr>
            <a:endParaRPr lang="en-US" altLang="en-US" sz="2400"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0"/>
              </a:lnSpc>
              <a:spcBef>
                <a:spcPct val="20000"/>
              </a:spcBef>
              <a:buFont typeface="Wingdings" panose="05000000000000000000" pitchFamily="2" charset="2"/>
              <a:buNone/>
            </a:pPr>
            <a:endParaRPr lang="en-US" altLang="en-US" sz="2400"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110000"/>
              </a:lnSpc>
              <a:spcBef>
                <a:spcPct val="20000"/>
              </a:spcBef>
              <a:buFont typeface="Wingdings" panose="05000000000000000000" pitchFamily="2" charset="2"/>
              <a:buNone/>
            </a:pPr>
            <a:r>
              <a:rPr lang="en-US" altLang="en-US" dirty="0">
                <a:solidFill>
                  <a:srgbClr val="003260"/>
                </a:solidFill>
                <a:latin typeface="Arial" panose="020B0604020202020204" pitchFamily="34" charset="0"/>
                <a:ea typeface="MS PGothic" panose="020B0600070205080204" pitchFamily="34" charset="-128"/>
                <a:cs typeface="Arial" panose="020B0604020202020204" pitchFamily="34" charset="0"/>
              </a:rPr>
              <a:t>Candidates schedule exams at their own pace:</a:t>
            </a:r>
          </a:p>
          <a:p>
            <a:pPr lvl="1" eaLnBrk="1" hangingPunct="1">
              <a:lnSpc>
                <a:spcPct val="110000"/>
              </a:lnSpc>
              <a:spcBef>
                <a:spcPct val="20000"/>
              </a:spcBef>
              <a:buFont typeface="Arial" panose="020B0604020202020204" pitchFamily="34" charset="0"/>
              <a:buChar char="•"/>
            </a:pPr>
            <a: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t>Part 1 and Part 2 can be taken in any order</a:t>
            </a:r>
          </a:p>
          <a:p>
            <a:pPr lvl="1" eaLnBrk="1" hangingPunct="1">
              <a:lnSpc>
                <a:spcPct val="110000"/>
              </a:lnSpc>
              <a:spcBef>
                <a:spcPct val="20000"/>
              </a:spcBef>
              <a:buFont typeface="Arial" panose="020B0604020202020204" pitchFamily="34" charset="0"/>
              <a:buChar char="•"/>
            </a:pPr>
            <a:r>
              <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rPr>
              <a:t>On average, candidates complete the program within 12-18 months</a:t>
            </a:r>
          </a:p>
          <a:p>
            <a:pPr lvl="1" eaLnBrk="1" hangingPunct="1">
              <a:lnSpc>
                <a:spcPct val="110000"/>
              </a:lnSpc>
              <a:spcBef>
                <a:spcPct val="20000"/>
              </a:spcBef>
              <a:buFont typeface="Arial" panose="020B0604020202020204" pitchFamily="34" charset="0"/>
              <a:buChar char="•"/>
            </a:pPr>
            <a:endParaRPr lang="en-US" altLang="en-US" sz="1600" dirty="0">
              <a:solidFill>
                <a:srgbClr val="003260"/>
              </a:solidFill>
              <a:latin typeface="Arial" panose="020B0604020202020204" pitchFamily="34" charset="0"/>
              <a:ea typeface="MS PGothic" panose="020B0600070205080204" pitchFamily="34" charset="-128"/>
              <a:cs typeface="Arial" panose="020B0604020202020204" pitchFamily="34" charset="0"/>
            </a:endParaRPr>
          </a:p>
        </p:txBody>
      </p:sp>
      <p:pic>
        <p:nvPicPr>
          <p:cNvPr id="6" name="Picture 1">
            <a:extLst>
              <a:ext uri="{FF2B5EF4-FFF2-40B4-BE49-F238E27FC236}">
                <a16:creationId xmlns:a16="http://schemas.microsoft.com/office/drawing/2014/main" id="{85684278-6B2E-0E18-2981-C675186B5B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8108" y="1725822"/>
            <a:ext cx="1303338"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DECC60C2-ACF1-A432-17C4-8EDE1478EC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9233" y="3138697"/>
            <a:ext cx="1081088"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C483E5B1-39FF-763C-5F81-2B31195F39E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47333" y="4549985"/>
            <a:ext cx="80168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a:extLst>
              <a:ext uri="{FF2B5EF4-FFF2-40B4-BE49-F238E27FC236}">
                <a16:creationId xmlns:a16="http://schemas.microsoft.com/office/drawing/2014/main" id="{0DF90002-64AA-D345-B0D1-1B67EDF533F4}"/>
              </a:ext>
            </a:extLst>
          </p:cNvPr>
          <p:cNvSpPr txBox="1">
            <a:spLocks noChangeArrowheads="1"/>
          </p:cNvSpPr>
          <p:nvPr/>
        </p:nvSpPr>
        <p:spPr bwMode="auto">
          <a:xfrm>
            <a:off x="3336537" y="5982602"/>
            <a:ext cx="5518925" cy="678134"/>
          </a:xfrm>
          <a:prstGeom prst="rect">
            <a:avLst/>
          </a:prstGeom>
          <a:solidFill>
            <a:schemeClr val="bg2"/>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10000"/>
              </a:lnSpc>
              <a:spcBef>
                <a:spcPct val="20000"/>
              </a:spcBef>
            </a:pPr>
            <a:r>
              <a:rPr lang="en-US" altLang="en-US" b="1" dirty="0">
                <a:solidFill>
                  <a:srgbClr val="003260"/>
                </a:solidFill>
                <a:latin typeface="Arial" panose="020B0604020202020204" pitchFamily="34" charset="0"/>
                <a:ea typeface="MS PGothic" panose="020B0600070205080204" pitchFamily="34" charset="-128"/>
                <a:cs typeface="Arial" panose="020B0604020202020204" pitchFamily="34" charset="0"/>
              </a:rPr>
              <a:t>Check Prometric testing site to review guidelines, policies, etc., ahead of time!</a:t>
            </a:r>
          </a:p>
        </p:txBody>
      </p:sp>
    </p:spTree>
    <p:custDataLst>
      <p:tags r:id="rId1"/>
    </p:custDataLst>
    <p:extLst>
      <p:ext uri="{BB962C8B-B14F-4D97-AF65-F5344CB8AC3E}">
        <p14:creationId xmlns:p14="http://schemas.microsoft.com/office/powerpoint/2010/main" val="3120874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IMA Membership</a:t>
            </a:r>
          </a:p>
        </p:txBody>
      </p:sp>
      <p:sp>
        <p:nvSpPr>
          <p:cNvPr id="3" name="Rectangle 1027">
            <a:extLst>
              <a:ext uri="{FF2B5EF4-FFF2-40B4-BE49-F238E27FC236}">
                <a16:creationId xmlns:a16="http://schemas.microsoft.com/office/drawing/2014/main" id="{170AE07D-A80A-957B-59E6-64D9F4EB3C45}"/>
              </a:ext>
            </a:extLst>
          </p:cNvPr>
          <p:cNvSpPr txBox="1">
            <a:spLocks noChangeArrowheads="1"/>
          </p:cNvSpPr>
          <p:nvPr/>
        </p:nvSpPr>
        <p:spPr>
          <a:xfrm>
            <a:off x="1794510" y="1958340"/>
            <a:ext cx="9094470" cy="2941320"/>
          </a:xfrm>
          <a:prstGeom prst="rect">
            <a:avLst/>
          </a:prstGeom>
        </p:spPr>
        <p:txBody>
          <a:bodyPr/>
          <a:lstStyle>
            <a:lvl1pPr marL="457200" indent="-457200" algn="l" defTabSz="914400" rtl="0" eaLnBrk="1" latinLnBrk="0" hangingPunct="1">
              <a:spcBef>
                <a:spcPct val="20000"/>
              </a:spcBef>
              <a:buFont typeface="Wingdings" panose="05000000000000000000" pitchFamily="2" charset="2"/>
              <a:buChar char="§"/>
              <a:defRPr sz="3200" kern="1200">
                <a:solidFill>
                  <a:schemeClr val="tx1"/>
                </a:solidFill>
                <a:latin typeface="Arial" pitchFamily="34" charset="0"/>
                <a:ea typeface="+mn-ea"/>
                <a:cs typeface="Arial" pitchFamily="34" charset="0"/>
              </a:defRPr>
            </a:lvl1pPr>
            <a:lvl2pPr marL="914400" indent="-457200" algn="l" defTabSz="914400" rtl="0" eaLnBrk="1" latinLnBrk="0" hangingPunct="1">
              <a:spcBef>
                <a:spcPct val="20000"/>
              </a:spcBef>
              <a:buFont typeface="Wingdings" panose="05000000000000000000" pitchFamily="2" charset="2"/>
              <a:buChar char="§"/>
              <a:defRPr sz="2800" kern="1200">
                <a:solidFill>
                  <a:schemeClr val="tx1"/>
                </a:solidFill>
                <a:latin typeface="Arial" pitchFamily="34" charset="0"/>
                <a:ea typeface="+mn-ea"/>
                <a:cs typeface="Arial" pitchFamily="34" charset="0"/>
              </a:defRPr>
            </a:lvl2pPr>
            <a:lvl3pPr marL="12573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itchFamily="34" charset="0"/>
                <a:ea typeface="+mn-ea"/>
                <a:cs typeface="Arial" pitchFamily="34" charset="0"/>
              </a:defRPr>
            </a:lvl3pPr>
            <a:lvl4pPr marL="1714500" indent="-342900" algn="l" defTabSz="914400" rtl="0" eaLnBrk="1" latinLnBrk="0" hangingPunct="1">
              <a:spcBef>
                <a:spcPct val="20000"/>
              </a:spcBef>
              <a:buFont typeface="Wingdings" panose="05000000000000000000" pitchFamily="2" charset="2"/>
              <a:buChar char="§"/>
              <a:defRPr sz="2000" kern="1200">
                <a:solidFill>
                  <a:schemeClr val="tx1"/>
                </a:solidFill>
                <a:latin typeface="Arial" pitchFamily="34" charset="0"/>
                <a:ea typeface="+mn-ea"/>
                <a:cs typeface="Arial" pitchFamily="34" charset="0"/>
              </a:defRPr>
            </a:lvl4pPr>
            <a:lvl5pPr marL="2171700" indent="-342900" algn="l" defTabSz="914400" rtl="0" eaLnBrk="1" latinLnBrk="0" hangingPunct="1">
              <a:spcBef>
                <a:spcPct val="20000"/>
              </a:spcBef>
              <a:buFont typeface="Wingdings" panose="05000000000000000000"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10000"/>
              </a:lnSpc>
              <a:spcAft>
                <a:spcPts val="0"/>
              </a:spcAft>
              <a:buFont typeface="+mj-lt"/>
              <a:buAutoNum type="arabicParenR"/>
              <a:defRPr/>
            </a:pPr>
            <a:r>
              <a:rPr lang="en-US" sz="1800" dirty="0">
                <a:solidFill>
                  <a:srgbClr val="003260"/>
                </a:solidFill>
              </a:rPr>
              <a:t>Become an IMA member</a:t>
            </a:r>
          </a:p>
          <a:p>
            <a:pPr lvl="1" fontAlgn="auto">
              <a:lnSpc>
                <a:spcPct val="110000"/>
              </a:lnSpc>
              <a:spcAft>
                <a:spcPts val="0"/>
              </a:spcAft>
              <a:defRPr/>
            </a:pPr>
            <a:r>
              <a:rPr lang="en-US" sz="1600" dirty="0">
                <a:solidFill>
                  <a:srgbClr val="003260"/>
                </a:solidFill>
              </a:rPr>
              <a:t>Professional members:  	$275/year + $15 one-time processing fee</a:t>
            </a:r>
          </a:p>
          <a:p>
            <a:pPr lvl="1" fontAlgn="auto">
              <a:lnSpc>
                <a:spcPct val="110000"/>
              </a:lnSpc>
              <a:spcAft>
                <a:spcPts val="0"/>
              </a:spcAft>
              <a:defRPr/>
            </a:pPr>
            <a:r>
              <a:rPr lang="en-US" sz="1600" b="1" dirty="0">
                <a:solidFill>
                  <a:srgbClr val="003260"/>
                </a:solidFill>
              </a:rPr>
              <a:t>Students members: 	$45/year*</a:t>
            </a:r>
          </a:p>
          <a:p>
            <a:pPr marL="0" indent="0" fontAlgn="auto">
              <a:lnSpc>
                <a:spcPct val="110000"/>
              </a:lnSpc>
              <a:spcAft>
                <a:spcPts val="0"/>
              </a:spcAft>
              <a:buFont typeface="Wingdings" panose="05000000000000000000" pitchFamily="2" charset="2"/>
              <a:buNone/>
              <a:defRPr/>
            </a:pPr>
            <a:br>
              <a:rPr lang="en-US" sz="800" dirty="0">
                <a:solidFill>
                  <a:srgbClr val="003260"/>
                </a:solidFill>
              </a:rPr>
            </a:br>
            <a:r>
              <a:rPr lang="en-US" sz="1800" dirty="0">
                <a:solidFill>
                  <a:srgbClr val="003260"/>
                </a:solidFill>
              </a:rPr>
              <a:t>2)    Pay the CMA program entrance fee</a:t>
            </a:r>
          </a:p>
          <a:p>
            <a:pPr lvl="1" fontAlgn="auto">
              <a:lnSpc>
                <a:spcPct val="110000"/>
              </a:lnSpc>
              <a:spcAft>
                <a:spcPts val="0"/>
              </a:spcAft>
              <a:defRPr/>
            </a:pPr>
            <a:r>
              <a:rPr lang="en-US" sz="1600" dirty="0">
                <a:solidFill>
                  <a:srgbClr val="003260"/>
                </a:solidFill>
              </a:rPr>
              <a:t>Regular members:  		$280 one-time fee</a:t>
            </a:r>
          </a:p>
          <a:p>
            <a:pPr lvl="1" fontAlgn="auto">
              <a:lnSpc>
                <a:spcPct val="110000"/>
              </a:lnSpc>
              <a:spcAft>
                <a:spcPts val="0"/>
              </a:spcAft>
              <a:defRPr/>
            </a:pPr>
            <a:r>
              <a:rPr lang="en-US" sz="1600" b="1" dirty="0">
                <a:solidFill>
                  <a:srgbClr val="003260"/>
                </a:solidFill>
              </a:rPr>
              <a:t>Student members:  	$210 one-time fee</a:t>
            </a:r>
          </a:p>
          <a:p>
            <a:pPr marL="0" indent="0" fontAlgn="auto">
              <a:lnSpc>
                <a:spcPct val="110000"/>
              </a:lnSpc>
              <a:spcAft>
                <a:spcPts val="0"/>
              </a:spcAft>
              <a:buFont typeface="Wingdings" panose="05000000000000000000" pitchFamily="2" charset="2"/>
              <a:buNone/>
              <a:defRPr/>
            </a:pPr>
            <a:br>
              <a:rPr lang="en-US" sz="800" dirty="0">
                <a:solidFill>
                  <a:srgbClr val="003260"/>
                </a:solidFill>
              </a:rPr>
            </a:br>
            <a:r>
              <a:rPr lang="en-US" sz="1800" dirty="0">
                <a:solidFill>
                  <a:srgbClr val="003260"/>
                </a:solidFill>
              </a:rPr>
              <a:t>3)    Register to sit for an exam part</a:t>
            </a:r>
          </a:p>
          <a:p>
            <a:pPr lvl="1" fontAlgn="auto">
              <a:lnSpc>
                <a:spcPct val="110000"/>
              </a:lnSpc>
              <a:spcAft>
                <a:spcPts val="0"/>
              </a:spcAft>
              <a:defRPr/>
            </a:pPr>
            <a:r>
              <a:rPr lang="en-US" sz="1600" dirty="0">
                <a:solidFill>
                  <a:srgbClr val="003260"/>
                </a:solidFill>
              </a:rPr>
              <a:t>Regular members:  		$460 per part </a:t>
            </a:r>
          </a:p>
          <a:p>
            <a:pPr lvl="1" fontAlgn="auto">
              <a:lnSpc>
                <a:spcPct val="110000"/>
              </a:lnSpc>
              <a:spcAft>
                <a:spcPts val="0"/>
              </a:spcAft>
              <a:defRPr/>
            </a:pPr>
            <a:r>
              <a:rPr lang="en-US" sz="1600" b="1" dirty="0">
                <a:solidFill>
                  <a:srgbClr val="003260"/>
                </a:solidFill>
              </a:rPr>
              <a:t>Student members:  	$345 per part</a:t>
            </a:r>
            <a:endParaRPr lang="en-US" sz="800" b="1" i="1" dirty="0">
              <a:solidFill>
                <a:srgbClr val="003260"/>
              </a:solidFill>
            </a:endParaRPr>
          </a:p>
        </p:txBody>
      </p:sp>
      <p:pic>
        <p:nvPicPr>
          <p:cNvPr id="4" name="Picture 3">
            <a:extLst>
              <a:ext uri="{FF2B5EF4-FFF2-40B4-BE49-F238E27FC236}">
                <a16:creationId xmlns:a16="http://schemas.microsoft.com/office/drawing/2014/main" id="{A01421D2-50C3-5B60-AFE5-DFD3AF3403EB}"/>
              </a:ext>
            </a:extLst>
          </p:cNvPr>
          <p:cNvPicPr>
            <a:picLocks noChangeAspect="1"/>
          </p:cNvPicPr>
          <p:nvPr/>
        </p:nvPicPr>
        <p:blipFill>
          <a:blip r:embed="rId4"/>
          <a:stretch>
            <a:fillRect/>
          </a:stretch>
        </p:blipFill>
        <p:spPr>
          <a:xfrm>
            <a:off x="-3" y="5520690"/>
            <a:ext cx="12191557" cy="1337310"/>
          </a:xfrm>
          <a:prstGeom prst="rect">
            <a:avLst/>
          </a:prstGeom>
        </p:spPr>
      </p:pic>
      <p:sp>
        <p:nvSpPr>
          <p:cNvPr id="6" name="TextBox 5">
            <a:extLst>
              <a:ext uri="{FF2B5EF4-FFF2-40B4-BE49-F238E27FC236}">
                <a16:creationId xmlns:a16="http://schemas.microsoft.com/office/drawing/2014/main" id="{43754A75-DD22-B501-D500-737883316FA2}"/>
              </a:ext>
            </a:extLst>
          </p:cNvPr>
          <p:cNvSpPr txBox="1"/>
          <p:nvPr/>
        </p:nvSpPr>
        <p:spPr>
          <a:xfrm>
            <a:off x="157162" y="5579318"/>
            <a:ext cx="10952797" cy="1200329"/>
          </a:xfrm>
          <a:prstGeom prst="rect">
            <a:avLst/>
          </a:prstGeom>
          <a:noFill/>
        </p:spPr>
        <p:txBody>
          <a:bodyPr wrap="square">
            <a:spAutoFit/>
          </a:bodyPr>
          <a:lstStyle/>
          <a:p>
            <a:pPr algn="ctr" eaLnBrk="1" hangingPunct="1"/>
            <a:r>
              <a:rPr lang="en-US" altLang="en-US" sz="2400" b="1" dirty="0">
                <a:solidFill>
                  <a:srgbClr val="19476E"/>
                </a:solidFill>
                <a:latin typeface="Arial" panose="020B0604020202020204" pitchFamily="34" charset="0"/>
                <a:ea typeface="MS PGothic" panose="020B0600070205080204" pitchFamily="34" charset="-128"/>
                <a:cs typeface="Arial" panose="020B0604020202020204" pitchFamily="34" charset="0"/>
              </a:rPr>
              <a:t>SPECIAL IMA OFFER ON WEBSITE: </a:t>
            </a:r>
            <a:r>
              <a:rPr lang="en-US" altLang="en-US" sz="2400" b="1" dirty="0">
                <a:solidFill>
                  <a:srgbClr val="FFFFFF"/>
                </a:solidFill>
                <a:latin typeface="Arial" panose="020B0604020202020204" pitchFamily="34" charset="0"/>
                <a:ea typeface="MS PGothic" panose="020B0600070205080204" pitchFamily="34" charset="-128"/>
                <a:cs typeface="Arial" panose="020B0604020202020204" pitchFamily="34" charset="0"/>
              </a:rPr>
              <a:t>Join for just $25 per year! </a:t>
            </a:r>
          </a:p>
          <a:p>
            <a:pPr algn="ctr" eaLnBrk="1" hangingPunct="1"/>
            <a:r>
              <a:rPr lang="en-US" altLang="en-US" sz="2400" b="1" dirty="0">
                <a:solidFill>
                  <a:srgbClr val="19476E"/>
                </a:solidFill>
                <a:latin typeface="Arial" panose="020B0604020202020204" pitchFamily="34" charset="0"/>
                <a:ea typeface="MS PGothic" panose="020B0600070205080204" pitchFamily="34" charset="-128"/>
                <a:cs typeface="Arial" panose="020B0604020202020204" pitchFamily="34" charset="0"/>
              </a:rPr>
              <a:t>USE CODE: </a:t>
            </a:r>
            <a:r>
              <a:rPr lang="en-US" altLang="en-US" sz="2400" b="1" dirty="0">
                <a:solidFill>
                  <a:srgbClr val="FFFFFF"/>
                </a:solidFill>
                <a:latin typeface="Arial" panose="020B0604020202020204" pitchFamily="34" charset="0"/>
                <a:ea typeface="MS PGothic" panose="020B0600070205080204" pitchFamily="34" charset="-128"/>
                <a:cs typeface="Arial" panose="020B0604020202020204" pitchFamily="34" charset="0"/>
              </a:rPr>
              <a:t>STU25</a:t>
            </a:r>
          </a:p>
          <a:p>
            <a:pPr algn="ctr" eaLnBrk="1" hangingPunct="1"/>
            <a:r>
              <a:rPr lang="en-US" altLang="en-US" sz="2400" b="1" dirty="0">
                <a:solidFill>
                  <a:srgbClr val="19476E"/>
                </a:solidFill>
                <a:latin typeface="Arial" panose="020B0604020202020204" pitchFamily="34" charset="0"/>
                <a:ea typeface="MS PGothic" panose="020B0600070205080204" pitchFamily="34" charset="-128"/>
                <a:cs typeface="Arial" panose="020B0604020202020204" pitchFamily="34" charset="0"/>
              </a:rPr>
              <a:t>IMA WEBSITE:  </a:t>
            </a:r>
            <a:r>
              <a:rPr lang="en-US" altLang="en-US" sz="2400" b="1" dirty="0">
                <a:solidFill>
                  <a:srgbClr val="FFFFFF"/>
                </a:solidFill>
                <a:latin typeface="Arial" panose="020B0604020202020204" pitchFamily="34" charset="0"/>
                <a:ea typeface="MS PGothic" panose="020B0600070205080204" pitchFamily="34" charset="-128"/>
                <a:cs typeface="Arial" panose="020B0604020202020204" pitchFamily="34" charset="0"/>
                <a:hlinkClick r:id="rId5"/>
              </a:rPr>
              <a:t>www.imanet.org</a:t>
            </a:r>
            <a:r>
              <a:rPr lang="en-US" altLang="en-US" sz="2400" b="1" dirty="0">
                <a:solidFill>
                  <a:srgbClr val="FFFFFF"/>
                </a:solidFill>
                <a:latin typeface="Arial" panose="020B0604020202020204" pitchFamily="34" charset="0"/>
                <a:ea typeface="MS PGothic" panose="020B0600070205080204" pitchFamily="34" charset="-128"/>
                <a:cs typeface="Arial" panose="020B0604020202020204" pitchFamily="34" charset="0"/>
              </a:rPr>
              <a:t> </a:t>
            </a:r>
          </a:p>
        </p:txBody>
      </p:sp>
    </p:spTree>
    <p:custDataLst>
      <p:tags r:id="rId1"/>
    </p:custDataLst>
    <p:extLst>
      <p:ext uri="{BB962C8B-B14F-4D97-AF65-F5344CB8AC3E}">
        <p14:creationId xmlns:p14="http://schemas.microsoft.com/office/powerpoint/2010/main" val="4262952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CMA Scholarship Program</a:t>
            </a:r>
          </a:p>
        </p:txBody>
      </p:sp>
      <p:sp>
        <p:nvSpPr>
          <p:cNvPr id="11" name="Rounded Rectangle 7">
            <a:extLst>
              <a:ext uri="{FF2B5EF4-FFF2-40B4-BE49-F238E27FC236}">
                <a16:creationId xmlns:a16="http://schemas.microsoft.com/office/drawing/2014/main" id="{516C4B24-41E3-EAF6-2933-281BFFF12D0F}"/>
              </a:ext>
            </a:extLst>
          </p:cNvPr>
          <p:cNvSpPr/>
          <p:nvPr/>
        </p:nvSpPr>
        <p:spPr>
          <a:xfrm>
            <a:off x="2621202" y="2359248"/>
            <a:ext cx="8128000" cy="29908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171450" indent="-17145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285750" indent="-285750" eaLnBrk="1" hangingPunct="1">
              <a:lnSpc>
                <a:spcPct val="130000"/>
              </a:lnSpc>
              <a:buFont typeface="Arial" panose="020B0604020202020204" pitchFamily="34" charset="0"/>
              <a:buChar char="•"/>
              <a:defRPr/>
            </a:pPr>
            <a:r>
              <a:rPr lang="en-US" altLang="en-US" sz="2000" dirty="0">
                <a:solidFill>
                  <a:srgbClr val="003260"/>
                </a:solidFill>
                <a:latin typeface="Arial" panose="020B0604020202020204" pitchFamily="34" charset="0"/>
                <a:cs typeface="Arial" panose="020B0604020202020204" pitchFamily="34" charset="0"/>
              </a:rPr>
              <a:t>Students must be nominated by a faculty member at your school</a:t>
            </a:r>
          </a:p>
          <a:p>
            <a:pPr marL="285750" indent="-285750" eaLnBrk="1" hangingPunct="1">
              <a:lnSpc>
                <a:spcPct val="130000"/>
              </a:lnSpc>
              <a:buFont typeface="Arial" panose="020B0604020202020204" pitchFamily="34" charset="0"/>
              <a:buChar char="•"/>
              <a:defRPr/>
            </a:pPr>
            <a:r>
              <a:rPr lang="en-US" altLang="en-US" sz="2000" dirty="0">
                <a:solidFill>
                  <a:srgbClr val="003260"/>
                </a:solidFill>
                <a:latin typeface="Arial" panose="020B0604020202020204" pitchFamily="34" charset="0"/>
                <a:cs typeface="Arial" panose="020B0604020202020204" pitchFamily="34" charset="0"/>
              </a:rPr>
              <a:t>Included with the CMA scholarship at </a:t>
            </a:r>
            <a:r>
              <a:rPr lang="en-US" altLang="en-US" sz="2000" b="1" u="sng" dirty="0">
                <a:solidFill>
                  <a:srgbClr val="003260"/>
                </a:solidFill>
                <a:latin typeface="Arial" panose="020B0604020202020204" pitchFamily="34" charset="0"/>
                <a:cs typeface="Arial" panose="020B0604020202020204" pitchFamily="34" charset="0"/>
              </a:rPr>
              <a:t>no cost</a:t>
            </a:r>
            <a:r>
              <a:rPr lang="en-US" altLang="en-US" sz="2000" dirty="0">
                <a:solidFill>
                  <a:srgbClr val="003260"/>
                </a:solidFill>
                <a:latin typeface="Arial" panose="020B0604020202020204" pitchFamily="34" charset="0"/>
                <a:cs typeface="Arial" panose="020B0604020202020204" pitchFamily="34" charset="0"/>
              </a:rPr>
              <a:t>:</a:t>
            </a:r>
          </a:p>
          <a:p>
            <a:pPr marL="857250" lvl="1" eaLnBrk="1" hangingPunct="1">
              <a:lnSpc>
                <a:spcPct val="130000"/>
              </a:lnSpc>
              <a:buFont typeface="Arial" panose="020B0604020202020204" pitchFamily="34" charset="0"/>
              <a:buChar char="•"/>
              <a:defRPr/>
            </a:pPr>
            <a:r>
              <a:rPr lang="en-US" altLang="en-US" sz="2000" dirty="0">
                <a:solidFill>
                  <a:srgbClr val="003260"/>
                </a:solidFill>
                <a:latin typeface="Arial" panose="020B0604020202020204" pitchFamily="34" charset="0"/>
                <a:cs typeface="Arial" panose="020B0604020202020204" pitchFamily="34" charset="0"/>
              </a:rPr>
              <a:t>3 years of IMA Student Membership</a:t>
            </a:r>
          </a:p>
          <a:p>
            <a:pPr marL="857250" lvl="1" eaLnBrk="1" hangingPunct="1">
              <a:lnSpc>
                <a:spcPct val="130000"/>
              </a:lnSpc>
              <a:buFont typeface="Arial" panose="020B0604020202020204" pitchFamily="34" charset="0"/>
              <a:buChar char="•"/>
              <a:defRPr/>
            </a:pPr>
            <a:r>
              <a:rPr lang="en-US" altLang="en-US" sz="2000" dirty="0">
                <a:solidFill>
                  <a:srgbClr val="003260"/>
                </a:solidFill>
                <a:latin typeface="Arial" panose="020B0604020202020204" pitchFamily="34" charset="0"/>
                <a:cs typeface="Arial" panose="020B0604020202020204" pitchFamily="34" charset="0"/>
              </a:rPr>
              <a:t>Entrance into the CMA Exam Program</a:t>
            </a:r>
          </a:p>
          <a:p>
            <a:pPr marL="857250" lvl="1" eaLnBrk="1" hangingPunct="1">
              <a:lnSpc>
                <a:spcPct val="130000"/>
              </a:lnSpc>
              <a:buFont typeface="Arial" panose="020B0604020202020204" pitchFamily="34" charset="0"/>
              <a:buChar char="•"/>
              <a:defRPr/>
            </a:pPr>
            <a:r>
              <a:rPr lang="en-US" altLang="en-US" sz="2000" dirty="0">
                <a:solidFill>
                  <a:srgbClr val="003260"/>
                </a:solidFill>
                <a:latin typeface="Arial" panose="020B0604020202020204" pitchFamily="34" charset="0"/>
                <a:cs typeface="Arial" panose="020B0604020202020204" pitchFamily="34" charset="0"/>
              </a:rPr>
              <a:t>Two CMA Exam sitting fees</a:t>
            </a:r>
          </a:p>
          <a:p>
            <a:pPr marL="857250" lvl="1" eaLnBrk="1" hangingPunct="1">
              <a:lnSpc>
                <a:spcPct val="130000"/>
              </a:lnSpc>
              <a:buFont typeface="Arial" panose="020B0604020202020204" pitchFamily="34" charset="0"/>
              <a:buChar char="•"/>
              <a:defRPr/>
            </a:pPr>
            <a:r>
              <a:rPr lang="en-US" altLang="en-US" sz="2000" dirty="0">
                <a:solidFill>
                  <a:srgbClr val="003260"/>
                </a:solidFill>
                <a:latin typeface="Arial" panose="020B0604020202020204" pitchFamily="34" charset="0"/>
                <a:cs typeface="Arial" panose="020B0604020202020204" pitchFamily="34" charset="0"/>
              </a:rPr>
              <a:t>1 year of access to Gleim CMA study materials</a:t>
            </a:r>
          </a:p>
          <a:p>
            <a:pPr marL="571500" lvl="1" indent="0" eaLnBrk="1" hangingPunct="1">
              <a:defRPr/>
            </a:pPr>
            <a:endParaRPr lang="en-US" altLang="en-US" sz="1800" dirty="0">
              <a:solidFill>
                <a:srgbClr val="003260"/>
              </a:solidFill>
              <a:latin typeface="Arial" panose="020B0604020202020204" pitchFamily="34" charset="0"/>
              <a:cs typeface="Arial" panose="020B0604020202020204" pitchFamily="34" charset="0"/>
            </a:endParaRPr>
          </a:p>
        </p:txBody>
      </p:sp>
      <p:sp>
        <p:nvSpPr>
          <p:cNvPr id="12" name="TextBox 2">
            <a:extLst>
              <a:ext uri="{FF2B5EF4-FFF2-40B4-BE49-F238E27FC236}">
                <a16:creationId xmlns:a16="http://schemas.microsoft.com/office/drawing/2014/main" id="{E422F47E-7971-61E0-7C17-03B180E789CF}"/>
              </a:ext>
            </a:extLst>
          </p:cNvPr>
          <p:cNvSpPr txBox="1">
            <a:spLocks noChangeArrowheads="1"/>
          </p:cNvSpPr>
          <p:nvPr/>
        </p:nvSpPr>
        <p:spPr bwMode="auto">
          <a:xfrm>
            <a:off x="0" y="1787786"/>
            <a:ext cx="12192000" cy="646331"/>
          </a:xfrm>
          <a:prstGeom prst="rect">
            <a:avLst/>
          </a:prstGeom>
          <a:solidFill>
            <a:srgbClr val="CE6B33"/>
          </a:solidFill>
          <a:ln>
            <a:noFill/>
          </a:ln>
        </p:spPr>
        <p:txBody>
          <a:bodyPr wrap="square">
            <a:spAutoFit/>
          </a:bodyPr>
          <a:lstStyle>
            <a:defPPr>
              <a:defRPr lang="en-US"/>
            </a:defPPr>
            <a:lvl1pPr algn="ctr">
              <a:defRPr sz="2800" b="1">
                <a:solidFill>
                  <a:srgbClr val="FFFFFF"/>
                </a:solidFill>
                <a:latin typeface="Arial" panose="020B0604020202020204" pitchFamily="34" charset="0"/>
                <a:ea typeface="MS PGothic" panose="020B0600070205080204" pitchFamily="34" charset="-128"/>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n-US" altLang="en-US" sz="1800" dirty="0"/>
              <a:t>IMA provides 5 scholarships annually to non-IMA Endorsed Schools and 10 scholarships to IMA-endorsed schools, which covers all expenses associated with the CMA program.</a:t>
            </a:r>
          </a:p>
        </p:txBody>
      </p:sp>
      <p:sp>
        <p:nvSpPr>
          <p:cNvPr id="13" name="Rectangle 3">
            <a:extLst>
              <a:ext uri="{FF2B5EF4-FFF2-40B4-BE49-F238E27FC236}">
                <a16:creationId xmlns:a16="http://schemas.microsoft.com/office/drawing/2014/main" id="{10172439-A1D4-EDC8-CBB3-3FF944E0BCE5}"/>
              </a:ext>
            </a:extLst>
          </p:cNvPr>
          <p:cNvSpPr>
            <a:spLocks noChangeArrowheads="1"/>
          </p:cNvSpPr>
          <p:nvPr/>
        </p:nvSpPr>
        <p:spPr bwMode="auto">
          <a:xfrm>
            <a:off x="3508375" y="6135283"/>
            <a:ext cx="5175250" cy="523875"/>
          </a:xfrm>
          <a:prstGeom prst="rect">
            <a:avLst/>
          </a:prstGeom>
          <a:solidFill>
            <a:srgbClr val="CE6B33"/>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dirty="0">
                <a:solidFill>
                  <a:srgbClr val="FFFFFF"/>
                </a:solidFill>
                <a:latin typeface="Arial" panose="020B0604020202020204" pitchFamily="34" charset="0"/>
                <a:ea typeface="MS PGothic" panose="020B0600070205080204" pitchFamily="34" charset="-128"/>
                <a:cs typeface="Arial" panose="020B0604020202020204" pitchFamily="34" charset="0"/>
              </a:rPr>
              <a:t>More than $2,000 in value</a:t>
            </a:r>
          </a:p>
        </p:txBody>
      </p:sp>
      <p:sp>
        <p:nvSpPr>
          <p:cNvPr id="14" name="TextBox 5">
            <a:extLst>
              <a:ext uri="{FF2B5EF4-FFF2-40B4-BE49-F238E27FC236}">
                <a16:creationId xmlns:a16="http://schemas.microsoft.com/office/drawing/2014/main" id="{8EFD4166-21CC-3040-72CF-5536D459F4D4}"/>
              </a:ext>
            </a:extLst>
          </p:cNvPr>
          <p:cNvSpPr txBox="1">
            <a:spLocks noChangeArrowheads="1"/>
          </p:cNvSpPr>
          <p:nvPr/>
        </p:nvSpPr>
        <p:spPr bwMode="auto">
          <a:xfrm>
            <a:off x="2780589" y="5261012"/>
            <a:ext cx="68972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i="1" dirty="0">
                <a:solidFill>
                  <a:srgbClr val="003260"/>
                </a:solidFill>
                <a:latin typeface="Arial" panose="020B0604020202020204" pitchFamily="34" charset="0"/>
                <a:cs typeface="Arial" panose="020B0604020202020204" pitchFamily="34" charset="0"/>
              </a:rPr>
              <a:t>Take the exam while you are still in school!</a:t>
            </a:r>
          </a:p>
        </p:txBody>
      </p:sp>
      <p:pic>
        <p:nvPicPr>
          <p:cNvPr id="15" name="Picture 1" descr="Certified Management Accountant: CMA® - Badges - Credly">
            <a:extLst>
              <a:ext uri="{FF2B5EF4-FFF2-40B4-BE49-F238E27FC236}">
                <a16:creationId xmlns:a16="http://schemas.microsoft.com/office/drawing/2014/main" id="{2E86D0EF-C2CB-57D9-AA8F-1D2CA7629F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935" y="2950690"/>
            <a:ext cx="1807967" cy="180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 company name&#10;&#10;Description automatically generated">
            <a:extLst>
              <a:ext uri="{FF2B5EF4-FFF2-40B4-BE49-F238E27FC236}">
                <a16:creationId xmlns:a16="http://schemas.microsoft.com/office/drawing/2014/main" id="{8A36071B-BA81-2A16-AEED-092D47529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4544" y="3382029"/>
            <a:ext cx="2964521" cy="984587"/>
          </a:xfrm>
          <a:prstGeom prst="rect">
            <a:avLst/>
          </a:prstGeom>
        </p:spPr>
      </p:pic>
    </p:spTree>
    <p:custDataLst>
      <p:tags r:id="rId1"/>
    </p:custDataLst>
    <p:extLst>
      <p:ext uri="{BB962C8B-B14F-4D97-AF65-F5344CB8AC3E}">
        <p14:creationId xmlns:p14="http://schemas.microsoft.com/office/powerpoint/2010/main" val="2876969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Why Take the CMA Exam Now?</a:t>
            </a:r>
          </a:p>
        </p:txBody>
      </p:sp>
      <p:pic>
        <p:nvPicPr>
          <p:cNvPr id="4" name="Picture 1">
            <a:extLst>
              <a:ext uri="{FF2B5EF4-FFF2-40B4-BE49-F238E27FC236}">
                <a16:creationId xmlns:a16="http://schemas.microsoft.com/office/drawing/2014/main" id="{FC4F2C23-4940-E737-5F2D-D69FE37E6A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5550" y="3625850"/>
            <a:ext cx="588645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3F210C9D-6518-88FA-3298-06B6E818A20C}"/>
              </a:ext>
            </a:extLst>
          </p:cNvPr>
          <p:cNvSpPr txBox="1">
            <a:spLocks noChangeArrowheads="1"/>
          </p:cNvSpPr>
          <p:nvPr/>
        </p:nvSpPr>
        <p:spPr>
          <a:xfrm>
            <a:off x="1262083" y="2065611"/>
            <a:ext cx="8351520" cy="3505200"/>
          </a:xfrm>
          <a:prstGeom prst="rect">
            <a:avLst/>
          </a:prstGeom>
        </p:spPr>
        <p:txBody>
          <a:bodyPr>
            <a:normAutofit/>
          </a:bodyPr>
          <a:lstStyle>
            <a:lvl1pPr marL="457200" indent="-457200" algn="l" defTabSz="914400" rtl="0" eaLnBrk="1" latinLnBrk="0" hangingPunct="1">
              <a:spcBef>
                <a:spcPct val="20000"/>
              </a:spcBef>
              <a:buFont typeface="Wingdings" panose="05000000000000000000" pitchFamily="2" charset="2"/>
              <a:buChar char="§"/>
              <a:defRPr sz="3200" kern="1200">
                <a:solidFill>
                  <a:schemeClr val="tx1"/>
                </a:solidFill>
                <a:latin typeface="Arial" pitchFamily="34" charset="0"/>
                <a:ea typeface="+mn-ea"/>
                <a:cs typeface="Arial" pitchFamily="34" charset="0"/>
              </a:defRPr>
            </a:lvl1pPr>
            <a:lvl2pPr marL="914400" indent="-457200" algn="l" defTabSz="914400" rtl="0" eaLnBrk="1" latinLnBrk="0" hangingPunct="1">
              <a:spcBef>
                <a:spcPct val="20000"/>
              </a:spcBef>
              <a:buFont typeface="Wingdings" panose="05000000000000000000" pitchFamily="2" charset="2"/>
              <a:buChar char="§"/>
              <a:defRPr sz="2800" kern="1200">
                <a:solidFill>
                  <a:schemeClr val="tx1"/>
                </a:solidFill>
                <a:latin typeface="Arial" pitchFamily="34" charset="0"/>
                <a:ea typeface="+mn-ea"/>
                <a:cs typeface="Arial" pitchFamily="34" charset="0"/>
              </a:defRPr>
            </a:lvl2pPr>
            <a:lvl3pPr marL="12573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itchFamily="34" charset="0"/>
                <a:ea typeface="+mn-ea"/>
                <a:cs typeface="Arial" pitchFamily="34" charset="0"/>
              </a:defRPr>
            </a:lvl3pPr>
            <a:lvl4pPr marL="1714500" indent="-342900" algn="l" defTabSz="914400" rtl="0" eaLnBrk="1" latinLnBrk="0" hangingPunct="1">
              <a:spcBef>
                <a:spcPct val="20000"/>
              </a:spcBef>
              <a:buFont typeface="Wingdings" panose="05000000000000000000" pitchFamily="2" charset="2"/>
              <a:buChar char="§"/>
              <a:defRPr sz="2000" kern="1200">
                <a:solidFill>
                  <a:schemeClr val="tx1"/>
                </a:solidFill>
                <a:latin typeface="Arial" pitchFamily="34" charset="0"/>
                <a:ea typeface="+mn-ea"/>
                <a:cs typeface="Arial" pitchFamily="34" charset="0"/>
              </a:defRPr>
            </a:lvl4pPr>
            <a:lvl5pPr marL="2171700" indent="-342900" algn="l" defTabSz="914400" rtl="0" eaLnBrk="1" latinLnBrk="0" hangingPunct="1">
              <a:spcBef>
                <a:spcPct val="20000"/>
              </a:spcBef>
              <a:buFont typeface="Wingdings" panose="05000000000000000000"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altLang="en-US" sz="1800" dirty="0">
                <a:solidFill>
                  <a:srgbClr val="003260"/>
                </a:solidFill>
              </a:rPr>
              <a:t>Students can take the CMA exam </a:t>
            </a:r>
            <a:r>
              <a:rPr lang="en-US" altLang="en-US" sz="1800" i="1" dirty="0">
                <a:solidFill>
                  <a:srgbClr val="003260"/>
                </a:solidFill>
              </a:rPr>
              <a:t>before </a:t>
            </a:r>
            <a:r>
              <a:rPr lang="en-US" altLang="en-US" sz="1800" dirty="0">
                <a:solidFill>
                  <a:srgbClr val="003260"/>
                </a:solidFill>
              </a:rPr>
              <a:t>graduation</a:t>
            </a:r>
            <a:br>
              <a:rPr lang="en-US" altLang="en-US" sz="1800" dirty="0">
                <a:solidFill>
                  <a:srgbClr val="003260"/>
                </a:solidFill>
              </a:rPr>
            </a:br>
            <a:endParaRPr lang="en-US" altLang="en-US" sz="1200" dirty="0">
              <a:solidFill>
                <a:srgbClr val="003260"/>
              </a:solidFill>
            </a:endParaRPr>
          </a:p>
          <a:p>
            <a:pPr fontAlgn="auto">
              <a:spcAft>
                <a:spcPts val="0"/>
              </a:spcAft>
              <a:defRPr/>
            </a:pPr>
            <a:r>
              <a:rPr lang="en-US" altLang="en-US" sz="1800" dirty="0">
                <a:solidFill>
                  <a:srgbClr val="003260"/>
                </a:solidFill>
              </a:rPr>
              <a:t>The CMA exam tests topics you study in college courses</a:t>
            </a:r>
            <a:br>
              <a:rPr lang="en-US" altLang="en-US" sz="1800" dirty="0">
                <a:solidFill>
                  <a:srgbClr val="003260"/>
                </a:solidFill>
              </a:rPr>
            </a:br>
            <a:endParaRPr lang="en-US" altLang="en-US" sz="1200" dirty="0">
              <a:solidFill>
                <a:srgbClr val="003260"/>
              </a:solidFill>
            </a:endParaRPr>
          </a:p>
          <a:p>
            <a:pPr fontAlgn="auto">
              <a:spcAft>
                <a:spcPts val="0"/>
              </a:spcAft>
              <a:defRPr/>
            </a:pPr>
            <a:r>
              <a:rPr lang="en-US" altLang="en-US" sz="1800" dirty="0">
                <a:solidFill>
                  <a:srgbClr val="003260"/>
                </a:solidFill>
              </a:rPr>
              <a:t>Students are more efficient studiers than professionals who have been out of school for many years</a:t>
            </a:r>
            <a:br>
              <a:rPr lang="en-US" altLang="en-US" sz="1800" dirty="0">
                <a:solidFill>
                  <a:srgbClr val="003260"/>
                </a:solidFill>
              </a:rPr>
            </a:br>
            <a:endParaRPr lang="en-US" altLang="en-US" sz="1200" dirty="0">
              <a:solidFill>
                <a:srgbClr val="003260"/>
              </a:solidFill>
            </a:endParaRPr>
          </a:p>
          <a:p>
            <a:pPr fontAlgn="auto">
              <a:lnSpc>
                <a:spcPct val="130000"/>
              </a:lnSpc>
              <a:spcAft>
                <a:spcPts val="0"/>
              </a:spcAft>
              <a:defRPr/>
            </a:pPr>
            <a:r>
              <a:rPr lang="en-US" altLang="en-US" sz="1800" dirty="0">
                <a:solidFill>
                  <a:srgbClr val="003260"/>
                </a:solidFill>
              </a:rPr>
              <a:t>IMA offers reduced membership and CMA exam-related fees for students</a:t>
            </a:r>
          </a:p>
          <a:p>
            <a:pPr marL="0" indent="0" fontAlgn="auto">
              <a:spcAft>
                <a:spcPts val="0"/>
              </a:spcAft>
              <a:buFont typeface="Wingdings" panose="05000000000000000000" pitchFamily="2" charset="2"/>
              <a:buNone/>
              <a:defRPr/>
            </a:pPr>
            <a:endParaRPr lang="en-US" altLang="en-US" sz="1800" dirty="0">
              <a:solidFill>
                <a:srgbClr val="003260"/>
              </a:solidFill>
            </a:endParaRPr>
          </a:p>
          <a:p>
            <a:pPr fontAlgn="auto">
              <a:spcAft>
                <a:spcPts val="0"/>
              </a:spcAft>
              <a:buFontTx/>
              <a:buNone/>
              <a:defRPr/>
            </a:pPr>
            <a:endParaRPr lang="en-US" altLang="en-US" sz="500" dirty="0">
              <a:solidFill>
                <a:srgbClr val="003260"/>
              </a:solidFill>
            </a:endParaRPr>
          </a:p>
        </p:txBody>
      </p:sp>
      <p:sp>
        <p:nvSpPr>
          <p:cNvPr id="6" name="Rectangle 1">
            <a:extLst>
              <a:ext uri="{FF2B5EF4-FFF2-40B4-BE49-F238E27FC236}">
                <a16:creationId xmlns:a16="http://schemas.microsoft.com/office/drawing/2014/main" id="{4EFCEE43-BBAE-7BF4-AA52-A8D509023083}"/>
              </a:ext>
            </a:extLst>
          </p:cNvPr>
          <p:cNvSpPr>
            <a:spLocks noChangeArrowheads="1"/>
          </p:cNvSpPr>
          <p:nvPr/>
        </p:nvSpPr>
        <p:spPr bwMode="auto">
          <a:xfrm>
            <a:off x="1713782" y="5108848"/>
            <a:ext cx="64169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b="1" dirty="0">
                <a:solidFill>
                  <a:srgbClr val="002060"/>
                </a:solidFill>
                <a:ea typeface="MS PGothic" panose="020B0600070205080204" pitchFamily="34" charset="-128"/>
              </a:rPr>
              <a:t>If you are looking for an advanced certification</a:t>
            </a:r>
          </a:p>
          <a:p>
            <a:pPr algn="ctr"/>
            <a:r>
              <a:rPr lang="en-US" altLang="en-US" b="1" dirty="0">
                <a:solidFill>
                  <a:srgbClr val="002060"/>
                </a:solidFill>
                <a:ea typeface="MS PGothic" panose="020B0600070205080204" pitchFamily="34" charset="-128"/>
              </a:rPr>
              <a:t> to build your skills, resume, and earning potential – </a:t>
            </a:r>
          </a:p>
          <a:p>
            <a:pPr algn="ctr"/>
            <a:r>
              <a:rPr lang="en-US" altLang="en-US" b="1" dirty="0">
                <a:solidFill>
                  <a:srgbClr val="002060"/>
                </a:solidFill>
                <a:ea typeface="MS PGothic" panose="020B0600070205080204" pitchFamily="34" charset="-128"/>
              </a:rPr>
              <a:t>the CMA is the right choice!</a:t>
            </a:r>
          </a:p>
        </p:txBody>
      </p:sp>
    </p:spTree>
    <p:custDataLst>
      <p:tags r:id="rId1"/>
    </p:custDataLst>
    <p:extLst>
      <p:ext uri="{BB962C8B-B14F-4D97-AF65-F5344CB8AC3E}">
        <p14:creationId xmlns:p14="http://schemas.microsoft.com/office/powerpoint/2010/main" val="2176149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Today’s Agenda</a:t>
            </a:r>
          </a:p>
        </p:txBody>
      </p:sp>
      <p:sp>
        <p:nvSpPr>
          <p:cNvPr id="5" name="Text Placeholder 3">
            <a:extLst>
              <a:ext uri="{FF2B5EF4-FFF2-40B4-BE49-F238E27FC236}">
                <a16:creationId xmlns:a16="http://schemas.microsoft.com/office/drawing/2014/main" id="{310F0FA1-E563-4CA3-3E1E-94271EA64AF2}"/>
              </a:ext>
            </a:extLst>
          </p:cNvPr>
          <p:cNvSpPr txBox="1">
            <a:spLocks/>
          </p:cNvSpPr>
          <p:nvPr/>
        </p:nvSpPr>
        <p:spPr>
          <a:xfrm>
            <a:off x="1447348" y="2107367"/>
            <a:ext cx="10234613" cy="2643265"/>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sz="3600" dirty="0">
                <a:solidFill>
                  <a:srgbClr val="003260"/>
                </a:solidFill>
              </a:rPr>
              <a:t>Careers in management accounting</a:t>
            </a:r>
          </a:p>
          <a:p>
            <a:pPr>
              <a:defRPr/>
            </a:pPr>
            <a:r>
              <a:rPr lang="en-US" altLang="en-US" sz="3600" dirty="0">
                <a:solidFill>
                  <a:srgbClr val="003260"/>
                </a:solidFill>
              </a:rPr>
              <a:t>What is IMA?</a:t>
            </a:r>
          </a:p>
          <a:p>
            <a:pPr>
              <a:defRPr/>
            </a:pPr>
            <a:r>
              <a:rPr lang="en-US" altLang="en-US" sz="3600" dirty="0">
                <a:solidFill>
                  <a:srgbClr val="003260"/>
                </a:solidFill>
              </a:rPr>
              <a:t>Gain an edge with the CMA</a:t>
            </a:r>
          </a:p>
          <a:p>
            <a:pPr>
              <a:defRPr/>
            </a:pPr>
            <a:r>
              <a:rPr lang="en-US" altLang="en-US" sz="3600" dirty="0">
                <a:solidFill>
                  <a:srgbClr val="003260"/>
                </a:solidFill>
              </a:rPr>
              <a:t>Steps to becoming a CMA</a:t>
            </a:r>
          </a:p>
          <a:p>
            <a:pPr>
              <a:defRPr/>
            </a:pPr>
            <a:r>
              <a:rPr lang="en-US" altLang="en-US" sz="3600" dirty="0">
                <a:solidFill>
                  <a:srgbClr val="003260"/>
                </a:solidFill>
              </a:rPr>
              <a:t>Q&amp;A</a:t>
            </a:r>
          </a:p>
          <a:p>
            <a:pPr marL="0" indent="0">
              <a:buFont typeface="Wingdings" panose="05000000000000000000" pitchFamily="2" charset="2"/>
              <a:buNone/>
              <a:defRPr/>
            </a:pPr>
            <a:endParaRPr lang="en-US" altLang="en-US" sz="3600" dirty="0">
              <a:solidFill>
                <a:srgbClr val="003260"/>
              </a:solidFill>
            </a:endParaRPr>
          </a:p>
        </p:txBody>
      </p:sp>
    </p:spTree>
    <p:custDataLst>
      <p:tags r:id="rId1"/>
    </p:custDataLst>
    <p:extLst>
      <p:ext uri="{BB962C8B-B14F-4D97-AF65-F5344CB8AC3E}">
        <p14:creationId xmlns:p14="http://schemas.microsoft.com/office/powerpoint/2010/main" val="1250629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Get Career Ready with IMA</a:t>
            </a:r>
          </a:p>
        </p:txBody>
      </p:sp>
      <p:pic>
        <p:nvPicPr>
          <p:cNvPr id="17" name="Picture 16" descr="A cup of coffee next to a computer and a keyboard&#10;&#10;Description automatically generated with low confidence">
            <a:extLst>
              <a:ext uri="{FF2B5EF4-FFF2-40B4-BE49-F238E27FC236}">
                <a16:creationId xmlns:a16="http://schemas.microsoft.com/office/drawing/2014/main" id="{3B3BD532-55BD-046E-82DA-7D3E932AE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 y="1588561"/>
            <a:ext cx="13072110" cy="8714739"/>
          </a:xfrm>
          <a:prstGeom prst="rect">
            <a:avLst/>
          </a:prstGeom>
        </p:spPr>
      </p:pic>
      <p:sp>
        <p:nvSpPr>
          <p:cNvPr id="42" name="Title 1">
            <a:extLst>
              <a:ext uri="{FF2B5EF4-FFF2-40B4-BE49-F238E27FC236}">
                <a16:creationId xmlns:a16="http://schemas.microsoft.com/office/drawing/2014/main" id="{AE041EB1-6D13-2AA4-6F87-ECDA6CB2F133}"/>
              </a:ext>
            </a:extLst>
          </p:cNvPr>
          <p:cNvSpPr txBox="1">
            <a:spLocks/>
          </p:cNvSpPr>
          <p:nvPr/>
        </p:nvSpPr>
        <p:spPr bwMode="auto">
          <a:xfrm>
            <a:off x="1159755" y="1588561"/>
            <a:ext cx="5010150" cy="457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chemeClr val="bg1"/>
                </a:solidFill>
                <a:latin typeface="+mn-lt"/>
                <a:ea typeface="Microsoft JhengHei UI" panose="020B0604030504040204" pitchFamily="34" charset="-120"/>
                <a:cs typeface="Arial" panose="020B0604020202020204" pitchFamily="34" charset="0"/>
              </a:rPr>
              <a:t>Join IMA  - $25 </a:t>
            </a:r>
          </a:p>
          <a:p>
            <a:pPr eaLnBrk="1" hangingPunct="1"/>
            <a:r>
              <a:rPr lang="en-US" altLang="en-US" sz="2400" dirty="0">
                <a:solidFill>
                  <a:schemeClr val="bg1"/>
                </a:solidFill>
                <a:latin typeface="+mn-lt"/>
                <a:ea typeface="Microsoft JhengHei UI" panose="020B0604030504040204" pitchFamily="34" charset="-120"/>
                <a:cs typeface="Arial" panose="020B0604020202020204" pitchFamily="34" charset="0"/>
              </a:rPr>
              <a:t>(use code: STU25)</a:t>
            </a:r>
          </a:p>
          <a:p>
            <a:br>
              <a:rPr lang="en-US" altLang="en-US" sz="2400" dirty="0">
                <a:solidFill>
                  <a:schemeClr val="bg1"/>
                </a:solidFill>
                <a:latin typeface="+mn-lt"/>
                <a:ea typeface="Microsoft JhengHei UI" panose="020B0604030504040204" pitchFamily="34" charset="-120"/>
                <a:cs typeface="Arial" panose="020B0604020202020204" pitchFamily="34" charset="0"/>
              </a:rPr>
            </a:br>
            <a:r>
              <a:rPr lang="en-US" altLang="en-US" sz="2400" dirty="0">
                <a:solidFill>
                  <a:schemeClr val="bg1"/>
                </a:solidFill>
                <a:latin typeface="+mn-lt"/>
                <a:ea typeface="Microsoft JhengHei UI" panose="020B0604030504040204" pitchFamily="34" charset="-120"/>
                <a:cs typeface="Arial" panose="020B0604020202020204" pitchFamily="34" charset="0"/>
              </a:rPr>
              <a:t>Talk to your professor re: CMA Scholarship</a:t>
            </a:r>
          </a:p>
          <a:p>
            <a:endParaRPr lang="en-US" altLang="en-US" sz="2400" dirty="0">
              <a:solidFill>
                <a:schemeClr val="bg1"/>
              </a:solidFill>
              <a:latin typeface="+mn-lt"/>
              <a:ea typeface="Microsoft JhengHei UI" panose="020B0604030504040204" pitchFamily="34" charset="-120"/>
              <a:cs typeface="Arial" panose="020B0604020202020204" pitchFamily="34" charset="0"/>
            </a:endParaRPr>
          </a:p>
          <a:p>
            <a:r>
              <a:rPr lang="en-US" altLang="en-US" sz="2400" dirty="0">
                <a:solidFill>
                  <a:schemeClr val="bg1"/>
                </a:solidFill>
                <a:latin typeface="+mn-lt"/>
                <a:ea typeface="Microsoft JhengHei UI" panose="020B0604030504040204" pitchFamily="34" charset="-120"/>
                <a:cs typeface="Arial" panose="020B0604020202020204" pitchFamily="34" charset="0"/>
              </a:rPr>
              <a:t>Study and pass the CMA exam</a:t>
            </a:r>
          </a:p>
          <a:p>
            <a:endParaRPr lang="en-US" altLang="en-US" sz="2400" dirty="0">
              <a:solidFill>
                <a:schemeClr val="bg1"/>
              </a:solidFill>
              <a:latin typeface="+mn-lt"/>
              <a:ea typeface="Microsoft JhengHei UI" panose="020B0604030504040204" pitchFamily="34" charset="-120"/>
              <a:cs typeface="Arial" panose="020B0604020202020204" pitchFamily="34" charset="0"/>
            </a:endParaRPr>
          </a:p>
          <a:p>
            <a:r>
              <a:rPr lang="en-US" altLang="en-US" sz="2400" dirty="0">
                <a:solidFill>
                  <a:schemeClr val="bg1"/>
                </a:solidFill>
                <a:latin typeface="+mn-lt"/>
                <a:ea typeface="Microsoft JhengHei UI" panose="020B0604030504040204" pitchFamily="34" charset="-120"/>
                <a:cs typeface="Arial" panose="020B0604020202020204" pitchFamily="34" charset="0"/>
              </a:rPr>
              <a:t>Graduate and get relevant work experience</a:t>
            </a:r>
          </a:p>
          <a:p>
            <a:endParaRPr lang="en-US" altLang="en-US" sz="2400" dirty="0">
              <a:solidFill>
                <a:schemeClr val="bg1"/>
              </a:solidFill>
              <a:latin typeface="+mn-lt"/>
              <a:ea typeface="Microsoft JhengHei UI" panose="020B0604030504040204" pitchFamily="34" charset="-120"/>
              <a:cs typeface="Arial" panose="020B0604020202020204" pitchFamily="34" charset="0"/>
            </a:endParaRPr>
          </a:p>
          <a:p>
            <a:r>
              <a:rPr lang="en-US" altLang="en-US" sz="2400" dirty="0">
                <a:solidFill>
                  <a:schemeClr val="bg1"/>
                </a:solidFill>
                <a:latin typeface="+mn-lt"/>
                <a:ea typeface="Microsoft JhengHei UI" panose="020B0604030504040204" pitchFamily="34" charset="-120"/>
                <a:cs typeface="Arial" panose="020B0604020202020204" pitchFamily="34" charset="0"/>
              </a:rPr>
              <a:t>Add “CMA” to your business card!</a:t>
            </a:r>
          </a:p>
        </p:txBody>
      </p:sp>
      <p:sp>
        <p:nvSpPr>
          <p:cNvPr id="44" name="Rectangle 43">
            <a:extLst>
              <a:ext uri="{FF2B5EF4-FFF2-40B4-BE49-F238E27FC236}">
                <a16:creationId xmlns:a16="http://schemas.microsoft.com/office/drawing/2014/main" id="{98CADFFB-4476-0D92-4F3C-44BC2074D01D}"/>
              </a:ext>
            </a:extLst>
          </p:cNvPr>
          <p:cNvSpPr/>
          <p:nvPr/>
        </p:nvSpPr>
        <p:spPr>
          <a:xfrm>
            <a:off x="569157" y="1900030"/>
            <a:ext cx="294151" cy="260985"/>
          </a:xfrm>
          <a:prstGeom prst="rect">
            <a:avLst/>
          </a:prstGeom>
          <a:solidFill>
            <a:schemeClr val="bg1"/>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45" name="Rectangle 44">
            <a:extLst>
              <a:ext uri="{FF2B5EF4-FFF2-40B4-BE49-F238E27FC236}">
                <a16:creationId xmlns:a16="http://schemas.microsoft.com/office/drawing/2014/main" id="{04994E62-1B1C-6F6C-B288-346415E3423B}"/>
              </a:ext>
            </a:extLst>
          </p:cNvPr>
          <p:cNvSpPr/>
          <p:nvPr/>
        </p:nvSpPr>
        <p:spPr>
          <a:xfrm>
            <a:off x="586159" y="2959039"/>
            <a:ext cx="294151" cy="260985"/>
          </a:xfrm>
          <a:prstGeom prst="rect">
            <a:avLst/>
          </a:prstGeom>
          <a:solidFill>
            <a:schemeClr val="bg1"/>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46" name="Rectangle 45">
            <a:extLst>
              <a:ext uri="{FF2B5EF4-FFF2-40B4-BE49-F238E27FC236}">
                <a16:creationId xmlns:a16="http://schemas.microsoft.com/office/drawing/2014/main" id="{D755582E-7BC1-CC16-A4F6-292EE0EA0A6F}"/>
              </a:ext>
            </a:extLst>
          </p:cNvPr>
          <p:cNvSpPr/>
          <p:nvPr/>
        </p:nvSpPr>
        <p:spPr>
          <a:xfrm>
            <a:off x="586159" y="4017181"/>
            <a:ext cx="294151" cy="260985"/>
          </a:xfrm>
          <a:prstGeom prst="rect">
            <a:avLst/>
          </a:prstGeom>
          <a:solidFill>
            <a:schemeClr val="bg1"/>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47" name="Rectangle 46">
            <a:extLst>
              <a:ext uri="{FF2B5EF4-FFF2-40B4-BE49-F238E27FC236}">
                <a16:creationId xmlns:a16="http://schemas.microsoft.com/office/drawing/2014/main" id="{20F9569F-EA91-384F-BAFB-023FA364E25B}"/>
              </a:ext>
            </a:extLst>
          </p:cNvPr>
          <p:cNvSpPr/>
          <p:nvPr/>
        </p:nvSpPr>
        <p:spPr>
          <a:xfrm>
            <a:off x="586159" y="4782104"/>
            <a:ext cx="294151" cy="260985"/>
          </a:xfrm>
          <a:prstGeom prst="rect">
            <a:avLst/>
          </a:prstGeom>
          <a:solidFill>
            <a:schemeClr val="bg1"/>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48" name="Rectangle 47">
            <a:extLst>
              <a:ext uri="{FF2B5EF4-FFF2-40B4-BE49-F238E27FC236}">
                <a16:creationId xmlns:a16="http://schemas.microsoft.com/office/drawing/2014/main" id="{76F1E53F-EDD2-E272-CF09-EE161A64BD33}"/>
              </a:ext>
            </a:extLst>
          </p:cNvPr>
          <p:cNvSpPr/>
          <p:nvPr/>
        </p:nvSpPr>
        <p:spPr>
          <a:xfrm>
            <a:off x="589819" y="5815437"/>
            <a:ext cx="294151" cy="260985"/>
          </a:xfrm>
          <a:prstGeom prst="rect">
            <a:avLst/>
          </a:prstGeom>
          <a:solidFill>
            <a:schemeClr val="bg1"/>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4" name="Graphic 3" descr="Checkmark with solid fill">
            <a:extLst>
              <a:ext uri="{FF2B5EF4-FFF2-40B4-BE49-F238E27FC236}">
                <a16:creationId xmlns:a16="http://schemas.microsoft.com/office/drawing/2014/main" id="{55914091-932A-BBA3-B04D-ADA18ACEE9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5042" y="1785371"/>
            <a:ext cx="446489" cy="446489"/>
          </a:xfrm>
          <a:prstGeom prst="rect">
            <a:avLst/>
          </a:prstGeom>
        </p:spPr>
      </p:pic>
      <p:pic>
        <p:nvPicPr>
          <p:cNvPr id="12" name="Graphic 11" descr="Checkmark with solid fill">
            <a:extLst>
              <a:ext uri="{FF2B5EF4-FFF2-40B4-BE49-F238E27FC236}">
                <a16:creationId xmlns:a16="http://schemas.microsoft.com/office/drawing/2014/main" id="{A57BD6F4-81D8-A221-6E3D-6E54A53D1A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543" y="2848670"/>
            <a:ext cx="446489" cy="446489"/>
          </a:xfrm>
          <a:prstGeom prst="rect">
            <a:avLst/>
          </a:prstGeom>
        </p:spPr>
      </p:pic>
      <p:pic>
        <p:nvPicPr>
          <p:cNvPr id="13" name="Graphic 12" descr="Checkmark with solid fill">
            <a:extLst>
              <a:ext uri="{FF2B5EF4-FFF2-40B4-BE49-F238E27FC236}">
                <a16:creationId xmlns:a16="http://schemas.microsoft.com/office/drawing/2014/main" id="{D122A336-D2FD-2A9A-1A48-835AD7A483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158" y="3877948"/>
            <a:ext cx="446489" cy="446489"/>
          </a:xfrm>
          <a:prstGeom prst="rect">
            <a:avLst/>
          </a:prstGeom>
        </p:spPr>
      </p:pic>
      <p:pic>
        <p:nvPicPr>
          <p:cNvPr id="14" name="Graphic 13" descr="Checkmark with solid fill">
            <a:extLst>
              <a:ext uri="{FF2B5EF4-FFF2-40B4-BE49-F238E27FC236}">
                <a16:creationId xmlns:a16="http://schemas.microsoft.com/office/drawing/2014/main" id="{15934C8C-6FB6-F0E4-F99A-7DFB9E5C57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158" y="4643878"/>
            <a:ext cx="446489" cy="446489"/>
          </a:xfrm>
          <a:prstGeom prst="rect">
            <a:avLst/>
          </a:prstGeom>
        </p:spPr>
      </p:pic>
      <p:pic>
        <p:nvPicPr>
          <p:cNvPr id="15" name="Graphic 14" descr="Checkmark with solid fill">
            <a:extLst>
              <a:ext uri="{FF2B5EF4-FFF2-40B4-BE49-F238E27FC236}">
                <a16:creationId xmlns:a16="http://schemas.microsoft.com/office/drawing/2014/main" id="{30ECE852-5763-EDB8-1E85-FF189B74E0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589" y="5678381"/>
            <a:ext cx="446489" cy="446489"/>
          </a:xfrm>
          <a:prstGeom prst="rect">
            <a:avLst/>
          </a:prstGeom>
        </p:spPr>
      </p:pic>
    </p:spTree>
    <p:custDataLst>
      <p:tags r:id="rId1"/>
    </p:custDataLst>
    <p:extLst>
      <p:ext uri="{BB962C8B-B14F-4D97-AF65-F5344CB8AC3E}">
        <p14:creationId xmlns:p14="http://schemas.microsoft.com/office/powerpoint/2010/main" val="126315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3500"/>
                            </p:stCondLst>
                            <p:childTnLst>
                              <p:par>
                                <p:cTn id="9" presetID="22" presetClass="entr" presetSubtype="4" fill="hold" nodeType="afterEffect">
                                  <p:stCondLst>
                                    <p:cond delay="300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7000"/>
                            </p:stCondLst>
                            <p:childTnLst>
                              <p:par>
                                <p:cTn id="13" presetID="22" presetClass="entr" presetSubtype="4" fill="hold" nodeType="afterEffect">
                                  <p:stCondLst>
                                    <p:cond delay="300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0500"/>
                            </p:stCondLst>
                            <p:childTnLst>
                              <p:par>
                                <p:cTn id="17" presetID="22" presetClass="entr" presetSubtype="4" fill="hold" nodeType="afterEffect">
                                  <p:stCondLst>
                                    <p:cond delay="300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14000"/>
                            </p:stCondLst>
                            <p:childTnLst>
                              <p:par>
                                <p:cTn id="21" presetID="22" presetClass="entr" presetSubtype="4" fill="hold" nodeType="afterEffect">
                                  <p:stCondLst>
                                    <p:cond delay="300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1ADF317-8C1E-FE4A-016B-A0EF5C4F7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 y="-1280732"/>
            <a:ext cx="12208098" cy="8138732"/>
          </a:xfrm>
          <a:prstGeom prst="rect">
            <a:avLst/>
          </a:prstGeom>
        </p:spPr>
      </p:pic>
      <p:pic>
        <p:nvPicPr>
          <p:cNvPr id="3" name="Picture 2" descr="A group of people raising their hands&#10;&#10;Description automatically generated">
            <a:extLst>
              <a:ext uri="{FF2B5EF4-FFF2-40B4-BE49-F238E27FC236}">
                <a16:creationId xmlns:a16="http://schemas.microsoft.com/office/drawing/2014/main" id="{3B2B6813-6A53-925B-4FFA-B9C69EDBB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 y="-1280732"/>
            <a:ext cx="12191556" cy="6241356"/>
          </a:xfrm>
          <a:prstGeom prst="rect">
            <a:avLst/>
          </a:prstGeom>
        </p:spPr>
      </p:pic>
      <p:pic>
        <p:nvPicPr>
          <p:cNvPr id="13" name="Picture 12">
            <a:extLst>
              <a:ext uri="{FF2B5EF4-FFF2-40B4-BE49-F238E27FC236}">
                <a16:creationId xmlns:a16="http://schemas.microsoft.com/office/drawing/2014/main" id="{B106EE6D-6064-F5C2-2E61-3BF51EDA8855}"/>
              </a:ext>
            </a:extLst>
          </p:cNvPr>
          <p:cNvPicPr>
            <a:picLocks noChangeAspect="1"/>
          </p:cNvPicPr>
          <p:nvPr/>
        </p:nvPicPr>
        <p:blipFill>
          <a:blip r:embed="rId5"/>
          <a:stretch>
            <a:fillRect/>
          </a:stretch>
        </p:blipFill>
        <p:spPr>
          <a:xfrm>
            <a:off x="0" y="4892040"/>
            <a:ext cx="12191557" cy="1965960"/>
          </a:xfrm>
          <a:prstGeom prst="rect">
            <a:avLst/>
          </a:prstGeom>
        </p:spPr>
      </p:pic>
      <p:sp>
        <p:nvSpPr>
          <p:cNvPr id="12" name="Title 1">
            <a:extLst>
              <a:ext uri="{FF2B5EF4-FFF2-40B4-BE49-F238E27FC236}">
                <a16:creationId xmlns:a16="http://schemas.microsoft.com/office/drawing/2014/main" id="{162791E8-FF0B-89E7-388C-17E5995D6F3C}"/>
              </a:ext>
            </a:extLst>
          </p:cNvPr>
          <p:cNvSpPr txBox="1">
            <a:spLocks/>
          </p:cNvSpPr>
          <p:nvPr/>
        </p:nvSpPr>
        <p:spPr>
          <a:xfrm>
            <a:off x="774954" y="5312664"/>
            <a:ext cx="9992106" cy="126187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a:lstStyle>
          <a:p>
            <a:r>
              <a:rPr lang="en-US" altLang="en-US" sz="5400" dirty="0">
                <a:solidFill>
                  <a:schemeClr val="bg1"/>
                </a:solidFill>
              </a:rPr>
              <a:t>Student Events</a:t>
            </a:r>
          </a:p>
        </p:txBody>
      </p:sp>
    </p:spTree>
    <p:extLst>
      <p:ext uri="{BB962C8B-B14F-4D97-AF65-F5344CB8AC3E}">
        <p14:creationId xmlns:p14="http://schemas.microsoft.com/office/powerpoint/2010/main" val="3668437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Limbach Holdings, Inc. Reports First Quarter 2022 Results | Business Wire">
            <a:extLst>
              <a:ext uri="{FF2B5EF4-FFF2-40B4-BE49-F238E27FC236}">
                <a16:creationId xmlns:a16="http://schemas.microsoft.com/office/drawing/2014/main" id="{E1BD6398-40F4-1C52-1C2E-9B343EC54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4146" y="3856657"/>
            <a:ext cx="1730451" cy="8652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umen Technologies To Drive Growth Through Two Significant Divestitures">
            <a:extLst>
              <a:ext uri="{FF2B5EF4-FFF2-40B4-BE49-F238E27FC236}">
                <a16:creationId xmlns:a16="http://schemas.microsoft.com/office/drawing/2014/main" id="{C7A26949-28F6-E96C-EFF3-68EE5F47C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783" y="3804354"/>
            <a:ext cx="1437641" cy="10772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a:xfrm>
            <a:off x="445662" y="574659"/>
            <a:ext cx="11297432" cy="680225"/>
          </a:xfrm>
        </p:spPr>
        <p:txBody>
          <a:bodyPr>
            <a:noAutofit/>
          </a:bodyPr>
          <a:lstStyle/>
          <a:p>
            <a:r>
              <a:rPr lang="en-US" sz="3600" dirty="0"/>
              <a:t>IMA Student Series: </a:t>
            </a:r>
            <a:br>
              <a:rPr lang="en-US" sz="3600" dirty="0"/>
            </a:br>
            <a:r>
              <a:rPr lang="en-US" sz="3600" dirty="0"/>
              <a:t>Finance &amp; Accounting Professional Panel</a:t>
            </a:r>
          </a:p>
        </p:txBody>
      </p:sp>
      <p:sp>
        <p:nvSpPr>
          <p:cNvPr id="8" name="TextBox 7">
            <a:extLst>
              <a:ext uri="{FF2B5EF4-FFF2-40B4-BE49-F238E27FC236}">
                <a16:creationId xmlns:a16="http://schemas.microsoft.com/office/drawing/2014/main" id="{E0B94F88-FD64-7F4F-7E3A-92A813B68141}"/>
              </a:ext>
            </a:extLst>
          </p:cNvPr>
          <p:cNvSpPr txBox="1"/>
          <p:nvPr/>
        </p:nvSpPr>
        <p:spPr>
          <a:xfrm>
            <a:off x="2317725" y="2678185"/>
            <a:ext cx="7612917" cy="2585323"/>
          </a:xfrm>
          <a:prstGeom prst="rect">
            <a:avLst/>
          </a:prstGeom>
          <a:noFill/>
          <a:ln w="57150">
            <a:solidFill>
              <a:schemeClr val="tx1"/>
            </a:solidFill>
          </a:ln>
        </p:spPr>
        <p:txBody>
          <a:bodyPr wrap="square" rtlCol="0">
            <a:spAutoFit/>
          </a:bodyPr>
          <a:lstStyle/>
          <a:p>
            <a:pPr algn="ctr"/>
            <a:endParaRPr lang="en-US"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algn="ctr"/>
            <a:r>
              <a:rPr lang="en-US" dirty="0">
                <a:solidFill>
                  <a:srgbClr val="003260"/>
                </a:solidFill>
                <a:latin typeface="Arial" panose="020B0604020202020204" pitchFamily="34" charset="0"/>
                <a:ea typeface="MS PGothic" panose="020B0600070205080204" pitchFamily="34" charset="-128"/>
                <a:cs typeface="Arial" panose="020B0604020202020204" pitchFamily="34" charset="0"/>
              </a:rPr>
              <a:t>Join us for a virtual panel of successful professionals representing a variety of industries and diverse backgrounds!</a:t>
            </a:r>
          </a:p>
          <a:p>
            <a:endParaRPr lang="en-US"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lvl="1"/>
            <a:r>
              <a:rPr lang="en-US" dirty="0">
                <a:solidFill>
                  <a:srgbClr val="003260"/>
                </a:solidFill>
                <a:latin typeface="Arial" panose="020B0604020202020204" pitchFamily="34" charset="0"/>
                <a:ea typeface="MS PGothic" panose="020B0600070205080204" pitchFamily="34" charset="-128"/>
                <a:cs typeface="Arial" panose="020B0604020202020204" pitchFamily="34" charset="0"/>
              </a:rPr>
              <a:t>Learn about:</a:t>
            </a:r>
          </a:p>
          <a:p>
            <a:pPr marL="742950" lvl="1" indent="-285750">
              <a:buFont typeface="Arial" panose="020B0604020202020204" pitchFamily="34" charset="0"/>
              <a:buChar char="•"/>
            </a:pPr>
            <a:r>
              <a:rPr lang="en-US" dirty="0">
                <a:solidFill>
                  <a:srgbClr val="003260"/>
                </a:solidFill>
                <a:latin typeface="Arial" panose="020B0604020202020204" pitchFamily="34" charset="0"/>
                <a:ea typeface="MS PGothic" panose="020B0600070205080204" pitchFamily="34" charset="-128"/>
                <a:cs typeface="Arial" panose="020B0604020202020204" pitchFamily="34" charset="0"/>
              </a:rPr>
              <a:t>Career paths in management accounting</a:t>
            </a:r>
          </a:p>
          <a:p>
            <a:pPr marL="742950" lvl="1" indent="-285750">
              <a:buFont typeface="Arial" panose="020B0604020202020204" pitchFamily="34" charset="0"/>
              <a:buChar char="•"/>
            </a:pPr>
            <a:r>
              <a:rPr lang="en-US" dirty="0">
                <a:solidFill>
                  <a:srgbClr val="003260"/>
                </a:solidFill>
                <a:latin typeface="Arial" panose="020B0604020202020204" pitchFamily="34" charset="0"/>
                <a:ea typeface="MS PGothic" panose="020B0600070205080204" pitchFamily="34" charset="-128"/>
                <a:cs typeface="Arial" panose="020B0604020202020204" pitchFamily="34" charset="0"/>
              </a:rPr>
              <a:t>CMA Certification</a:t>
            </a:r>
          </a:p>
          <a:p>
            <a:pPr marL="742950" lvl="1" indent="-285750">
              <a:buFont typeface="Arial" panose="020B0604020202020204" pitchFamily="34" charset="0"/>
              <a:buChar char="•"/>
            </a:pPr>
            <a:r>
              <a:rPr lang="en-US" dirty="0">
                <a:solidFill>
                  <a:srgbClr val="003260"/>
                </a:solidFill>
                <a:latin typeface="Arial" panose="020B0604020202020204" pitchFamily="34" charset="0"/>
                <a:ea typeface="MS PGothic" panose="020B0600070205080204" pitchFamily="34" charset="-128"/>
                <a:cs typeface="Arial" panose="020B0604020202020204" pitchFamily="34" charset="0"/>
              </a:rPr>
              <a:t>Career advice for young professionals </a:t>
            </a:r>
          </a:p>
          <a:p>
            <a:endParaRPr lang="en-US" dirty="0">
              <a:solidFill>
                <a:srgbClr val="003260"/>
              </a:solidFill>
              <a:latin typeface="Arial" panose="020B0604020202020204" pitchFamily="34" charset="0"/>
              <a:ea typeface="MS PGothic" panose="020B0600070205080204" pitchFamily="34" charset="-128"/>
              <a:cs typeface="Arial" panose="020B0604020202020204" pitchFamily="34" charset="0"/>
            </a:endParaRPr>
          </a:p>
        </p:txBody>
      </p:sp>
      <p:pic>
        <p:nvPicPr>
          <p:cNvPr id="10" name="Picture 17">
            <a:extLst>
              <a:ext uri="{FF2B5EF4-FFF2-40B4-BE49-F238E27FC236}">
                <a16:creationId xmlns:a16="http://schemas.microsoft.com/office/drawing/2014/main" id="{E53176AC-0299-94AB-5A3B-5EA1921C43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7190" y="3221741"/>
            <a:ext cx="126682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7">
            <a:extLst>
              <a:ext uri="{FF2B5EF4-FFF2-40B4-BE49-F238E27FC236}">
                <a16:creationId xmlns:a16="http://schemas.microsoft.com/office/drawing/2014/main" id="{5C903F6F-097C-6C9A-4E26-F32FCAD107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78" y="4846137"/>
            <a:ext cx="1518262" cy="92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9" descr="Cummins Logo">
            <a:extLst>
              <a:ext uri="{FF2B5EF4-FFF2-40B4-BE49-F238E27FC236}">
                <a16:creationId xmlns:a16="http://schemas.microsoft.com/office/drawing/2014/main" id="{3A8163F7-B62D-5374-217E-D2960D74B9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1552" y="1763623"/>
            <a:ext cx="64135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1" descr="Johnson and Johnson logo">
            <a:extLst>
              <a:ext uri="{FF2B5EF4-FFF2-40B4-BE49-F238E27FC236}">
                <a16:creationId xmlns:a16="http://schemas.microsoft.com/office/drawing/2014/main" id="{8A279488-288C-261C-63F0-9B6EEC809C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4946" y="5559468"/>
            <a:ext cx="1730451" cy="103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3">
            <a:extLst>
              <a:ext uri="{FF2B5EF4-FFF2-40B4-BE49-F238E27FC236}">
                <a16:creationId xmlns:a16="http://schemas.microsoft.com/office/drawing/2014/main" id="{86B1719C-CC36-956F-AA98-F04551B1C9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08317" y="5190644"/>
            <a:ext cx="110331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Bose logo">
            <a:extLst>
              <a:ext uri="{FF2B5EF4-FFF2-40B4-BE49-F238E27FC236}">
                <a16:creationId xmlns:a16="http://schemas.microsoft.com/office/drawing/2014/main" id="{5273CAC7-568A-A258-119C-03ED04D1B1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63" y="1729181"/>
            <a:ext cx="1545861" cy="9429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ews Media Assets | Cargill">
            <a:extLst>
              <a:ext uri="{FF2B5EF4-FFF2-40B4-BE49-F238E27FC236}">
                <a16:creationId xmlns:a16="http://schemas.microsoft.com/office/drawing/2014/main" id="{A10B2F98-1DEA-B250-427E-2229429C8D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58696" y="1752019"/>
            <a:ext cx="1473543" cy="8858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ownload McKinsey &amp; Company Logo in SVG Vector or PNG File Format - Logo .wine">
            <a:extLst>
              <a:ext uri="{FF2B5EF4-FFF2-40B4-BE49-F238E27FC236}">
                <a16:creationId xmlns:a16="http://schemas.microsoft.com/office/drawing/2014/main" id="{C935C017-5988-62F4-10A7-9781F7D877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3845" y="5143517"/>
            <a:ext cx="1955466" cy="12674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9" descr="KPMG logo">
            <a:extLst>
              <a:ext uri="{FF2B5EF4-FFF2-40B4-BE49-F238E27FC236}">
                <a16:creationId xmlns:a16="http://schemas.microsoft.com/office/drawing/2014/main" id="{F9874648-4C38-5880-44CC-C52AEBB919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83258" y="3055039"/>
            <a:ext cx="1167509" cy="46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FFB35BEE-0F36-701B-224D-CB56A2CE20E7}"/>
              </a:ext>
            </a:extLst>
          </p:cNvPr>
          <p:cNvSpPr txBox="1"/>
          <p:nvPr/>
        </p:nvSpPr>
        <p:spPr>
          <a:xfrm>
            <a:off x="3601258" y="1698621"/>
            <a:ext cx="4958133" cy="830997"/>
          </a:xfrm>
          <a:prstGeom prst="rect">
            <a:avLst/>
          </a:prstGeom>
          <a:solidFill>
            <a:srgbClr val="CE6B33"/>
          </a:solidFill>
        </p:spPr>
        <p:txBody>
          <a:bodyPr wrap="square" rtlCol="0">
            <a:spAutoFit/>
          </a:bodyPr>
          <a:lstStyle/>
          <a:p>
            <a:pPr algn="ctr"/>
            <a:r>
              <a:rPr lang="en-US" sz="2400" b="1" dirty="0">
                <a:solidFill>
                  <a:schemeClr val="bg1"/>
                </a:solidFill>
              </a:rPr>
              <a:t>Next Webinar: October 10, 2023</a:t>
            </a:r>
          </a:p>
          <a:p>
            <a:pPr algn="ctr"/>
            <a:r>
              <a:rPr lang="en-US" sz="2400" b="1" dirty="0">
                <a:solidFill>
                  <a:schemeClr val="bg1"/>
                </a:solidFill>
              </a:rPr>
              <a:t>7-8pm EDT</a:t>
            </a:r>
          </a:p>
        </p:txBody>
      </p:sp>
      <p:sp>
        <p:nvSpPr>
          <p:cNvPr id="5" name="TextBox 4">
            <a:extLst>
              <a:ext uri="{FF2B5EF4-FFF2-40B4-BE49-F238E27FC236}">
                <a16:creationId xmlns:a16="http://schemas.microsoft.com/office/drawing/2014/main" id="{D2939E90-7141-786A-DADC-B2E5AF6969C3}"/>
              </a:ext>
            </a:extLst>
          </p:cNvPr>
          <p:cNvSpPr txBox="1"/>
          <p:nvPr/>
        </p:nvSpPr>
        <p:spPr>
          <a:xfrm>
            <a:off x="5637178" y="3005847"/>
            <a:ext cx="914400" cy="914400"/>
          </a:xfrm>
          <a:prstGeom prst="rect">
            <a:avLst/>
          </a:prstGeom>
          <a:noFill/>
        </p:spPr>
        <p:txBody>
          <a:bodyPr wrap="square" rtlCol="0">
            <a:spAutoFit/>
          </a:bodyPr>
          <a:lstStyle/>
          <a:p>
            <a:endParaRPr lang="en-US" dirty="0"/>
          </a:p>
        </p:txBody>
      </p:sp>
      <p:pic>
        <p:nvPicPr>
          <p:cNvPr id="16" name="Picture 4">
            <a:extLst>
              <a:ext uri="{FF2B5EF4-FFF2-40B4-BE49-F238E27FC236}">
                <a16:creationId xmlns:a16="http://schemas.microsoft.com/office/drawing/2014/main" id="{FC956BC2-FAF4-4D09-DEA4-0D2AEE794DF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80225" y="5641951"/>
            <a:ext cx="718290" cy="7182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DF0E20F5-BC46-D8D4-D4CF-D9F5C88272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83534" y="5559468"/>
            <a:ext cx="672141" cy="6721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Lovevery - Wikipedia">
            <a:extLst>
              <a:ext uri="{FF2B5EF4-FFF2-40B4-BE49-F238E27FC236}">
                <a16:creationId xmlns:a16="http://schemas.microsoft.com/office/drawing/2014/main" id="{D6124CBC-3C86-E6C3-11CA-4069A82A909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26905" y="5618440"/>
            <a:ext cx="834079" cy="845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DoorDash logo">
            <a:extLst>
              <a:ext uri="{FF2B5EF4-FFF2-40B4-BE49-F238E27FC236}">
                <a16:creationId xmlns:a16="http://schemas.microsoft.com/office/drawing/2014/main" id="{63307CA9-11A1-7846-5DF6-FF791AB0B1A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05904" y="6007864"/>
            <a:ext cx="1503914" cy="845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rstool Sports Logo and symbol, meaning, history, PNG, brand">
            <a:extLst>
              <a:ext uri="{FF2B5EF4-FFF2-40B4-BE49-F238E27FC236}">
                <a16:creationId xmlns:a16="http://schemas.microsoft.com/office/drawing/2014/main" id="{6351EE12-3B7F-F1CD-3578-D45C4006720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23231" y="5942518"/>
            <a:ext cx="1852878" cy="10422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4B566C6-DA59-E11E-D513-9ACDF7BF8E16}"/>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026905" y="1993408"/>
            <a:ext cx="121443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Qr code&#10;&#10;Description automatically generated">
            <a:extLst>
              <a:ext uri="{FF2B5EF4-FFF2-40B4-BE49-F238E27FC236}">
                <a16:creationId xmlns:a16="http://schemas.microsoft.com/office/drawing/2014/main" id="{DD13BC07-AED0-6D9A-F1DF-BCEA816EF6B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612069" y="284246"/>
            <a:ext cx="2499769" cy="1249885"/>
          </a:xfrm>
          <a:prstGeom prst="rect">
            <a:avLst/>
          </a:prstGeom>
        </p:spPr>
      </p:pic>
      <p:pic>
        <p:nvPicPr>
          <p:cNvPr id="4" name="Picture 2">
            <a:extLst>
              <a:ext uri="{FF2B5EF4-FFF2-40B4-BE49-F238E27FC236}">
                <a16:creationId xmlns:a16="http://schemas.microsoft.com/office/drawing/2014/main" id="{121A0C14-6588-350D-25CB-D82B7942E2F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27320" y="4555283"/>
            <a:ext cx="889678" cy="3558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7BE77516-E498-9B49-E4A1-092E0758AF6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903228" y="3919923"/>
            <a:ext cx="913770" cy="3558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Microsoft centered Logo PNG Transparent &amp; SVG Vector - Freebie Supply">
            <a:extLst>
              <a:ext uri="{FF2B5EF4-FFF2-40B4-BE49-F238E27FC236}">
                <a16:creationId xmlns:a16="http://schemas.microsoft.com/office/drawing/2014/main" id="{7CBCAC66-BB8C-6486-396C-7896AE277F9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48132" y="4298300"/>
            <a:ext cx="1027483" cy="7696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mino's Logo PNG Vector">
            <a:extLst>
              <a:ext uri="{FF2B5EF4-FFF2-40B4-BE49-F238E27FC236}">
                <a16:creationId xmlns:a16="http://schemas.microsoft.com/office/drawing/2014/main" id="{F13F3113-BBBF-26C0-2F7F-8E5167CA631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852019" y="3696929"/>
            <a:ext cx="778182" cy="6017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39159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04EB-8735-71BB-1B02-87AFCFFA45DD}"/>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F156DFCB-5E8E-3CB8-94FB-66C1F695E1E5}"/>
              </a:ext>
            </a:extLst>
          </p:cNvPr>
          <p:cNvSpPr>
            <a:spLocks noGrp="1"/>
          </p:cNvSpPr>
          <p:nvPr>
            <p:ph type="body" sz="half" idx="2"/>
          </p:nvPr>
        </p:nvSpPr>
        <p:spPr/>
        <p:txBody>
          <a:bodyPr/>
          <a:lstStyle/>
          <a:p>
            <a:endParaRPr lang="en-US"/>
          </a:p>
        </p:txBody>
      </p:sp>
      <p:sp>
        <p:nvSpPr>
          <p:cNvPr id="4" name="Picture Placeholder 3">
            <a:extLst>
              <a:ext uri="{FF2B5EF4-FFF2-40B4-BE49-F238E27FC236}">
                <a16:creationId xmlns:a16="http://schemas.microsoft.com/office/drawing/2014/main" id="{686F904A-1197-AE6A-AA1A-D96B2B8943E9}"/>
              </a:ext>
            </a:extLst>
          </p:cNvPr>
          <p:cNvSpPr>
            <a:spLocks noGrp="1"/>
          </p:cNvSpPr>
          <p:nvPr>
            <p:ph type="pic" sz="quarter" idx="10"/>
          </p:nvPr>
        </p:nvSpPr>
        <p:spPr/>
        <p:txBody>
          <a:bodyPr/>
          <a:lstStyle/>
          <a:p>
            <a:endParaRPr lang="en-US"/>
          </a:p>
        </p:txBody>
      </p:sp>
      <p:graphicFrame>
        <p:nvGraphicFramePr>
          <p:cNvPr id="5" name="Object 4">
            <a:extLst>
              <a:ext uri="{FF2B5EF4-FFF2-40B4-BE49-F238E27FC236}">
                <a16:creationId xmlns:a16="http://schemas.microsoft.com/office/drawing/2014/main" id="{E06A0AD3-9A7A-3AA0-6FDE-34622194C70B}"/>
              </a:ext>
            </a:extLst>
          </p:cNvPr>
          <p:cNvGraphicFramePr>
            <a:graphicFrameLocks noChangeAspect="1"/>
          </p:cNvGraphicFramePr>
          <p:nvPr>
            <p:extLst>
              <p:ext uri="{D42A27DB-BD31-4B8C-83A1-F6EECF244321}">
                <p14:modId xmlns:p14="http://schemas.microsoft.com/office/powerpoint/2010/main" val="3838856867"/>
              </p:ext>
            </p:extLst>
          </p:nvPr>
        </p:nvGraphicFramePr>
        <p:xfrm>
          <a:off x="0" y="0"/>
          <a:ext cx="12294449" cy="6932553"/>
        </p:xfrm>
        <a:graphic>
          <a:graphicData uri="http://schemas.openxmlformats.org/presentationml/2006/ole">
            <mc:AlternateContent xmlns:mc="http://schemas.openxmlformats.org/markup-compatibility/2006">
              <mc:Choice xmlns:v="urn:schemas-microsoft-com:vml" Requires="v">
                <p:oleObj name="Bitmap Image" r:id="rId3" imgW="8128418" imgH="4572235" progId="Paint.Picture">
                  <p:embed/>
                </p:oleObj>
              </mc:Choice>
              <mc:Fallback>
                <p:oleObj name="Bitmap Image" r:id="rId3" imgW="8128418" imgH="4572235" progId="Paint.Picture">
                  <p:embed/>
                  <p:pic>
                    <p:nvPicPr>
                      <p:cNvPr id="5" name="Object 4">
                        <a:extLst>
                          <a:ext uri="{FF2B5EF4-FFF2-40B4-BE49-F238E27FC236}">
                            <a16:creationId xmlns:a16="http://schemas.microsoft.com/office/drawing/2014/main" id="{E06A0AD3-9A7A-3AA0-6FDE-34622194C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94449" cy="6932553"/>
                      </a:xfrm>
                      <a:prstGeom prst="rect">
                        <a:avLst/>
                      </a:prstGeom>
                      <a:noFill/>
                    </p:spPr>
                  </p:pic>
                </p:oleObj>
              </mc:Fallback>
            </mc:AlternateContent>
          </a:graphicData>
        </a:graphic>
      </p:graphicFrame>
    </p:spTree>
    <p:extLst>
      <p:ext uri="{BB962C8B-B14F-4D97-AF65-F5344CB8AC3E}">
        <p14:creationId xmlns:p14="http://schemas.microsoft.com/office/powerpoint/2010/main" val="3736067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06E8A532-4600-98C7-122D-B6FE3126C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1673" y="2073859"/>
            <a:ext cx="97472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96CCC5DE-DA22-9899-4BED-014940A8C0CE}"/>
              </a:ext>
            </a:extLst>
          </p:cNvPr>
          <p:cNvSpPr txBox="1">
            <a:spLocks noChangeArrowheads="1"/>
          </p:cNvSpPr>
          <p:nvPr/>
        </p:nvSpPr>
        <p:spPr bwMode="auto">
          <a:xfrm>
            <a:off x="8706072" y="3651180"/>
            <a:ext cx="3485928" cy="104644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400" b="1" dirty="0">
                <a:solidFill>
                  <a:schemeClr val="bg1"/>
                </a:solidFill>
                <a:latin typeface="Arial" panose="020B0604020202020204" pitchFamily="34" charset="0"/>
                <a:ea typeface="MS PGothic" panose="020B0600070205080204" pitchFamily="34" charset="-128"/>
                <a:cs typeface="Arial" panose="020B0604020202020204" pitchFamily="34" charset="0"/>
              </a:rPr>
              <a:t>Mary Patterson</a:t>
            </a:r>
          </a:p>
          <a:p>
            <a:pPr algn="ctr" eaLnBrk="1" hangingPunct="1">
              <a:defRPr/>
            </a:pPr>
            <a:r>
              <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Academic Outreach Manager, Eastern US</a:t>
            </a:r>
          </a:p>
          <a:p>
            <a:pPr algn="ctr" eaLnBrk="1" hangingPunct="1">
              <a:defRPr/>
            </a:pPr>
            <a:r>
              <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Mary.Patterson@imanet.org</a:t>
            </a:r>
          </a:p>
          <a:p>
            <a:pPr algn="ctr" eaLnBrk="1" hangingPunct="1">
              <a:defRPr/>
            </a:pPr>
            <a:endParaRPr lang="en-US" altLang="en-US" sz="2000" dirty="0">
              <a:solidFill>
                <a:srgbClr val="FF0000"/>
              </a:solidFill>
              <a:latin typeface="Arial" panose="020B0604020202020204" pitchFamily="34" charset="0"/>
              <a:ea typeface="MS PGothic" panose="020B0600070205080204" pitchFamily="34" charset="-128"/>
              <a:cs typeface="Arial" panose="020B0604020202020204" pitchFamily="34" charset="0"/>
            </a:endParaRPr>
          </a:p>
        </p:txBody>
      </p:sp>
      <p:pic>
        <p:nvPicPr>
          <p:cNvPr id="21" name="Picture 3" descr="A person looking at the camera&#10;&#10;Description automatically generated">
            <a:extLst>
              <a:ext uri="{FF2B5EF4-FFF2-40B4-BE49-F238E27FC236}">
                <a16:creationId xmlns:a16="http://schemas.microsoft.com/office/drawing/2014/main" id="{883BD57F-E1EC-CE08-3431-D39A959AF7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8706" y="2073859"/>
            <a:ext cx="95408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
            <a:extLst>
              <a:ext uri="{FF2B5EF4-FFF2-40B4-BE49-F238E27FC236}">
                <a16:creationId xmlns:a16="http://schemas.microsoft.com/office/drawing/2014/main" id="{AA508A55-3069-899E-6B83-18890389F45A}"/>
              </a:ext>
            </a:extLst>
          </p:cNvPr>
          <p:cNvSpPr>
            <a:spLocks noChangeArrowheads="1"/>
          </p:cNvSpPr>
          <p:nvPr/>
        </p:nvSpPr>
        <p:spPr bwMode="auto">
          <a:xfrm>
            <a:off x="0" y="3659672"/>
            <a:ext cx="35515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dirty="0">
                <a:solidFill>
                  <a:schemeClr val="bg1"/>
                </a:solidFill>
                <a:latin typeface="Arial" panose="020B0604020202020204" pitchFamily="34" charset="0"/>
                <a:ea typeface="MS PGothic" panose="020B0600070205080204" pitchFamily="34" charset="-128"/>
                <a:cs typeface="Arial" panose="020B0604020202020204" pitchFamily="34" charset="0"/>
              </a:rPr>
              <a:t>Tyler Skelton</a:t>
            </a:r>
          </a:p>
          <a:p>
            <a:pPr algn="ctr" eaLnBrk="1" hangingPunct="1"/>
            <a:r>
              <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Academic Outreach Manager, Western US</a:t>
            </a:r>
          </a:p>
          <a:p>
            <a:pPr algn="ctr" eaLnBrk="1" hangingPunct="1"/>
            <a:r>
              <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Tyler.Skelton@imanet.org</a:t>
            </a:r>
          </a:p>
        </p:txBody>
      </p:sp>
      <p:sp>
        <p:nvSpPr>
          <p:cNvPr id="5" name="TextBox 4">
            <a:extLst>
              <a:ext uri="{FF2B5EF4-FFF2-40B4-BE49-F238E27FC236}">
                <a16:creationId xmlns:a16="http://schemas.microsoft.com/office/drawing/2014/main" id="{3937C550-255B-D7D2-F45F-6F25E7C7159B}"/>
              </a:ext>
            </a:extLst>
          </p:cNvPr>
          <p:cNvSpPr txBox="1"/>
          <p:nvPr/>
        </p:nvSpPr>
        <p:spPr>
          <a:xfrm>
            <a:off x="329045" y="473380"/>
            <a:ext cx="10945312" cy="830997"/>
          </a:xfrm>
          <a:prstGeom prst="rect">
            <a:avLst/>
          </a:prstGeom>
          <a:noFill/>
        </p:spPr>
        <p:txBody>
          <a:bodyPr wrap="square" rtlCol="0">
            <a:spAutoFit/>
          </a:bodyPr>
          <a:lstStyle/>
          <a:p>
            <a:pPr algn="ctr"/>
            <a:r>
              <a:rPr lang="en-US" sz="2400" dirty="0">
                <a:solidFill>
                  <a:schemeClr val="bg1"/>
                </a:solidFill>
              </a:rPr>
              <a:t>Do you have more questions or would you like a copy of this PowerPoint deck? </a:t>
            </a:r>
          </a:p>
          <a:p>
            <a:pPr algn="ctr"/>
            <a:r>
              <a:rPr lang="en-US" sz="2400" dirty="0">
                <a:solidFill>
                  <a:schemeClr val="bg1"/>
                </a:solidFill>
              </a:rPr>
              <a:t>Contact your IMA Representative today!</a:t>
            </a:r>
          </a:p>
        </p:txBody>
      </p:sp>
      <p:pic>
        <p:nvPicPr>
          <p:cNvPr id="2" name="Picture 1" descr="A map of the united states&#10;&#10;Description automatically generated with medium confidence">
            <a:extLst>
              <a:ext uri="{FF2B5EF4-FFF2-40B4-BE49-F238E27FC236}">
                <a16:creationId xmlns:a16="http://schemas.microsoft.com/office/drawing/2014/main" id="{7C8E2A1A-AF9B-3DC7-6F4F-65645FFAB150}"/>
              </a:ext>
            </a:extLst>
          </p:cNvPr>
          <p:cNvPicPr>
            <a:picLocks noChangeAspect="1"/>
          </p:cNvPicPr>
          <p:nvPr/>
        </p:nvPicPr>
        <p:blipFill>
          <a:blip r:embed="rId6"/>
          <a:stretch>
            <a:fillRect/>
          </a:stretch>
        </p:blipFill>
        <p:spPr>
          <a:xfrm>
            <a:off x="3579765" y="1662545"/>
            <a:ext cx="5126308" cy="3238580"/>
          </a:xfrm>
          <a:prstGeom prst="rect">
            <a:avLst/>
          </a:prstGeom>
        </p:spPr>
      </p:pic>
    </p:spTree>
    <p:custDataLst>
      <p:tags r:id="rId1"/>
    </p:custDataLst>
    <p:extLst>
      <p:ext uri="{BB962C8B-B14F-4D97-AF65-F5344CB8AC3E}">
        <p14:creationId xmlns:p14="http://schemas.microsoft.com/office/powerpoint/2010/main" val="376094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ny question marks on black background">
            <a:extLst>
              <a:ext uri="{FF2B5EF4-FFF2-40B4-BE49-F238E27FC236}">
                <a16:creationId xmlns:a16="http://schemas.microsoft.com/office/drawing/2014/main" id="{58B2BE6A-9FC1-F705-FFFC-D1727E711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 y="-845820"/>
            <a:ext cx="12192003" cy="7423548"/>
          </a:xfrm>
          <a:prstGeom prst="rect">
            <a:avLst/>
          </a:prstGeom>
        </p:spPr>
      </p:pic>
      <p:pic>
        <p:nvPicPr>
          <p:cNvPr id="13" name="Picture 12">
            <a:extLst>
              <a:ext uri="{FF2B5EF4-FFF2-40B4-BE49-F238E27FC236}">
                <a16:creationId xmlns:a16="http://schemas.microsoft.com/office/drawing/2014/main" id="{B106EE6D-6064-F5C2-2E61-3BF51EDA8855}"/>
              </a:ext>
            </a:extLst>
          </p:cNvPr>
          <p:cNvPicPr>
            <a:picLocks noChangeAspect="1"/>
          </p:cNvPicPr>
          <p:nvPr/>
        </p:nvPicPr>
        <p:blipFill>
          <a:blip r:embed="rId4"/>
          <a:stretch>
            <a:fillRect/>
          </a:stretch>
        </p:blipFill>
        <p:spPr>
          <a:xfrm>
            <a:off x="443" y="5088476"/>
            <a:ext cx="12191557" cy="1965960"/>
          </a:xfrm>
          <a:prstGeom prst="rect">
            <a:avLst/>
          </a:prstGeom>
        </p:spPr>
      </p:pic>
      <p:sp>
        <p:nvSpPr>
          <p:cNvPr id="111620" name="Title 1">
            <a:extLst>
              <a:ext uri="{FF2B5EF4-FFF2-40B4-BE49-F238E27FC236}">
                <a16:creationId xmlns:a16="http://schemas.microsoft.com/office/drawing/2014/main" id="{B21A727F-3D25-5C6F-5AC5-4B8F2BAD351F}"/>
              </a:ext>
            </a:extLst>
          </p:cNvPr>
          <p:cNvSpPr>
            <a:spLocks noGrp="1"/>
          </p:cNvSpPr>
          <p:nvPr>
            <p:ph type="title"/>
          </p:nvPr>
        </p:nvSpPr>
        <p:spPr>
          <a:xfrm>
            <a:off x="774954" y="5440520"/>
            <a:ext cx="9992106" cy="1261872"/>
          </a:xfrm>
        </p:spPr>
        <p:txBody>
          <a:bodyPr vert="horz" lIns="91440" tIns="45720" rIns="91440" bIns="45720" rtlCol="0" anchor="ctr">
            <a:normAutofit/>
          </a:bodyPr>
          <a:lstStyle/>
          <a:p>
            <a:r>
              <a:rPr lang="en-US" altLang="en-US" sz="5400" dirty="0">
                <a:solidFill>
                  <a:schemeClr val="bg1"/>
                </a:solidFill>
              </a:rPr>
              <a:t>Q&amp;A</a:t>
            </a:r>
          </a:p>
        </p:txBody>
      </p:sp>
      <p:pic>
        <p:nvPicPr>
          <p:cNvPr id="7" name="Picture 6" descr="A picture containing diagram&#10;&#10;Description automatically generated">
            <a:extLst>
              <a:ext uri="{FF2B5EF4-FFF2-40B4-BE49-F238E27FC236}">
                <a16:creationId xmlns:a16="http://schemas.microsoft.com/office/drawing/2014/main" id="{F021516D-20E5-017A-8708-B298983FE1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14300"/>
            <a:ext cx="6690667" cy="2228850"/>
          </a:xfrm>
          <a:prstGeom prst="rect">
            <a:avLst/>
          </a:prstGeom>
        </p:spPr>
      </p:pic>
    </p:spTree>
    <p:extLst>
      <p:ext uri="{BB962C8B-B14F-4D97-AF65-F5344CB8AC3E}">
        <p14:creationId xmlns:p14="http://schemas.microsoft.com/office/powerpoint/2010/main" val="3493156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DFF989-4C2F-FDCF-E350-AFEA5C828901}"/>
              </a:ext>
            </a:extLst>
          </p:cNvPr>
          <p:cNvSpPr txBox="1"/>
          <p:nvPr/>
        </p:nvSpPr>
        <p:spPr>
          <a:xfrm>
            <a:off x="1044812" y="875327"/>
            <a:ext cx="6097904" cy="2062103"/>
          </a:xfrm>
          <a:prstGeom prst="rect">
            <a:avLst/>
          </a:prstGeom>
          <a:noFill/>
        </p:spPr>
        <p:txBody>
          <a:bodyPr wrap="square">
            <a:spAutoFit/>
          </a:bodyPr>
          <a:lstStyle/>
          <a:p>
            <a:r>
              <a:rPr kumimoji="0" lang="en-US" altLang="en-US" sz="44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Appendix</a:t>
            </a:r>
            <a:br>
              <a:rPr kumimoji="0" lang="en-US" altLang="en-US" sz="44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b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Answers To Frequently Asked Questions</a:t>
            </a:r>
            <a:b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br>
            <a:r>
              <a:rPr kumimoji="0" lang="en-US" altLang="en-US" sz="2800" b="0" i="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(Reference for presenters)</a:t>
            </a:r>
            <a:endParaRPr lang="en-US" dirty="0"/>
          </a:p>
        </p:txBody>
      </p:sp>
    </p:spTree>
    <p:extLst>
      <p:ext uri="{BB962C8B-B14F-4D97-AF65-F5344CB8AC3E}">
        <p14:creationId xmlns:p14="http://schemas.microsoft.com/office/powerpoint/2010/main" val="2109006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7E5F-3DF5-04FA-EE8B-4386DC3978A1}"/>
              </a:ext>
            </a:extLst>
          </p:cNvPr>
          <p:cNvSpPr>
            <a:spLocks noGrp="1"/>
          </p:cNvSpPr>
          <p:nvPr>
            <p:ph type="title"/>
          </p:nvPr>
        </p:nvSpPr>
        <p:spPr/>
        <p:txBody>
          <a:bodyPr>
            <a:normAutofit fontScale="90000"/>
          </a:bodyPr>
          <a:lstStyle/>
          <a:p>
            <a:r>
              <a:rPr lang="en-US" dirty="0"/>
              <a:t>Appendix- Work Experience Requirement</a:t>
            </a:r>
          </a:p>
        </p:txBody>
      </p:sp>
      <p:sp>
        <p:nvSpPr>
          <p:cNvPr id="5" name="Rectangle 2">
            <a:extLst>
              <a:ext uri="{FF2B5EF4-FFF2-40B4-BE49-F238E27FC236}">
                <a16:creationId xmlns:a16="http://schemas.microsoft.com/office/drawing/2014/main" id="{BD8501D5-E863-3DB3-3741-E83C1601AB6F}"/>
              </a:ext>
            </a:extLst>
          </p:cNvPr>
          <p:cNvSpPr>
            <a:spLocks noChangeArrowheads="1"/>
          </p:cNvSpPr>
          <p:nvPr/>
        </p:nvSpPr>
        <p:spPr bwMode="auto">
          <a:xfrm>
            <a:off x="1460204" y="1797294"/>
            <a:ext cx="8153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i="1" dirty="0">
                <a:solidFill>
                  <a:srgbClr val="19476E"/>
                </a:solidFill>
                <a:ea typeface="MS PGothic" panose="020B0600070205080204" pitchFamily="34" charset="-128"/>
              </a:rPr>
              <a:t>From IMA’s </a:t>
            </a:r>
            <a:r>
              <a:rPr lang="en-US" altLang="en-US" b="1" i="1" dirty="0">
                <a:solidFill>
                  <a:srgbClr val="19476E"/>
                </a:solidFill>
                <a:ea typeface="MS PGothic" panose="020B0600070205080204" pitchFamily="34" charset="-128"/>
              </a:rPr>
              <a:t>CMA Candidate Handbook</a:t>
            </a:r>
            <a:r>
              <a:rPr lang="en-US" altLang="en-US" i="1" dirty="0">
                <a:solidFill>
                  <a:srgbClr val="19476E"/>
                </a:solidFill>
                <a:ea typeface="MS PGothic" panose="020B0600070205080204" pitchFamily="34" charset="-128"/>
              </a:rPr>
              <a:t>:</a:t>
            </a:r>
            <a:br>
              <a:rPr lang="en-US" altLang="en-US" i="1" dirty="0">
                <a:solidFill>
                  <a:srgbClr val="19476E"/>
                </a:solidFill>
                <a:ea typeface="MS PGothic" panose="020B0600070205080204" pitchFamily="34" charset="-128"/>
              </a:rPr>
            </a:br>
            <a:endParaRPr lang="en-US" altLang="en-US" i="1" dirty="0">
              <a:solidFill>
                <a:srgbClr val="19476E"/>
              </a:solidFill>
              <a:ea typeface="MS PGothic" panose="020B0600070205080204" pitchFamily="34" charset="-128"/>
            </a:endParaRPr>
          </a:p>
          <a:p>
            <a:r>
              <a:rPr lang="en-US" altLang="en-US" dirty="0">
                <a:solidFill>
                  <a:srgbClr val="19476E"/>
                </a:solidFill>
                <a:ea typeface="MS PGothic" panose="020B0600070205080204" pitchFamily="34" charset="-128"/>
              </a:rPr>
              <a:t>Candidates for the CMA Certification must complete two continuous years of professional experience in management accounting and/or financial management. </a:t>
            </a:r>
          </a:p>
          <a:p>
            <a:endParaRPr lang="en-US" altLang="en-US" dirty="0">
              <a:solidFill>
                <a:srgbClr val="19476E"/>
              </a:solidFill>
              <a:ea typeface="MS PGothic" panose="020B0600070205080204" pitchFamily="34" charset="-128"/>
            </a:endParaRPr>
          </a:p>
          <a:p>
            <a:r>
              <a:rPr lang="en-US" altLang="en-US" dirty="0">
                <a:solidFill>
                  <a:srgbClr val="19476E"/>
                </a:solidFill>
                <a:ea typeface="MS PGothic" panose="020B0600070205080204" pitchFamily="34" charset="-128"/>
              </a:rPr>
              <a:t>This requirement may be completed prior to or within seven years of passing the examination. </a:t>
            </a:r>
          </a:p>
          <a:p>
            <a:endParaRPr lang="en-US" altLang="en-US" dirty="0">
              <a:solidFill>
                <a:srgbClr val="19476E"/>
              </a:solidFill>
              <a:ea typeface="MS PGothic" panose="020B0600070205080204" pitchFamily="34" charset="-128"/>
            </a:endParaRPr>
          </a:p>
          <a:p>
            <a:r>
              <a:rPr lang="en-US" altLang="en-US" dirty="0">
                <a:solidFill>
                  <a:srgbClr val="19476E"/>
                </a:solidFill>
                <a:ea typeface="MS PGothic" panose="020B0600070205080204" pitchFamily="34" charset="-128"/>
              </a:rPr>
              <a:t>Academics can meet this requirement if at least 60% of their course load is in accounting and corporate financial management courses above the principles level. </a:t>
            </a:r>
          </a:p>
          <a:p>
            <a:endParaRPr lang="en-US" altLang="en-US" dirty="0">
              <a:solidFill>
                <a:srgbClr val="19476E"/>
              </a:solidFill>
              <a:ea typeface="MS PGothic" panose="020B0600070205080204" pitchFamily="34" charset="-128"/>
            </a:endParaRPr>
          </a:p>
          <a:p>
            <a:r>
              <a:rPr lang="en-US" altLang="en-US" dirty="0">
                <a:solidFill>
                  <a:srgbClr val="19476E"/>
                </a:solidFill>
                <a:ea typeface="MS PGothic" panose="020B0600070205080204" pitchFamily="34" charset="-128"/>
              </a:rPr>
              <a:t>Professional experience is expected to be gained in full-time employment. However, continuous part-time positions of 20 hours per week meeting the definition of qualified experience will count toward this requirement at a rate of one year of experience for every two years of part-time employment. </a:t>
            </a:r>
          </a:p>
          <a:p>
            <a:r>
              <a:rPr lang="en-US" altLang="en-US" dirty="0">
                <a:solidFill>
                  <a:srgbClr val="19476E"/>
                </a:solidFill>
                <a:ea typeface="MS PGothic" panose="020B0600070205080204" pitchFamily="34" charset="-128"/>
              </a:rPr>
              <a:t> </a:t>
            </a:r>
          </a:p>
        </p:txBody>
      </p:sp>
    </p:spTree>
    <p:extLst>
      <p:ext uri="{BB962C8B-B14F-4D97-AF65-F5344CB8AC3E}">
        <p14:creationId xmlns:p14="http://schemas.microsoft.com/office/powerpoint/2010/main" val="1602783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7E5F-3DF5-04FA-EE8B-4386DC3978A1}"/>
              </a:ext>
            </a:extLst>
          </p:cNvPr>
          <p:cNvSpPr>
            <a:spLocks noGrp="1"/>
          </p:cNvSpPr>
          <p:nvPr>
            <p:ph type="title"/>
          </p:nvPr>
        </p:nvSpPr>
        <p:spPr/>
        <p:txBody>
          <a:bodyPr>
            <a:normAutofit fontScale="90000"/>
          </a:bodyPr>
          <a:lstStyle/>
          <a:p>
            <a:r>
              <a:rPr lang="en-US" dirty="0"/>
              <a:t>Appendix- Work Experience Requirement </a:t>
            </a:r>
            <a:r>
              <a:rPr lang="en-US" sz="3600" dirty="0"/>
              <a:t>(continued)</a:t>
            </a:r>
            <a:endParaRPr lang="en-US" dirty="0"/>
          </a:p>
        </p:txBody>
      </p:sp>
      <p:sp>
        <p:nvSpPr>
          <p:cNvPr id="4" name="Rectangle 4">
            <a:extLst>
              <a:ext uri="{FF2B5EF4-FFF2-40B4-BE49-F238E27FC236}">
                <a16:creationId xmlns:a16="http://schemas.microsoft.com/office/drawing/2014/main" id="{2147D87F-5570-AD76-8829-E3C6511936CF}"/>
              </a:ext>
            </a:extLst>
          </p:cNvPr>
          <p:cNvSpPr>
            <a:spLocks noChangeArrowheads="1"/>
          </p:cNvSpPr>
          <p:nvPr/>
        </p:nvSpPr>
        <p:spPr bwMode="auto">
          <a:xfrm>
            <a:off x="1378450" y="1859206"/>
            <a:ext cx="87630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i="1" dirty="0">
                <a:solidFill>
                  <a:srgbClr val="19476E"/>
                </a:solidFill>
                <a:ea typeface="MS PGothic" panose="020B0600070205080204" pitchFamily="34" charset="-128"/>
              </a:rPr>
              <a:t>From IMA’s </a:t>
            </a:r>
            <a:r>
              <a:rPr lang="en-US" altLang="en-US" b="1" i="1" dirty="0">
                <a:solidFill>
                  <a:srgbClr val="19476E"/>
                </a:solidFill>
                <a:ea typeface="MS PGothic" panose="020B0600070205080204" pitchFamily="34" charset="-128"/>
              </a:rPr>
              <a:t>CMA Candidate Handbook</a:t>
            </a:r>
            <a:r>
              <a:rPr lang="en-US" altLang="en-US" i="1" dirty="0">
                <a:solidFill>
                  <a:srgbClr val="19476E"/>
                </a:solidFill>
                <a:ea typeface="MS PGothic" panose="020B0600070205080204" pitchFamily="34" charset="-128"/>
              </a:rPr>
              <a:t>:</a:t>
            </a:r>
            <a:br>
              <a:rPr lang="en-US" altLang="en-US" i="1" dirty="0">
                <a:solidFill>
                  <a:srgbClr val="19476E"/>
                </a:solidFill>
                <a:ea typeface="MS PGothic" panose="020B0600070205080204" pitchFamily="34" charset="-128"/>
              </a:rPr>
            </a:br>
            <a:endParaRPr lang="en-US" altLang="en-US" sz="1600" i="1" dirty="0">
              <a:solidFill>
                <a:srgbClr val="19476E"/>
              </a:solidFill>
              <a:ea typeface="MS PGothic" panose="020B0600070205080204" pitchFamily="34" charset="-128"/>
            </a:endParaRPr>
          </a:p>
          <a:p>
            <a:r>
              <a:rPr lang="en-US" altLang="en-US" dirty="0">
                <a:solidFill>
                  <a:srgbClr val="19476E"/>
                </a:solidFill>
                <a:ea typeface="MS PGothic" panose="020B0600070205080204" pitchFamily="34" charset="-128"/>
              </a:rPr>
              <a:t>Qualifying experience consists of positions requiring judgments regularly made employing the principles of management accounting and financial management. </a:t>
            </a:r>
            <a:br>
              <a:rPr lang="en-US" altLang="en-US" dirty="0">
                <a:solidFill>
                  <a:srgbClr val="19476E"/>
                </a:solidFill>
                <a:ea typeface="MS PGothic" panose="020B0600070205080204" pitchFamily="34" charset="-128"/>
              </a:rPr>
            </a:br>
            <a:br>
              <a:rPr lang="en-US" altLang="en-US" sz="1600" b="1" dirty="0">
                <a:solidFill>
                  <a:srgbClr val="19476E"/>
                </a:solidFill>
                <a:ea typeface="MS PGothic" panose="020B0600070205080204" pitchFamily="34" charset="-128"/>
              </a:rPr>
            </a:br>
            <a:r>
              <a:rPr lang="en-US" altLang="en-US" b="1" dirty="0">
                <a:solidFill>
                  <a:srgbClr val="19476E"/>
                </a:solidFill>
                <a:ea typeface="MS PGothic" panose="020B0600070205080204" pitchFamily="34" charset="-128"/>
              </a:rPr>
              <a:t>Such employment includes: </a:t>
            </a:r>
            <a:br>
              <a:rPr lang="en-US" altLang="en-US" b="1" dirty="0">
                <a:solidFill>
                  <a:srgbClr val="19476E"/>
                </a:solidFill>
                <a:ea typeface="MS PGothic" panose="020B0600070205080204" pitchFamily="34" charset="-128"/>
              </a:rPr>
            </a:br>
            <a:r>
              <a:rPr lang="en-US" altLang="en-US" dirty="0">
                <a:solidFill>
                  <a:srgbClr val="19476E"/>
                </a:solidFill>
                <a:ea typeface="MS PGothic" panose="020B0600070205080204" pitchFamily="34" charset="-128"/>
              </a:rPr>
              <a:t>	• Preparation of financial statements </a:t>
            </a:r>
          </a:p>
          <a:p>
            <a:r>
              <a:rPr lang="en-US" altLang="en-US" dirty="0">
                <a:solidFill>
                  <a:srgbClr val="19476E"/>
                </a:solidFill>
                <a:ea typeface="MS PGothic" panose="020B0600070205080204" pitchFamily="34" charset="-128"/>
              </a:rPr>
              <a:t>	• Financial planning &amp; analysis </a:t>
            </a:r>
          </a:p>
          <a:p>
            <a:r>
              <a:rPr lang="en-US" altLang="en-US" dirty="0">
                <a:solidFill>
                  <a:srgbClr val="19476E"/>
                </a:solidFill>
                <a:ea typeface="MS PGothic" panose="020B0600070205080204" pitchFamily="34" charset="-128"/>
              </a:rPr>
              <a:t>	• Monthly, quarterly, and year-end close </a:t>
            </a:r>
          </a:p>
          <a:p>
            <a:r>
              <a:rPr lang="en-US" altLang="en-US" dirty="0">
                <a:solidFill>
                  <a:srgbClr val="19476E"/>
                </a:solidFill>
                <a:ea typeface="MS PGothic" panose="020B0600070205080204" pitchFamily="34" charset="-128"/>
              </a:rPr>
              <a:t>	• Auditing (external or internal) </a:t>
            </a:r>
          </a:p>
          <a:p>
            <a:r>
              <a:rPr lang="en-US" altLang="en-US" dirty="0">
                <a:solidFill>
                  <a:srgbClr val="19476E"/>
                </a:solidFill>
                <a:ea typeface="MS PGothic" panose="020B0600070205080204" pitchFamily="34" charset="-128"/>
              </a:rPr>
              <a:t>	• Budget preparation &amp; reporting 	</a:t>
            </a:r>
          </a:p>
          <a:p>
            <a:r>
              <a:rPr lang="en-US" altLang="en-US" dirty="0">
                <a:solidFill>
                  <a:srgbClr val="19476E"/>
                </a:solidFill>
                <a:ea typeface="MS PGothic" panose="020B0600070205080204" pitchFamily="34" charset="-128"/>
              </a:rPr>
              <a:t>	• Manage general ledger and balance sheets </a:t>
            </a:r>
          </a:p>
          <a:p>
            <a:r>
              <a:rPr lang="en-US" altLang="en-US" dirty="0">
                <a:solidFill>
                  <a:srgbClr val="19476E"/>
                </a:solidFill>
                <a:ea typeface="MS PGothic" panose="020B0600070205080204" pitchFamily="34" charset="-128"/>
              </a:rPr>
              <a:t>	• Forecasting </a:t>
            </a:r>
          </a:p>
          <a:p>
            <a:r>
              <a:rPr lang="en-US" altLang="en-US" dirty="0">
                <a:solidFill>
                  <a:srgbClr val="19476E"/>
                </a:solidFill>
                <a:ea typeface="MS PGothic" panose="020B0600070205080204" pitchFamily="34" charset="-128"/>
              </a:rPr>
              <a:t>	• Company investment decision making </a:t>
            </a:r>
          </a:p>
          <a:p>
            <a:r>
              <a:rPr lang="en-US" altLang="en-US" dirty="0">
                <a:solidFill>
                  <a:srgbClr val="19476E"/>
                </a:solidFill>
                <a:ea typeface="MS PGothic" panose="020B0600070205080204" pitchFamily="34" charset="-128"/>
              </a:rPr>
              <a:t>	• Costing analysis </a:t>
            </a:r>
          </a:p>
          <a:p>
            <a:r>
              <a:rPr lang="en-US" altLang="en-US" dirty="0">
                <a:solidFill>
                  <a:srgbClr val="19476E"/>
                </a:solidFill>
                <a:ea typeface="MS PGothic" panose="020B0600070205080204" pitchFamily="34" charset="-128"/>
              </a:rPr>
              <a:t>	• Risk evaluation </a:t>
            </a:r>
          </a:p>
        </p:txBody>
      </p:sp>
    </p:spTree>
    <p:extLst>
      <p:ext uri="{BB962C8B-B14F-4D97-AF65-F5344CB8AC3E}">
        <p14:creationId xmlns:p14="http://schemas.microsoft.com/office/powerpoint/2010/main" val="425455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7E5F-3DF5-04FA-EE8B-4386DC3978A1}"/>
              </a:ext>
            </a:extLst>
          </p:cNvPr>
          <p:cNvSpPr>
            <a:spLocks noGrp="1"/>
          </p:cNvSpPr>
          <p:nvPr>
            <p:ph type="title"/>
          </p:nvPr>
        </p:nvSpPr>
        <p:spPr/>
        <p:txBody>
          <a:bodyPr>
            <a:normAutofit fontScale="90000"/>
          </a:bodyPr>
          <a:lstStyle/>
          <a:p>
            <a:r>
              <a:rPr lang="en-US" dirty="0"/>
              <a:t>Appendix- Work Experience Requirement </a:t>
            </a:r>
            <a:r>
              <a:rPr lang="en-US" sz="3600" dirty="0"/>
              <a:t>(continued)</a:t>
            </a:r>
            <a:endParaRPr lang="en-US" dirty="0"/>
          </a:p>
        </p:txBody>
      </p:sp>
      <p:sp>
        <p:nvSpPr>
          <p:cNvPr id="4" name="Rectangle 5">
            <a:extLst>
              <a:ext uri="{FF2B5EF4-FFF2-40B4-BE49-F238E27FC236}">
                <a16:creationId xmlns:a16="http://schemas.microsoft.com/office/drawing/2014/main" id="{41ECADDD-E6C7-D8CE-8165-781DE7B7B707}"/>
              </a:ext>
            </a:extLst>
          </p:cNvPr>
          <p:cNvSpPr>
            <a:spLocks noChangeArrowheads="1"/>
          </p:cNvSpPr>
          <p:nvPr/>
        </p:nvSpPr>
        <p:spPr bwMode="auto">
          <a:xfrm>
            <a:off x="1371843" y="1959921"/>
            <a:ext cx="8458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i="1" dirty="0">
                <a:solidFill>
                  <a:srgbClr val="19476E"/>
                </a:solidFill>
                <a:ea typeface="MS PGothic" panose="020B0600070205080204" pitchFamily="34" charset="-128"/>
              </a:rPr>
              <a:t>From IMA’s </a:t>
            </a:r>
            <a:r>
              <a:rPr lang="en-US" altLang="en-US" b="1" i="1" dirty="0">
                <a:solidFill>
                  <a:srgbClr val="19476E"/>
                </a:solidFill>
                <a:ea typeface="MS PGothic" panose="020B0600070205080204" pitchFamily="34" charset="-128"/>
              </a:rPr>
              <a:t>CMA Candidate Handbook</a:t>
            </a:r>
            <a:r>
              <a:rPr lang="en-US" altLang="en-US" i="1" dirty="0">
                <a:solidFill>
                  <a:srgbClr val="19476E"/>
                </a:solidFill>
                <a:ea typeface="MS PGothic" panose="020B0600070205080204" pitchFamily="34" charset="-128"/>
              </a:rPr>
              <a:t>:</a:t>
            </a:r>
            <a:br>
              <a:rPr lang="en-US" altLang="en-US" i="1" dirty="0">
                <a:solidFill>
                  <a:srgbClr val="19476E"/>
                </a:solidFill>
                <a:ea typeface="MS PGothic" panose="020B0600070205080204" pitchFamily="34" charset="-128"/>
              </a:rPr>
            </a:br>
            <a:endParaRPr lang="en-US" altLang="en-US" sz="900" i="1" dirty="0">
              <a:solidFill>
                <a:srgbClr val="19476E"/>
              </a:solidFill>
              <a:ea typeface="MS PGothic" panose="020B0600070205080204" pitchFamily="34" charset="-128"/>
            </a:endParaRPr>
          </a:p>
          <a:p>
            <a:r>
              <a:rPr lang="en-US" altLang="en-US" sz="2400" dirty="0">
                <a:solidFill>
                  <a:srgbClr val="19476E"/>
                </a:solidFill>
                <a:ea typeface="MS PGothic" panose="020B0600070205080204" pitchFamily="34" charset="-128"/>
              </a:rPr>
              <a:t>Employment requiring the occasional application of management accounting principles such as in computer operations, sales and marketing, manufacturing, engineering, personnel, and general management will not satisfy this requirement. Internships and trainee, clerical, or non-technical positions do not provide appropriate experience to fulfill this requirement. </a:t>
            </a:r>
          </a:p>
        </p:txBody>
      </p:sp>
    </p:spTree>
    <p:extLst>
      <p:ext uri="{BB962C8B-B14F-4D97-AF65-F5344CB8AC3E}">
        <p14:creationId xmlns:p14="http://schemas.microsoft.com/office/powerpoint/2010/main" val="1279086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106EE6D-6064-F5C2-2E61-3BF51EDA8855}"/>
              </a:ext>
            </a:extLst>
          </p:cNvPr>
          <p:cNvPicPr>
            <a:picLocks noChangeAspect="1"/>
          </p:cNvPicPr>
          <p:nvPr/>
        </p:nvPicPr>
        <p:blipFill>
          <a:blip r:embed="rId3"/>
          <a:stretch>
            <a:fillRect/>
          </a:stretch>
        </p:blipFill>
        <p:spPr>
          <a:xfrm>
            <a:off x="-3" y="4892040"/>
            <a:ext cx="12191557" cy="1965960"/>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6D5D267F-06FE-56BD-C079-A77522E3CB99}"/>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a:stretch/>
        </p:blipFill>
        <p:spPr>
          <a:xfrm>
            <a:off x="443" y="-172764"/>
            <a:ext cx="12191557" cy="6858000"/>
          </a:xfrm>
          <a:prstGeom prst="rect">
            <a:avLst/>
          </a:prstGeom>
        </p:spPr>
      </p:pic>
      <p:sp>
        <p:nvSpPr>
          <p:cNvPr id="111625" name="Rectangle 111624">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1627" name="Straight Connector 111626">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B9BF2B2-7729-4BF5-1B80-2238DE0195BD}"/>
              </a:ext>
            </a:extLst>
          </p:cNvPr>
          <p:cNvPicPr>
            <a:picLocks noChangeAspect="1"/>
          </p:cNvPicPr>
          <p:nvPr/>
        </p:nvPicPr>
        <p:blipFill>
          <a:blip r:embed="rId3"/>
          <a:stretch>
            <a:fillRect/>
          </a:stretch>
        </p:blipFill>
        <p:spPr>
          <a:xfrm>
            <a:off x="-447" y="4904442"/>
            <a:ext cx="12191554" cy="1965960"/>
          </a:xfrm>
          <a:prstGeom prst="rect">
            <a:avLst/>
          </a:prstGeom>
        </p:spPr>
      </p:pic>
      <p:sp>
        <p:nvSpPr>
          <p:cNvPr id="111620" name="Title 1">
            <a:extLst>
              <a:ext uri="{FF2B5EF4-FFF2-40B4-BE49-F238E27FC236}">
                <a16:creationId xmlns:a16="http://schemas.microsoft.com/office/drawing/2014/main" id="{B21A727F-3D25-5C6F-5AC5-4B8F2BAD351F}"/>
              </a:ext>
            </a:extLst>
          </p:cNvPr>
          <p:cNvSpPr>
            <a:spLocks noGrp="1"/>
          </p:cNvSpPr>
          <p:nvPr>
            <p:ph type="title"/>
          </p:nvPr>
        </p:nvSpPr>
        <p:spPr>
          <a:xfrm>
            <a:off x="774954" y="5312664"/>
            <a:ext cx="11135106" cy="1261872"/>
          </a:xfrm>
        </p:spPr>
        <p:txBody>
          <a:bodyPr vert="horz" lIns="91440" tIns="45720" rIns="91440" bIns="45720" rtlCol="0" anchor="ctr">
            <a:normAutofit/>
          </a:bodyPr>
          <a:lstStyle/>
          <a:p>
            <a:r>
              <a:rPr lang="en-US" altLang="en-US" sz="5400" dirty="0">
                <a:solidFill>
                  <a:schemeClr val="tx1">
                    <a:lumMod val="85000"/>
                    <a:lumOff val="15000"/>
                  </a:schemeClr>
                </a:solidFill>
              </a:rPr>
              <a:t>Careers in Management Accounting</a:t>
            </a:r>
          </a:p>
        </p:txBody>
      </p:sp>
    </p:spTree>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Website&#10;&#10;Description automatically generated with low confidence">
            <a:extLst>
              <a:ext uri="{FF2B5EF4-FFF2-40B4-BE49-F238E27FC236}">
                <a16:creationId xmlns:a16="http://schemas.microsoft.com/office/drawing/2014/main" id="{B27E893A-4030-6832-D31F-400A6896D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180" y="1623060"/>
            <a:ext cx="6979920" cy="523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887E5F-3DF5-04FA-EE8B-4386DC3978A1}"/>
              </a:ext>
            </a:extLst>
          </p:cNvPr>
          <p:cNvSpPr>
            <a:spLocks noGrp="1"/>
          </p:cNvSpPr>
          <p:nvPr>
            <p:ph type="title"/>
          </p:nvPr>
        </p:nvSpPr>
        <p:spPr/>
        <p:txBody>
          <a:bodyPr>
            <a:normAutofit fontScale="90000"/>
          </a:bodyPr>
          <a:lstStyle/>
          <a:p>
            <a:r>
              <a:rPr lang="en-US" dirty="0"/>
              <a:t>Appendix- Dual Certification</a:t>
            </a:r>
          </a:p>
        </p:txBody>
      </p:sp>
    </p:spTree>
    <p:extLst>
      <p:ext uri="{BB962C8B-B14F-4D97-AF65-F5344CB8AC3E}">
        <p14:creationId xmlns:p14="http://schemas.microsoft.com/office/powerpoint/2010/main" val="2831514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Management Accounting &amp; Public Accounting</a:t>
            </a:r>
          </a:p>
        </p:txBody>
      </p:sp>
      <p:sp>
        <p:nvSpPr>
          <p:cNvPr id="25" name="Rectangle 6">
            <a:extLst>
              <a:ext uri="{FF2B5EF4-FFF2-40B4-BE49-F238E27FC236}">
                <a16:creationId xmlns:a16="http://schemas.microsoft.com/office/drawing/2014/main" id="{940AF5F2-A8E8-4B6E-38CE-0555966143DB}"/>
              </a:ext>
            </a:extLst>
          </p:cNvPr>
          <p:cNvSpPr>
            <a:spLocks noChangeArrowheads="1"/>
          </p:cNvSpPr>
          <p:nvPr/>
        </p:nvSpPr>
        <p:spPr bwMode="auto">
          <a:xfrm>
            <a:off x="1206505" y="2501402"/>
            <a:ext cx="5029200" cy="1038225"/>
          </a:xfrm>
          <a:prstGeom prst="rect">
            <a:avLst/>
          </a:prstGeom>
          <a:solidFill>
            <a:srgbClr val="CE6B33"/>
          </a:solidFill>
          <a:ln w="9525">
            <a:solidFill>
              <a:srgbClr val="000000"/>
            </a:solidFill>
            <a:miter lim="800000"/>
            <a:headEnd/>
            <a:tailEnd/>
          </a:ln>
        </p:spPr>
        <p:txBody>
          <a:bodyPr wrap="none" anchor="ctr"/>
          <a:lstStyle>
            <a:lvl1pPr>
              <a:spcBef>
                <a:spcPct val="20000"/>
              </a:spcBef>
              <a:buFont typeface="Wingdings" panose="05000000000000000000" pitchFamily="2"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endParaRPr lang="en-US" altLang="en-US" sz="1800">
              <a:solidFill>
                <a:srgbClr val="CE6A32"/>
              </a:solidFill>
            </a:endParaRPr>
          </a:p>
        </p:txBody>
      </p:sp>
      <p:sp>
        <p:nvSpPr>
          <p:cNvPr id="26" name="Text Box 18">
            <a:extLst>
              <a:ext uri="{FF2B5EF4-FFF2-40B4-BE49-F238E27FC236}">
                <a16:creationId xmlns:a16="http://schemas.microsoft.com/office/drawing/2014/main" id="{38C48254-62FB-2916-BDF7-B10D74A672B6}"/>
              </a:ext>
            </a:extLst>
          </p:cNvPr>
          <p:cNvSpPr txBox="1">
            <a:spLocks noChangeArrowheads="1"/>
          </p:cNvSpPr>
          <p:nvPr/>
        </p:nvSpPr>
        <p:spPr bwMode="auto">
          <a:xfrm>
            <a:off x="1331913" y="2585145"/>
            <a:ext cx="4764087" cy="400050"/>
          </a:xfrm>
          <a:prstGeom prst="rect">
            <a:avLst/>
          </a:prstGeom>
          <a:solidFill>
            <a:srgbClr val="CE6B33"/>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FFFFFF"/>
                </a:solidFill>
                <a:latin typeface="Arial" panose="020B0604020202020204" pitchFamily="34" charset="0"/>
                <a:ea typeface="MS PGothic" panose="020B0600070205080204" pitchFamily="34" charset="-128"/>
                <a:cs typeface="Arial" panose="020B0604020202020204" pitchFamily="34" charset="0"/>
              </a:rPr>
              <a:t>Internal</a:t>
            </a:r>
            <a:r>
              <a:rPr lang="en-US" altLang="en-US" sz="2000" b="1" dirty="0">
                <a:solidFill>
                  <a:srgbClr val="003260"/>
                </a:solidFill>
                <a:latin typeface="Arial" panose="020B0604020202020204" pitchFamily="34" charset="0"/>
                <a:ea typeface="MS PGothic" panose="020B0600070205080204" pitchFamily="34" charset="-128"/>
                <a:cs typeface="Arial" panose="020B0604020202020204" pitchFamily="34" charset="0"/>
              </a:rPr>
              <a:t> </a:t>
            </a:r>
          </a:p>
        </p:txBody>
      </p:sp>
      <p:sp>
        <p:nvSpPr>
          <p:cNvPr id="27" name="Rectangle 7">
            <a:extLst>
              <a:ext uri="{FF2B5EF4-FFF2-40B4-BE49-F238E27FC236}">
                <a16:creationId xmlns:a16="http://schemas.microsoft.com/office/drawing/2014/main" id="{320D92E3-91C7-41E0-46E8-6E504DCBD424}"/>
              </a:ext>
            </a:extLst>
          </p:cNvPr>
          <p:cNvSpPr>
            <a:spLocks noChangeArrowheads="1"/>
          </p:cNvSpPr>
          <p:nvPr/>
        </p:nvSpPr>
        <p:spPr bwMode="auto">
          <a:xfrm>
            <a:off x="1331913" y="3000321"/>
            <a:ext cx="1017587" cy="420688"/>
          </a:xfrm>
          <a:prstGeom prst="rect">
            <a:avLst/>
          </a:prstGeom>
          <a:ln>
            <a:solidFill>
              <a:schemeClr val="tx1"/>
            </a:solidFill>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lr>
                <a:srgbClr val="003663"/>
              </a:buClr>
              <a:buChar char="•"/>
              <a:defRPr sz="2000">
                <a:solidFill>
                  <a:srgbClr val="808080"/>
                </a:solidFill>
                <a:latin typeface="Helvetica" pitchFamily="34" charset="0"/>
              </a:defRPr>
            </a:lvl1pPr>
            <a:lvl2pPr marL="742950" indent="-285750" eaLnBrk="0" hangingPunct="0">
              <a:spcBef>
                <a:spcPct val="20000"/>
              </a:spcBef>
              <a:buClr>
                <a:srgbClr val="003663"/>
              </a:buClr>
              <a:buChar char="–"/>
              <a:defRPr sz="2000">
                <a:solidFill>
                  <a:srgbClr val="808080"/>
                </a:solidFill>
                <a:latin typeface="Helvetica" pitchFamily="34" charset="0"/>
              </a:defRPr>
            </a:lvl2pPr>
            <a:lvl3pPr marL="1143000" indent="-228600" eaLnBrk="0" hangingPunct="0">
              <a:spcBef>
                <a:spcPct val="20000"/>
              </a:spcBef>
              <a:buChar char="•"/>
              <a:defRPr sz="1600">
                <a:solidFill>
                  <a:schemeClr val="tx1"/>
                </a:solidFill>
                <a:latin typeface="Helvetica" pitchFamily="34" charset="0"/>
              </a:defRPr>
            </a:lvl3pPr>
            <a:lvl4pPr marL="1600200" indent="-228600" eaLnBrk="0" hangingPunct="0">
              <a:spcBef>
                <a:spcPct val="20000"/>
              </a:spcBef>
              <a:buChar char="–"/>
              <a:defRPr sz="1600">
                <a:solidFill>
                  <a:schemeClr val="tx1"/>
                </a:solidFill>
                <a:latin typeface="Helvetica" pitchFamily="34" charset="0"/>
              </a:defRPr>
            </a:lvl4pPr>
            <a:lvl5pPr marL="2057400" indent="-228600" eaLnBrk="0" hangingPunct="0">
              <a:spcBef>
                <a:spcPct val="20000"/>
              </a:spcBef>
              <a:buChar char="»"/>
              <a:defRPr sz="1600">
                <a:solidFill>
                  <a:schemeClr val="tx1"/>
                </a:solidFill>
                <a:latin typeface="Helvetica" pitchFamily="34" charset="0"/>
              </a:defRPr>
            </a:lvl5pPr>
            <a:lvl6pPr marL="2514600" indent="-228600" eaLnBrk="0" fontAlgn="base" hangingPunct="0">
              <a:spcBef>
                <a:spcPct val="20000"/>
              </a:spcBef>
              <a:spcAft>
                <a:spcPct val="0"/>
              </a:spcAft>
              <a:buChar char="»"/>
              <a:defRPr sz="1600">
                <a:solidFill>
                  <a:schemeClr val="tx1"/>
                </a:solidFill>
                <a:latin typeface="Helvetica" pitchFamily="34" charset="0"/>
              </a:defRPr>
            </a:lvl6pPr>
            <a:lvl7pPr marL="2971800" indent="-228600" eaLnBrk="0" fontAlgn="base" hangingPunct="0">
              <a:spcBef>
                <a:spcPct val="20000"/>
              </a:spcBef>
              <a:spcAft>
                <a:spcPct val="0"/>
              </a:spcAft>
              <a:buChar char="»"/>
              <a:defRPr sz="1600">
                <a:solidFill>
                  <a:schemeClr val="tx1"/>
                </a:solidFill>
                <a:latin typeface="Helvetica" pitchFamily="34" charset="0"/>
              </a:defRPr>
            </a:lvl7pPr>
            <a:lvl8pPr marL="3429000" indent="-228600" eaLnBrk="0" fontAlgn="base" hangingPunct="0">
              <a:spcBef>
                <a:spcPct val="20000"/>
              </a:spcBef>
              <a:spcAft>
                <a:spcPct val="0"/>
              </a:spcAft>
              <a:buChar char="»"/>
              <a:defRPr sz="1600">
                <a:solidFill>
                  <a:schemeClr val="tx1"/>
                </a:solidFill>
                <a:latin typeface="Helvetica" pitchFamily="34" charset="0"/>
              </a:defRPr>
            </a:lvl8pPr>
            <a:lvl9pPr marL="3886200" indent="-228600" eaLnBrk="0" fontAlgn="base" hangingPunct="0">
              <a:spcBef>
                <a:spcPct val="20000"/>
              </a:spcBef>
              <a:spcAft>
                <a:spcPct val="0"/>
              </a:spcAft>
              <a:buChar char="»"/>
              <a:defRPr sz="1600">
                <a:solidFill>
                  <a:schemeClr val="tx1"/>
                </a:solidFill>
                <a:latin typeface="Helvetica" pitchFamily="34" charset="0"/>
              </a:defRPr>
            </a:lvl9pPr>
          </a:lstStyle>
          <a:p>
            <a:pPr algn="ctr" eaLnBrk="1" fontAlgn="auto" hangingPunct="1">
              <a:spcBef>
                <a:spcPct val="0"/>
              </a:spcBef>
              <a:spcAft>
                <a:spcPts val="0"/>
              </a:spcAft>
              <a:buClrTx/>
              <a:buFontTx/>
              <a:buNone/>
              <a:defRPr/>
            </a:pPr>
            <a:r>
              <a:rPr lang="en-US" altLang="en-US" sz="1600" dirty="0">
                <a:solidFill>
                  <a:srgbClr val="CE6A32"/>
                </a:solidFill>
                <a:latin typeface="Arial"/>
              </a:rPr>
              <a:t>Develop</a:t>
            </a:r>
          </a:p>
        </p:txBody>
      </p:sp>
      <p:sp>
        <p:nvSpPr>
          <p:cNvPr id="28" name="Rectangle 8">
            <a:extLst>
              <a:ext uri="{FF2B5EF4-FFF2-40B4-BE49-F238E27FC236}">
                <a16:creationId xmlns:a16="http://schemas.microsoft.com/office/drawing/2014/main" id="{BE83C226-43FD-4460-386A-85645D64DD3B}"/>
              </a:ext>
            </a:extLst>
          </p:cNvPr>
          <p:cNvSpPr>
            <a:spLocks noChangeArrowheads="1"/>
          </p:cNvSpPr>
          <p:nvPr/>
        </p:nvSpPr>
        <p:spPr bwMode="auto">
          <a:xfrm>
            <a:off x="2425700" y="3000321"/>
            <a:ext cx="1382713" cy="420688"/>
          </a:xfrm>
          <a:prstGeom prst="rect">
            <a:avLst/>
          </a:prstGeom>
          <a:ln>
            <a:solidFill>
              <a:schemeClr val="tx1"/>
            </a:solidFill>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lr>
                <a:srgbClr val="003663"/>
              </a:buClr>
              <a:buChar char="•"/>
              <a:defRPr sz="2000">
                <a:solidFill>
                  <a:srgbClr val="808080"/>
                </a:solidFill>
                <a:latin typeface="Helvetica" pitchFamily="34" charset="0"/>
              </a:defRPr>
            </a:lvl1pPr>
            <a:lvl2pPr marL="742950" indent="-285750" eaLnBrk="0" hangingPunct="0">
              <a:spcBef>
                <a:spcPct val="20000"/>
              </a:spcBef>
              <a:buClr>
                <a:srgbClr val="003663"/>
              </a:buClr>
              <a:buChar char="–"/>
              <a:defRPr sz="2000">
                <a:solidFill>
                  <a:srgbClr val="808080"/>
                </a:solidFill>
                <a:latin typeface="Helvetica" pitchFamily="34" charset="0"/>
              </a:defRPr>
            </a:lvl2pPr>
            <a:lvl3pPr marL="1143000" indent="-228600" eaLnBrk="0" hangingPunct="0">
              <a:spcBef>
                <a:spcPct val="20000"/>
              </a:spcBef>
              <a:buChar char="•"/>
              <a:defRPr sz="1600">
                <a:solidFill>
                  <a:schemeClr val="tx1"/>
                </a:solidFill>
                <a:latin typeface="Helvetica" pitchFamily="34" charset="0"/>
              </a:defRPr>
            </a:lvl3pPr>
            <a:lvl4pPr marL="1600200" indent="-228600" eaLnBrk="0" hangingPunct="0">
              <a:spcBef>
                <a:spcPct val="20000"/>
              </a:spcBef>
              <a:buChar char="–"/>
              <a:defRPr sz="1600">
                <a:solidFill>
                  <a:schemeClr val="tx1"/>
                </a:solidFill>
                <a:latin typeface="Helvetica" pitchFamily="34" charset="0"/>
              </a:defRPr>
            </a:lvl4pPr>
            <a:lvl5pPr marL="2057400" indent="-228600" eaLnBrk="0" hangingPunct="0">
              <a:spcBef>
                <a:spcPct val="20000"/>
              </a:spcBef>
              <a:buChar char="»"/>
              <a:defRPr sz="1600">
                <a:solidFill>
                  <a:schemeClr val="tx1"/>
                </a:solidFill>
                <a:latin typeface="Helvetica" pitchFamily="34" charset="0"/>
              </a:defRPr>
            </a:lvl5pPr>
            <a:lvl6pPr marL="2514600" indent="-228600" eaLnBrk="0" fontAlgn="base" hangingPunct="0">
              <a:spcBef>
                <a:spcPct val="20000"/>
              </a:spcBef>
              <a:spcAft>
                <a:spcPct val="0"/>
              </a:spcAft>
              <a:buChar char="»"/>
              <a:defRPr sz="1600">
                <a:solidFill>
                  <a:schemeClr val="tx1"/>
                </a:solidFill>
                <a:latin typeface="Helvetica" pitchFamily="34" charset="0"/>
              </a:defRPr>
            </a:lvl6pPr>
            <a:lvl7pPr marL="2971800" indent="-228600" eaLnBrk="0" fontAlgn="base" hangingPunct="0">
              <a:spcBef>
                <a:spcPct val="20000"/>
              </a:spcBef>
              <a:spcAft>
                <a:spcPct val="0"/>
              </a:spcAft>
              <a:buChar char="»"/>
              <a:defRPr sz="1600">
                <a:solidFill>
                  <a:schemeClr val="tx1"/>
                </a:solidFill>
                <a:latin typeface="Helvetica" pitchFamily="34" charset="0"/>
              </a:defRPr>
            </a:lvl7pPr>
            <a:lvl8pPr marL="3429000" indent="-228600" eaLnBrk="0" fontAlgn="base" hangingPunct="0">
              <a:spcBef>
                <a:spcPct val="20000"/>
              </a:spcBef>
              <a:spcAft>
                <a:spcPct val="0"/>
              </a:spcAft>
              <a:buChar char="»"/>
              <a:defRPr sz="1600">
                <a:solidFill>
                  <a:schemeClr val="tx1"/>
                </a:solidFill>
                <a:latin typeface="Helvetica" pitchFamily="34" charset="0"/>
              </a:defRPr>
            </a:lvl8pPr>
            <a:lvl9pPr marL="3886200" indent="-228600" eaLnBrk="0" fontAlgn="base" hangingPunct="0">
              <a:spcBef>
                <a:spcPct val="20000"/>
              </a:spcBef>
              <a:spcAft>
                <a:spcPct val="0"/>
              </a:spcAft>
              <a:buChar char="»"/>
              <a:defRPr sz="1600">
                <a:solidFill>
                  <a:schemeClr val="tx1"/>
                </a:solidFill>
                <a:latin typeface="Helvetica" pitchFamily="34" charset="0"/>
              </a:defRPr>
            </a:lvl9pPr>
          </a:lstStyle>
          <a:p>
            <a:pPr algn="ctr" eaLnBrk="1" fontAlgn="auto" hangingPunct="1">
              <a:spcBef>
                <a:spcPct val="0"/>
              </a:spcBef>
              <a:spcAft>
                <a:spcPts val="0"/>
              </a:spcAft>
              <a:buClrTx/>
              <a:buFontTx/>
              <a:buNone/>
              <a:defRPr/>
            </a:pPr>
            <a:r>
              <a:rPr lang="en-US" altLang="en-US" sz="1600" dirty="0">
                <a:solidFill>
                  <a:srgbClr val="CE6A32"/>
                </a:solidFill>
                <a:latin typeface="Arial"/>
              </a:rPr>
              <a:t>Implement</a:t>
            </a:r>
          </a:p>
        </p:txBody>
      </p:sp>
      <p:sp>
        <p:nvSpPr>
          <p:cNvPr id="29" name="Rectangle 9">
            <a:extLst>
              <a:ext uri="{FF2B5EF4-FFF2-40B4-BE49-F238E27FC236}">
                <a16:creationId xmlns:a16="http://schemas.microsoft.com/office/drawing/2014/main" id="{CE855C70-507F-F6E7-789F-D55457CCFC6B}"/>
              </a:ext>
            </a:extLst>
          </p:cNvPr>
          <p:cNvSpPr>
            <a:spLocks noChangeArrowheads="1"/>
          </p:cNvSpPr>
          <p:nvPr/>
        </p:nvSpPr>
        <p:spPr bwMode="auto">
          <a:xfrm>
            <a:off x="3886200" y="3000321"/>
            <a:ext cx="1066800" cy="420688"/>
          </a:xfrm>
          <a:prstGeom prst="rect">
            <a:avLst/>
          </a:prstGeom>
          <a:ln>
            <a:solidFill>
              <a:schemeClr val="tx1"/>
            </a:solidFill>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lr>
                <a:srgbClr val="003663"/>
              </a:buClr>
              <a:buChar char="•"/>
              <a:defRPr sz="2000">
                <a:solidFill>
                  <a:srgbClr val="808080"/>
                </a:solidFill>
                <a:latin typeface="Helvetica" pitchFamily="34" charset="0"/>
              </a:defRPr>
            </a:lvl1pPr>
            <a:lvl2pPr marL="742950" indent="-285750" eaLnBrk="0" hangingPunct="0">
              <a:spcBef>
                <a:spcPct val="20000"/>
              </a:spcBef>
              <a:buClr>
                <a:srgbClr val="003663"/>
              </a:buClr>
              <a:buChar char="–"/>
              <a:defRPr sz="2000">
                <a:solidFill>
                  <a:srgbClr val="808080"/>
                </a:solidFill>
                <a:latin typeface="Helvetica" pitchFamily="34" charset="0"/>
              </a:defRPr>
            </a:lvl2pPr>
            <a:lvl3pPr marL="1143000" indent="-228600" eaLnBrk="0" hangingPunct="0">
              <a:spcBef>
                <a:spcPct val="20000"/>
              </a:spcBef>
              <a:buChar char="•"/>
              <a:defRPr sz="1600">
                <a:solidFill>
                  <a:schemeClr val="tx1"/>
                </a:solidFill>
                <a:latin typeface="Helvetica" pitchFamily="34" charset="0"/>
              </a:defRPr>
            </a:lvl3pPr>
            <a:lvl4pPr marL="1600200" indent="-228600" eaLnBrk="0" hangingPunct="0">
              <a:spcBef>
                <a:spcPct val="20000"/>
              </a:spcBef>
              <a:buChar char="–"/>
              <a:defRPr sz="1600">
                <a:solidFill>
                  <a:schemeClr val="tx1"/>
                </a:solidFill>
                <a:latin typeface="Helvetica" pitchFamily="34" charset="0"/>
              </a:defRPr>
            </a:lvl4pPr>
            <a:lvl5pPr marL="2057400" indent="-228600" eaLnBrk="0" hangingPunct="0">
              <a:spcBef>
                <a:spcPct val="20000"/>
              </a:spcBef>
              <a:buChar char="»"/>
              <a:defRPr sz="1600">
                <a:solidFill>
                  <a:schemeClr val="tx1"/>
                </a:solidFill>
                <a:latin typeface="Helvetica" pitchFamily="34" charset="0"/>
              </a:defRPr>
            </a:lvl5pPr>
            <a:lvl6pPr marL="2514600" indent="-228600" eaLnBrk="0" fontAlgn="base" hangingPunct="0">
              <a:spcBef>
                <a:spcPct val="20000"/>
              </a:spcBef>
              <a:spcAft>
                <a:spcPct val="0"/>
              </a:spcAft>
              <a:buChar char="»"/>
              <a:defRPr sz="1600">
                <a:solidFill>
                  <a:schemeClr val="tx1"/>
                </a:solidFill>
                <a:latin typeface="Helvetica" pitchFamily="34" charset="0"/>
              </a:defRPr>
            </a:lvl6pPr>
            <a:lvl7pPr marL="2971800" indent="-228600" eaLnBrk="0" fontAlgn="base" hangingPunct="0">
              <a:spcBef>
                <a:spcPct val="20000"/>
              </a:spcBef>
              <a:spcAft>
                <a:spcPct val="0"/>
              </a:spcAft>
              <a:buChar char="»"/>
              <a:defRPr sz="1600">
                <a:solidFill>
                  <a:schemeClr val="tx1"/>
                </a:solidFill>
                <a:latin typeface="Helvetica" pitchFamily="34" charset="0"/>
              </a:defRPr>
            </a:lvl7pPr>
            <a:lvl8pPr marL="3429000" indent="-228600" eaLnBrk="0" fontAlgn="base" hangingPunct="0">
              <a:spcBef>
                <a:spcPct val="20000"/>
              </a:spcBef>
              <a:spcAft>
                <a:spcPct val="0"/>
              </a:spcAft>
              <a:buChar char="»"/>
              <a:defRPr sz="1600">
                <a:solidFill>
                  <a:schemeClr val="tx1"/>
                </a:solidFill>
                <a:latin typeface="Helvetica" pitchFamily="34" charset="0"/>
              </a:defRPr>
            </a:lvl8pPr>
            <a:lvl9pPr marL="3886200" indent="-228600" eaLnBrk="0" fontAlgn="base" hangingPunct="0">
              <a:spcBef>
                <a:spcPct val="20000"/>
              </a:spcBef>
              <a:spcAft>
                <a:spcPct val="0"/>
              </a:spcAft>
              <a:buChar char="»"/>
              <a:defRPr sz="1600">
                <a:solidFill>
                  <a:schemeClr val="tx1"/>
                </a:solidFill>
                <a:latin typeface="Helvetica" pitchFamily="34" charset="0"/>
              </a:defRPr>
            </a:lvl9pPr>
          </a:lstStyle>
          <a:p>
            <a:pPr algn="ctr" eaLnBrk="1" fontAlgn="auto" hangingPunct="1">
              <a:spcBef>
                <a:spcPct val="0"/>
              </a:spcBef>
              <a:spcAft>
                <a:spcPts val="0"/>
              </a:spcAft>
              <a:buClrTx/>
              <a:buFontTx/>
              <a:buNone/>
              <a:defRPr/>
            </a:pPr>
            <a:r>
              <a:rPr lang="en-US" altLang="en-US" sz="1600" dirty="0">
                <a:solidFill>
                  <a:srgbClr val="CE6A32"/>
                </a:solidFill>
                <a:latin typeface="Arial"/>
              </a:rPr>
              <a:t>Manage</a:t>
            </a:r>
          </a:p>
        </p:txBody>
      </p:sp>
      <p:sp>
        <p:nvSpPr>
          <p:cNvPr id="30" name="Rectangle 10">
            <a:extLst>
              <a:ext uri="{FF2B5EF4-FFF2-40B4-BE49-F238E27FC236}">
                <a16:creationId xmlns:a16="http://schemas.microsoft.com/office/drawing/2014/main" id="{2964D496-9109-4824-3D59-256EB3DE7C51}"/>
              </a:ext>
            </a:extLst>
          </p:cNvPr>
          <p:cNvSpPr>
            <a:spLocks noChangeArrowheads="1"/>
          </p:cNvSpPr>
          <p:nvPr/>
        </p:nvSpPr>
        <p:spPr bwMode="auto">
          <a:xfrm>
            <a:off x="5029200" y="3006671"/>
            <a:ext cx="1066800" cy="409575"/>
          </a:xfrm>
          <a:prstGeom prst="rect">
            <a:avLst/>
          </a:prstGeom>
          <a:ln>
            <a:solidFill>
              <a:schemeClr val="tx1"/>
            </a:solidFill>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lr>
                <a:srgbClr val="003663"/>
              </a:buClr>
              <a:buChar char="•"/>
              <a:defRPr sz="2000">
                <a:solidFill>
                  <a:srgbClr val="808080"/>
                </a:solidFill>
                <a:latin typeface="Helvetica" pitchFamily="34" charset="0"/>
              </a:defRPr>
            </a:lvl1pPr>
            <a:lvl2pPr marL="742950" indent="-285750" eaLnBrk="0" hangingPunct="0">
              <a:spcBef>
                <a:spcPct val="20000"/>
              </a:spcBef>
              <a:buClr>
                <a:srgbClr val="003663"/>
              </a:buClr>
              <a:buChar char="–"/>
              <a:defRPr sz="2000">
                <a:solidFill>
                  <a:srgbClr val="808080"/>
                </a:solidFill>
                <a:latin typeface="Helvetica" pitchFamily="34" charset="0"/>
              </a:defRPr>
            </a:lvl2pPr>
            <a:lvl3pPr marL="1143000" indent="-228600" eaLnBrk="0" hangingPunct="0">
              <a:spcBef>
                <a:spcPct val="20000"/>
              </a:spcBef>
              <a:buChar char="•"/>
              <a:defRPr sz="1600">
                <a:solidFill>
                  <a:schemeClr val="tx1"/>
                </a:solidFill>
                <a:latin typeface="Helvetica" pitchFamily="34" charset="0"/>
              </a:defRPr>
            </a:lvl3pPr>
            <a:lvl4pPr marL="1600200" indent="-228600" eaLnBrk="0" hangingPunct="0">
              <a:spcBef>
                <a:spcPct val="20000"/>
              </a:spcBef>
              <a:buChar char="–"/>
              <a:defRPr sz="1600">
                <a:solidFill>
                  <a:schemeClr val="tx1"/>
                </a:solidFill>
                <a:latin typeface="Helvetica" pitchFamily="34" charset="0"/>
              </a:defRPr>
            </a:lvl4pPr>
            <a:lvl5pPr marL="2057400" indent="-228600" eaLnBrk="0" hangingPunct="0">
              <a:spcBef>
                <a:spcPct val="20000"/>
              </a:spcBef>
              <a:buChar char="»"/>
              <a:defRPr sz="1600">
                <a:solidFill>
                  <a:schemeClr val="tx1"/>
                </a:solidFill>
                <a:latin typeface="Helvetica" pitchFamily="34" charset="0"/>
              </a:defRPr>
            </a:lvl5pPr>
            <a:lvl6pPr marL="2514600" indent="-228600" eaLnBrk="0" fontAlgn="base" hangingPunct="0">
              <a:spcBef>
                <a:spcPct val="20000"/>
              </a:spcBef>
              <a:spcAft>
                <a:spcPct val="0"/>
              </a:spcAft>
              <a:buChar char="»"/>
              <a:defRPr sz="1600">
                <a:solidFill>
                  <a:schemeClr val="tx1"/>
                </a:solidFill>
                <a:latin typeface="Helvetica" pitchFamily="34" charset="0"/>
              </a:defRPr>
            </a:lvl6pPr>
            <a:lvl7pPr marL="2971800" indent="-228600" eaLnBrk="0" fontAlgn="base" hangingPunct="0">
              <a:spcBef>
                <a:spcPct val="20000"/>
              </a:spcBef>
              <a:spcAft>
                <a:spcPct val="0"/>
              </a:spcAft>
              <a:buChar char="»"/>
              <a:defRPr sz="1600">
                <a:solidFill>
                  <a:schemeClr val="tx1"/>
                </a:solidFill>
                <a:latin typeface="Helvetica" pitchFamily="34" charset="0"/>
              </a:defRPr>
            </a:lvl7pPr>
            <a:lvl8pPr marL="3429000" indent="-228600" eaLnBrk="0" fontAlgn="base" hangingPunct="0">
              <a:spcBef>
                <a:spcPct val="20000"/>
              </a:spcBef>
              <a:spcAft>
                <a:spcPct val="0"/>
              </a:spcAft>
              <a:buChar char="»"/>
              <a:defRPr sz="1600">
                <a:solidFill>
                  <a:schemeClr val="tx1"/>
                </a:solidFill>
                <a:latin typeface="Helvetica" pitchFamily="34" charset="0"/>
              </a:defRPr>
            </a:lvl8pPr>
            <a:lvl9pPr marL="3886200" indent="-228600" eaLnBrk="0" fontAlgn="base" hangingPunct="0">
              <a:spcBef>
                <a:spcPct val="20000"/>
              </a:spcBef>
              <a:spcAft>
                <a:spcPct val="0"/>
              </a:spcAft>
              <a:buChar char="»"/>
              <a:defRPr sz="1600">
                <a:solidFill>
                  <a:schemeClr val="tx1"/>
                </a:solidFill>
                <a:latin typeface="Helvetica" pitchFamily="34" charset="0"/>
              </a:defRPr>
            </a:lvl9pPr>
          </a:lstStyle>
          <a:p>
            <a:pPr algn="ctr" eaLnBrk="1" fontAlgn="auto" hangingPunct="1">
              <a:spcBef>
                <a:spcPct val="0"/>
              </a:spcBef>
              <a:spcAft>
                <a:spcPts val="0"/>
              </a:spcAft>
              <a:buClrTx/>
              <a:buFontTx/>
              <a:buNone/>
              <a:defRPr/>
            </a:pPr>
            <a:r>
              <a:rPr lang="en-US" altLang="en-US" sz="1600" dirty="0">
                <a:solidFill>
                  <a:srgbClr val="CE6A32"/>
                </a:solidFill>
                <a:latin typeface="Arial"/>
              </a:rPr>
              <a:t>Report</a:t>
            </a:r>
          </a:p>
        </p:txBody>
      </p:sp>
      <p:sp>
        <p:nvSpPr>
          <p:cNvPr id="31" name="Text Box 14">
            <a:extLst>
              <a:ext uri="{FF2B5EF4-FFF2-40B4-BE49-F238E27FC236}">
                <a16:creationId xmlns:a16="http://schemas.microsoft.com/office/drawing/2014/main" id="{B2384164-44C4-7837-225A-9D8DD23F912D}"/>
              </a:ext>
            </a:extLst>
          </p:cNvPr>
          <p:cNvSpPr txBox="1">
            <a:spLocks noChangeArrowheads="1"/>
          </p:cNvSpPr>
          <p:nvPr/>
        </p:nvSpPr>
        <p:spPr bwMode="auto">
          <a:xfrm>
            <a:off x="1367631" y="1915016"/>
            <a:ext cx="5037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003260"/>
                </a:solidFill>
                <a:latin typeface="Arial" panose="020B0604020202020204" pitchFamily="34" charset="0"/>
                <a:ea typeface="MS PGothic" panose="020B0600070205080204" pitchFamily="34" charset="-128"/>
                <a:cs typeface="Arial" panose="020B0604020202020204" pitchFamily="34" charset="0"/>
              </a:rPr>
              <a:t>Management Accounting</a:t>
            </a:r>
          </a:p>
        </p:txBody>
      </p:sp>
      <p:cxnSp>
        <p:nvCxnSpPr>
          <p:cNvPr id="32" name="Straight Connector 31">
            <a:extLst>
              <a:ext uri="{FF2B5EF4-FFF2-40B4-BE49-F238E27FC236}">
                <a16:creationId xmlns:a16="http://schemas.microsoft.com/office/drawing/2014/main" id="{6F4BBDA3-C7C0-1C9C-92E5-E4AFFFE508A8}"/>
              </a:ext>
            </a:extLst>
          </p:cNvPr>
          <p:cNvCxnSpPr>
            <a:cxnSpLocks/>
          </p:cNvCxnSpPr>
          <p:nvPr/>
        </p:nvCxnSpPr>
        <p:spPr>
          <a:xfrm>
            <a:off x="7096598" y="1816754"/>
            <a:ext cx="0" cy="3964776"/>
          </a:xfrm>
          <a:prstGeom prst="line">
            <a:avLst/>
          </a:prstGeom>
          <a:ln>
            <a:solidFill>
              <a:srgbClr val="71707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A88448-F325-9950-8196-EA55D52EFED6}"/>
              </a:ext>
            </a:extLst>
          </p:cNvPr>
          <p:cNvCxnSpPr>
            <a:cxnSpLocks/>
          </p:cNvCxnSpPr>
          <p:nvPr/>
        </p:nvCxnSpPr>
        <p:spPr>
          <a:xfrm>
            <a:off x="752306" y="4586010"/>
            <a:ext cx="11405875" cy="0"/>
          </a:xfrm>
          <a:prstGeom prst="line">
            <a:avLst/>
          </a:prstGeom>
          <a:ln>
            <a:solidFill>
              <a:srgbClr val="717074"/>
            </a:solidFill>
          </a:ln>
        </p:spPr>
        <p:style>
          <a:lnRef idx="1">
            <a:schemeClr val="accent1"/>
          </a:lnRef>
          <a:fillRef idx="0">
            <a:schemeClr val="accent1"/>
          </a:fillRef>
          <a:effectRef idx="0">
            <a:schemeClr val="accent1"/>
          </a:effectRef>
          <a:fontRef idx="minor">
            <a:schemeClr val="tx1"/>
          </a:fontRef>
        </p:style>
      </p:cxnSp>
      <p:sp>
        <p:nvSpPr>
          <p:cNvPr id="34" name="Text Box 16">
            <a:extLst>
              <a:ext uri="{FF2B5EF4-FFF2-40B4-BE49-F238E27FC236}">
                <a16:creationId xmlns:a16="http://schemas.microsoft.com/office/drawing/2014/main" id="{B63E1145-EA1C-836C-17E0-4667E489E641}"/>
              </a:ext>
            </a:extLst>
          </p:cNvPr>
          <p:cNvSpPr txBox="1">
            <a:spLocks noChangeArrowheads="1"/>
          </p:cNvSpPr>
          <p:nvPr/>
        </p:nvSpPr>
        <p:spPr bwMode="auto">
          <a:xfrm>
            <a:off x="7739381" y="1979400"/>
            <a:ext cx="3079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003260"/>
                </a:solidFill>
                <a:latin typeface="Arial" panose="020B0604020202020204" pitchFamily="34" charset="0"/>
                <a:ea typeface="MS PGothic" panose="020B0600070205080204" pitchFamily="34" charset="-128"/>
                <a:cs typeface="Arial" panose="020B0604020202020204" pitchFamily="34" charset="0"/>
              </a:rPr>
              <a:t>Public Accounting</a:t>
            </a:r>
          </a:p>
        </p:txBody>
      </p:sp>
      <p:sp>
        <p:nvSpPr>
          <p:cNvPr id="35" name="Rectangle 6">
            <a:extLst>
              <a:ext uri="{FF2B5EF4-FFF2-40B4-BE49-F238E27FC236}">
                <a16:creationId xmlns:a16="http://schemas.microsoft.com/office/drawing/2014/main" id="{31705E2E-BF1E-1312-B867-9B9ADD3645F1}"/>
              </a:ext>
            </a:extLst>
          </p:cNvPr>
          <p:cNvSpPr>
            <a:spLocks noChangeArrowheads="1"/>
          </p:cNvSpPr>
          <p:nvPr/>
        </p:nvSpPr>
        <p:spPr bwMode="auto">
          <a:xfrm>
            <a:off x="7734619" y="2511676"/>
            <a:ext cx="3084512" cy="1038224"/>
          </a:xfrm>
          <a:prstGeom prst="rect">
            <a:avLst/>
          </a:prstGeom>
          <a:solidFill>
            <a:srgbClr val="65C29C"/>
          </a:solidFill>
          <a:ln w="9525">
            <a:solidFill>
              <a:srgbClr val="000000"/>
            </a:solidFill>
            <a:miter lim="800000"/>
            <a:headEnd/>
            <a:tailEnd/>
          </a:ln>
        </p:spPr>
        <p:txBody>
          <a:bodyPr wrap="none" anchor="ctr"/>
          <a:lstStyle>
            <a:lvl1pPr>
              <a:spcBef>
                <a:spcPct val="20000"/>
              </a:spcBef>
              <a:buFont typeface="Wingdings" panose="05000000000000000000" pitchFamily="2"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endParaRPr lang="en-US" altLang="en-US" sz="1800">
              <a:solidFill>
                <a:srgbClr val="CE6A32"/>
              </a:solidFill>
            </a:endParaRPr>
          </a:p>
        </p:txBody>
      </p:sp>
      <p:sp>
        <p:nvSpPr>
          <p:cNvPr id="36" name="Rectangle 7">
            <a:extLst>
              <a:ext uri="{FF2B5EF4-FFF2-40B4-BE49-F238E27FC236}">
                <a16:creationId xmlns:a16="http://schemas.microsoft.com/office/drawing/2014/main" id="{1B042F9A-330D-B0D2-2B0F-D088E6CD62D8}"/>
              </a:ext>
            </a:extLst>
          </p:cNvPr>
          <p:cNvSpPr>
            <a:spLocks noChangeArrowheads="1"/>
          </p:cNvSpPr>
          <p:nvPr/>
        </p:nvSpPr>
        <p:spPr bwMode="auto">
          <a:xfrm>
            <a:off x="7883527" y="2926706"/>
            <a:ext cx="1306512" cy="420687"/>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wrap="none" anchor="ctr"/>
          <a:lstStyle/>
          <a:p>
            <a:pPr algn="ctr" eaLnBrk="1" fontAlgn="auto" hangingPunct="1">
              <a:spcBef>
                <a:spcPts val="0"/>
              </a:spcBef>
              <a:spcAft>
                <a:spcPts val="0"/>
              </a:spcAft>
              <a:defRPr/>
            </a:pPr>
            <a:r>
              <a:rPr lang="en-US" sz="1600" dirty="0">
                <a:solidFill>
                  <a:srgbClr val="72C6A1"/>
                </a:solidFill>
                <a:ea typeface="MS PGothic" charset="0"/>
                <a:cs typeface="Arial" charset="0"/>
              </a:rPr>
              <a:t>Audit</a:t>
            </a:r>
          </a:p>
        </p:txBody>
      </p:sp>
      <p:sp>
        <p:nvSpPr>
          <p:cNvPr id="37" name="Rectangle 8">
            <a:extLst>
              <a:ext uri="{FF2B5EF4-FFF2-40B4-BE49-F238E27FC236}">
                <a16:creationId xmlns:a16="http://schemas.microsoft.com/office/drawing/2014/main" id="{4161E46F-CBAD-5C0A-8D5E-1DD7E6D38561}"/>
              </a:ext>
            </a:extLst>
          </p:cNvPr>
          <p:cNvSpPr>
            <a:spLocks noChangeArrowheads="1"/>
          </p:cNvSpPr>
          <p:nvPr/>
        </p:nvSpPr>
        <p:spPr bwMode="auto">
          <a:xfrm>
            <a:off x="9331327" y="2926706"/>
            <a:ext cx="1306512" cy="417512"/>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wrap="none" anchor="ctr"/>
          <a:lstStyle/>
          <a:p>
            <a:pPr algn="ctr" eaLnBrk="1" fontAlgn="auto" hangingPunct="1">
              <a:spcBef>
                <a:spcPts val="0"/>
              </a:spcBef>
              <a:spcAft>
                <a:spcPts val="0"/>
              </a:spcAft>
              <a:defRPr/>
            </a:pPr>
            <a:r>
              <a:rPr lang="en-US" sz="1600" dirty="0">
                <a:solidFill>
                  <a:srgbClr val="72C6A1"/>
                </a:solidFill>
                <a:ea typeface="MS PGothic" charset="0"/>
                <a:cs typeface="Arial" charset="0"/>
              </a:rPr>
              <a:t>Tax</a:t>
            </a:r>
          </a:p>
        </p:txBody>
      </p:sp>
      <p:sp>
        <p:nvSpPr>
          <p:cNvPr id="38" name="Text Box 18">
            <a:extLst>
              <a:ext uri="{FF2B5EF4-FFF2-40B4-BE49-F238E27FC236}">
                <a16:creationId xmlns:a16="http://schemas.microsoft.com/office/drawing/2014/main" id="{9AF4497A-1982-CE53-A005-9AAA87414060}"/>
              </a:ext>
            </a:extLst>
          </p:cNvPr>
          <p:cNvSpPr txBox="1">
            <a:spLocks noChangeArrowheads="1"/>
          </p:cNvSpPr>
          <p:nvPr/>
        </p:nvSpPr>
        <p:spPr bwMode="auto">
          <a:xfrm>
            <a:off x="7700964" y="2520306"/>
            <a:ext cx="3079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FFFFFF"/>
                </a:solidFill>
                <a:latin typeface="Arial" panose="020B0604020202020204" pitchFamily="34" charset="0"/>
                <a:ea typeface="MS PGothic" panose="020B0600070205080204" pitchFamily="34" charset="-128"/>
                <a:cs typeface="Arial" panose="020B0604020202020204" pitchFamily="34" charset="0"/>
              </a:rPr>
              <a:t>External</a:t>
            </a:r>
            <a:r>
              <a:rPr lang="en-US" altLang="en-US" sz="2000" b="1">
                <a:solidFill>
                  <a:srgbClr val="003260"/>
                </a:solidFill>
                <a:latin typeface="Arial" panose="020B0604020202020204" pitchFamily="34" charset="0"/>
                <a:ea typeface="MS PGothic" panose="020B0600070205080204" pitchFamily="34" charset="-128"/>
                <a:cs typeface="Arial" panose="020B0604020202020204" pitchFamily="34" charset="0"/>
              </a:rPr>
              <a:t> </a:t>
            </a:r>
          </a:p>
        </p:txBody>
      </p:sp>
      <p:sp>
        <p:nvSpPr>
          <p:cNvPr id="41" name="Text Box 20">
            <a:extLst>
              <a:ext uri="{FF2B5EF4-FFF2-40B4-BE49-F238E27FC236}">
                <a16:creationId xmlns:a16="http://schemas.microsoft.com/office/drawing/2014/main" id="{D6F82156-5590-C297-13C5-D72222543DAE}"/>
              </a:ext>
            </a:extLst>
          </p:cNvPr>
          <p:cNvSpPr txBox="1">
            <a:spLocks noChangeArrowheads="1"/>
          </p:cNvSpPr>
          <p:nvPr/>
        </p:nvSpPr>
        <p:spPr bwMode="auto">
          <a:xfrm>
            <a:off x="1199356" y="3725963"/>
            <a:ext cx="502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en-US" altLang="en-US" sz="1600" dirty="0">
                <a:solidFill>
                  <a:srgbClr val="003260"/>
                </a:solidFill>
              </a:rPr>
              <a:t>Management accountants </a:t>
            </a:r>
            <a:r>
              <a:rPr lang="en-US" altLang="en-US" sz="1600" b="1" dirty="0">
                <a:solidFill>
                  <a:srgbClr val="003260"/>
                </a:solidFill>
              </a:rPr>
              <a:t>support the creation </a:t>
            </a:r>
            <a:br>
              <a:rPr lang="en-US" altLang="en-US" sz="1600" b="1" dirty="0">
                <a:solidFill>
                  <a:srgbClr val="003260"/>
                </a:solidFill>
              </a:rPr>
            </a:br>
            <a:r>
              <a:rPr lang="en-US" altLang="en-US" sz="1600" b="1" dirty="0">
                <a:solidFill>
                  <a:srgbClr val="003260"/>
                </a:solidFill>
              </a:rPr>
              <a:t>of value</a:t>
            </a:r>
            <a:r>
              <a:rPr lang="en-US" altLang="en-US" sz="1600" dirty="0">
                <a:solidFill>
                  <a:srgbClr val="003260"/>
                </a:solidFill>
              </a:rPr>
              <a:t>, rather than simply measuring it.</a:t>
            </a:r>
            <a:r>
              <a:rPr lang="en-US" altLang="en-US" sz="2000" dirty="0">
                <a:solidFill>
                  <a:srgbClr val="003260"/>
                </a:solidFill>
              </a:rPr>
              <a:t>  </a:t>
            </a:r>
          </a:p>
        </p:txBody>
      </p:sp>
      <p:sp>
        <p:nvSpPr>
          <p:cNvPr id="42" name="Text Box 20">
            <a:extLst>
              <a:ext uri="{FF2B5EF4-FFF2-40B4-BE49-F238E27FC236}">
                <a16:creationId xmlns:a16="http://schemas.microsoft.com/office/drawing/2014/main" id="{0D35D8BC-3BDC-6181-6200-474A7B2CD2D7}"/>
              </a:ext>
            </a:extLst>
          </p:cNvPr>
          <p:cNvSpPr txBox="1">
            <a:spLocks noChangeArrowheads="1"/>
          </p:cNvSpPr>
          <p:nvPr/>
        </p:nvSpPr>
        <p:spPr bwMode="auto">
          <a:xfrm>
            <a:off x="7670799" y="3654093"/>
            <a:ext cx="3089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buFontTx/>
              <a:buNone/>
            </a:pPr>
            <a:r>
              <a:rPr lang="en-US" altLang="en-US" sz="1600" dirty="0">
                <a:solidFill>
                  <a:srgbClr val="003260"/>
                </a:solidFill>
              </a:rPr>
              <a:t>Public accountants </a:t>
            </a:r>
            <a:br>
              <a:rPr lang="en-US" altLang="en-US" sz="1600" dirty="0">
                <a:solidFill>
                  <a:srgbClr val="003260"/>
                </a:solidFill>
              </a:rPr>
            </a:br>
            <a:r>
              <a:rPr lang="en-US" altLang="en-US" sz="1600" b="1" dirty="0">
                <a:solidFill>
                  <a:srgbClr val="003260"/>
                </a:solidFill>
              </a:rPr>
              <a:t>focus on compliance</a:t>
            </a:r>
            <a:r>
              <a:rPr lang="en-US" altLang="en-US" sz="1600" dirty="0">
                <a:solidFill>
                  <a:srgbClr val="003260"/>
                </a:solidFill>
              </a:rPr>
              <a:t>.</a:t>
            </a:r>
            <a:endParaRPr lang="en-US" altLang="en-US" sz="2000" dirty="0">
              <a:solidFill>
                <a:srgbClr val="003260"/>
              </a:solidFill>
            </a:endParaRPr>
          </a:p>
        </p:txBody>
      </p:sp>
      <p:sp>
        <p:nvSpPr>
          <p:cNvPr id="43" name="TextBox 1">
            <a:extLst>
              <a:ext uri="{FF2B5EF4-FFF2-40B4-BE49-F238E27FC236}">
                <a16:creationId xmlns:a16="http://schemas.microsoft.com/office/drawing/2014/main" id="{537F0539-E87E-AFC8-B23F-3B54B802D804}"/>
              </a:ext>
            </a:extLst>
          </p:cNvPr>
          <p:cNvSpPr txBox="1">
            <a:spLocks noChangeArrowheads="1"/>
          </p:cNvSpPr>
          <p:nvPr/>
        </p:nvSpPr>
        <p:spPr bwMode="auto">
          <a:xfrm>
            <a:off x="1129339" y="5021297"/>
            <a:ext cx="4800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1600" dirty="0">
                <a:solidFill>
                  <a:srgbClr val="19476E"/>
                </a:solidFill>
                <a:latin typeface="Arial" panose="020B0604020202020204" pitchFamily="34" charset="0"/>
                <a:ea typeface="MS PGothic" panose="020B0600070205080204" pitchFamily="34" charset="-128"/>
              </a:rPr>
              <a:t>Global professional certification</a:t>
            </a:r>
          </a:p>
          <a:p>
            <a:pPr eaLnBrk="1" hangingPunct="1">
              <a:buFont typeface="Arial" panose="020B0604020202020204" pitchFamily="34" charset="0"/>
              <a:buChar char="•"/>
            </a:pPr>
            <a:r>
              <a:rPr lang="en-US" altLang="en-US" sz="1600" dirty="0">
                <a:solidFill>
                  <a:srgbClr val="19476E"/>
                </a:solidFill>
                <a:latin typeface="Arial" panose="020B0604020202020204" pitchFamily="34" charset="0"/>
                <a:ea typeface="MS PGothic" panose="020B0600070205080204" pitchFamily="34" charset="-128"/>
              </a:rPr>
              <a:t>Focuses on the future and on supporting strategy</a:t>
            </a:r>
          </a:p>
        </p:txBody>
      </p:sp>
      <p:sp>
        <p:nvSpPr>
          <p:cNvPr id="44" name="Rectangle 6">
            <a:extLst>
              <a:ext uri="{FF2B5EF4-FFF2-40B4-BE49-F238E27FC236}">
                <a16:creationId xmlns:a16="http://schemas.microsoft.com/office/drawing/2014/main" id="{D7DA9159-BD15-8AFC-4C71-65248FDCC4EB}"/>
              </a:ext>
            </a:extLst>
          </p:cNvPr>
          <p:cNvSpPr>
            <a:spLocks noChangeArrowheads="1"/>
          </p:cNvSpPr>
          <p:nvPr/>
        </p:nvSpPr>
        <p:spPr bwMode="auto">
          <a:xfrm>
            <a:off x="555139" y="4639529"/>
            <a:ext cx="502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dirty="0">
                <a:solidFill>
                  <a:srgbClr val="013060"/>
                </a:solidFill>
                <a:latin typeface="Arial" panose="020B0604020202020204" pitchFamily="34" charset="0"/>
                <a:ea typeface="MS PGothic" panose="020B0600070205080204" pitchFamily="34" charset="-128"/>
              </a:rPr>
              <a:t>Relevant certification: </a:t>
            </a:r>
            <a:r>
              <a:rPr lang="en-US" altLang="en-US" b="1" dirty="0">
                <a:solidFill>
                  <a:srgbClr val="CE6A32"/>
                </a:solidFill>
                <a:latin typeface="Arial" panose="020B0604020202020204" pitchFamily="34" charset="0"/>
                <a:ea typeface="MS PGothic" panose="020B0600070205080204" pitchFamily="34" charset="-128"/>
                <a:cs typeface="Arial" panose="020B0604020202020204" pitchFamily="34" charset="0"/>
              </a:rPr>
              <a:t>CMA</a:t>
            </a:r>
          </a:p>
        </p:txBody>
      </p:sp>
      <p:sp>
        <p:nvSpPr>
          <p:cNvPr id="45" name="TextBox 18">
            <a:extLst>
              <a:ext uri="{FF2B5EF4-FFF2-40B4-BE49-F238E27FC236}">
                <a16:creationId xmlns:a16="http://schemas.microsoft.com/office/drawing/2014/main" id="{305CB1DA-F950-C258-C903-C40DBC6E3C4A}"/>
              </a:ext>
            </a:extLst>
          </p:cNvPr>
          <p:cNvSpPr txBox="1">
            <a:spLocks noChangeArrowheads="1"/>
          </p:cNvSpPr>
          <p:nvPr/>
        </p:nvSpPr>
        <p:spPr bwMode="auto">
          <a:xfrm>
            <a:off x="7386156" y="5070342"/>
            <a:ext cx="3325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1600" dirty="0">
                <a:solidFill>
                  <a:srgbClr val="19476E"/>
                </a:solidFill>
                <a:latin typeface="Arial" panose="020B0604020202020204" pitchFamily="34" charset="0"/>
                <a:ea typeface="MS PGothic" panose="020B0600070205080204" pitchFamily="34" charset="-128"/>
              </a:rPr>
              <a:t>License granted by a U.S. state</a:t>
            </a:r>
          </a:p>
          <a:p>
            <a:pPr eaLnBrk="1" hangingPunct="1">
              <a:buFont typeface="Arial" panose="020B0604020202020204" pitchFamily="34" charset="0"/>
              <a:buChar char="•"/>
            </a:pPr>
            <a:r>
              <a:rPr lang="en-US" altLang="en-US" sz="1600" dirty="0">
                <a:solidFill>
                  <a:srgbClr val="19476E"/>
                </a:solidFill>
                <a:latin typeface="Arial" panose="020B0604020202020204" pitchFamily="34" charset="0"/>
                <a:ea typeface="MS PGothic" panose="020B0600070205080204" pitchFamily="34" charset="-128"/>
              </a:rPr>
              <a:t>Focuses on historical data</a:t>
            </a:r>
          </a:p>
        </p:txBody>
      </p:sp>
      <p:sp>
        <p:nvSpPr>
          <p:cNvPr id="46" name="Rectangle 25">
            <a:extLst>
              <a:ext uri="{FF2B5EF4-FFF2-40B4-BE49-F238E27FC236}">
                <a16:creationId xmlns:a16="http://schemas.microsoft.com/office/drawing/2014/main" id="{AECAB60A-E38B-9189-517E-7E59D64696E4}"/>
              </a:ext>
            </a:extLst>
          </p:cNvPr>
          <p:cNvSpPr>
            <a:spLocks noChangeArrowheads="1"/>
          </p:cNvSpPr>
          <p:nvPr/>
        </p:nvSpPr>
        <p:spPr bwMode="auto">
          <a:xfrm>
            <a:off x="7694931" y="4668706"/>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dirty="0">
                <a:solidFill>
                  <a:srgbClr val="013060"/>
                </a:solidFill>
                <a:latin typeface="Arial" panose="020B0604020202020204" pitchFamily="34" charset="0"/>
                <a:ea typeface="MS PGothic" panose="020B0600070205080204" pitchFamily="34" charset="-128"/>
              </a:rPr>
              <a:t>Relevant certification: </a:t>
            </a:r>
            <a:r>
              <a:rPr lang="en-US" altLang="en-US" b="1" dirty="0">
                <a:solidFill>
                  <a:srgbClr val="65C29C"/>
                </a:solidFill>
                <a:latin typeface="Arial" panose="020B0604020202020204" pitchFamily="34" charset="0"/>
                <a:ea typeface="MS PGothic" panose="020B0600070205080204" pitchFamily="34" charset="-128"/>
                <a:cs typeface="Arial" panose="020B0604020202020204" pitchFamily="34" charset="0"/>
              </a:rPr>
              <a:t>CPA</a:t>
            </a:r>
          </a:p>
        </p:txBody>
      </p:sp>
    </p:spTree>
    <p:custDataLst>
      <p:tags r:id="rId1"/>
    </p:custDataLst>
    <p:extLst>
      <p:ext uri="{BB962C8B-B14F-4D97-AF65-F5344CB8AC3E}">
        <p14:creationId xmlns:p14="http://schemas.microsoft.com/office/powerpoint/2010/main" val="1609289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Management Accountant Jobs and Roles</a:t>
            </a:r>
          </a:p>
        </p:txBody>
      </p:sp>
      <p:sp>
        <p:nvSpPr>
          <p:cNvPr id="117" name="Rectangle 116">
            <a:extLst>
              <a:ext uri="{FF2B5EF4-FFF2-40B4-BE49-F238E27FC236}">
                <a16:creationId xmlns:a16="http://schemas.microsoft.com/office/drawing/2014/main" id="{CDF7E706-364E-BE28-7486-04B9DD1A156F}"/>
              </a:ext>
            </a:extLst>
          </p:cNvPr>
          <p:cNvSpPr/>
          <p:nvPr/>
        </p:nvSpPr>
        <p:spPr>
          <a:xfrm>
            <a:off x="5358923" y="3367332"/>
            <a:ext cx="1392238" cy="144780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18" name="Rectangle 117">
            <a:extLst>
              <a:ext uri="{FF2B5EF4-FFF2-40B4-BE49-F238E27FC236}">
                <a16:creationId xmlns:a16="http://schemas.microsoft.com/office/drawing/2014/main" id="{FB253241-1CCC-E63C-7F02-3379C8923868}"/>
              </a:ext>
            </a:extLst>
          </p:cNvPr>
          <p:cNvSpPr/>
          <p:nvPr/>
        </p:nvSpPr>
        <p:spPr>
          <a:xfrm>
            <a:off x="5358923" y="1879852"/>
            <a:ext cx="1392238" cy="1447800"/>
          </a:xfrm>
          <a:prstGeom prst="rect">
            <a:avLst/>
          </a:prstGeom>
          <a:solidFill>
            <a:srgbClr val="A8EA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srgbClr val="003260"/>
                </a:solidFill>
                <a:latin typeface="Arial" panose="020B0604020202020204" pitchFamily="34" charset="0"/>
                <a:ea typeface="MS PGothic" panose="020B0600070205080204" pitchFamily="34" charset="-128"/>
                <a:cs typeface="Arial" panose="020B0604020202020204" pitchFamily="34" charset="0"/>
              </a:rPr>
              <a:t>VP of </a:t>
            </a:r>
          </a:p>
          <a:p>
            <a:pPr algn="ctr" eaLnBrk="1" fontAlgn="auto" hangingPunct="1">
              <a:spcBef>
                <a:spcPts val="0"/>
              </a:spcBef>
              <a:spcAft>
                <a:spcPts val="0"/>
              </a:spcAft>
              <a:defRPr/>
            </a:pPr>
            <a:r>
              <a:rPr lang="en-US" sz="1400" dirty="0">
                <a:solidFill>
                  <a:srgbClr val="003260"/>
                </a:solidFill>
                <a:latin typeface="Arial" panose="020B0604020202020204" pitchFamily="34" charset="0"/>
                <a:ea typeface="MS PGothic" panose="020B0600070205080204" pitchFamily="34" charset="-128"/>
                <a:cs typeface="Arial" panose="020B0604020202020204" pitchFamily="34" charset="0"/>
              </a:rPr>
              <a:t>Finance</a:t>
            </a:r>
          </a:p>
        </p:txBody>
      </p:sp>
      <p:sp>
        <p:nvSpPr>
          <p:cNvPr id="119" name="Rectangle 118">
            <a:extLst>
              <a:ext uri="{FF2B5EF4-FFF2-40B4-BE49-F238E27FC236}">
                <a16:creationId xmlns:a16="http://schemas.microsoft.com/office/drawing/2014/main" id="{34CD7B7F-F964-1403-6B38-17014C0B651A}"/>
              </a:ext>
            </a:extLst>
          </p:cNvPr>
          <p:cNvSpPr/>
          <p:nvPr/>
        </p:nvSpPr>
        <p:spPr>
          <a:xfrm>
            <a:off x="5358923" y="4854812"/>
            <a:ext cx="1392238" cy="1447800"/>
          </a:xfrm>
          <a:prstGeom prst="rect">
            <a:avLst/>
          </a:prstGeom>
          <a:solidFill>
            <a:srgbClr val="A8EA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rgbClr val="003260"/>
                </a:solidFill>
                <a:latin typeface="Arial" panose="020B0604020202020204" pitchFamily="34" charset="0"/>
                <a:ea typeface="MS PGothic" panose="020B0600070205080204" pitchFamily="34" charset="-128"/>
                <a:cs typeface="Arial" panose="020B0604020202020204" pitchFamily="34" charset="0"/>
              </a:rPr>
              <a:t>CFO</a:t>
            </a:r>
          </a:p>
        </p:txBody>
      </p:sp>
      <p:sp>
        <p:nvSpPr>
          <p:cNvPr id="122" name="Rectangle 121">
            <a:extLst>
              <a:ext uri="{FF2B5EF4-FFF2-40B4-BE49-F238E27FC236}">
                <a16:creationId xmlns:a16="http://schemas.microsoft.com/office/drawing/2014/main" id="{31FB2807-B9D6-662F-0D15-F674ABD34606}"/>
              </a:ext>
            </a:extLst>
          </p:cNvPr>
          <p:cNvSpPr/>
          <p:nvPr/>
        </p:nvSpPr>
        <p:spPr>
          <a:xfrm>
            <a:off x="6806087" y="3348275"/>
            <a:ext cx="1392238" cy="1447800"/>
          </a:xfrm>
          <a:prstGeom prst="rect">
            <a:avLst/>
          </a:prstGeom>
          <a:solidFill>
            <a:srgbClr val="A8EA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rgbClr val="003260"/>
                </a:solidFill>
                <a:latin typeface="Arial" panose="020B0604020202020204" pitchFamily="34" charset="0"/>
                <a:ea typeface="MS PGothic" panose="020B0600070205080204" pitchFamily="34" charset="-128"/>
                <a:cs typeface="Arial" panose="020B0604020202020204" pitchFamily="34" charset="0"/>
              </a:rPr>
              <a:t>Controller</a:t>
            </a:r>
          </a:p>
        </p:txBody>
      </p:sp>
      <p:sp>
        <p:nvSpPr>
          <p:cNvPr id="123" name="Rectangle 122">
            <a:extLst>
              <a:ext uri="{FF2B5EF4-FFF2-40B4-BE49-F238E27FC236}">
                <a16:creationId xmlns:a16="http://schemas.microsoft.com/office/drawing/2014/main" id="{DFC41106-EA4A-D9B8-B542-3CE52A2310A9}"/>
              </a:ext>
            </a:extLst>
          </p:cNvPr>
          <p:cNvSpPr/>
          <p:nvPr/>
        </p:nvSpPr>
        <p:spPr>
          <a:xfrm>
            <a:off x="6798626" y="1871825"/>
            <a:ext cx="1392238" cy="14478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endParaRPr>
          </a:p>
          <a:p>
            <a:pPr algn="ctr">
              <a:defRPr/>
            </a:pPr>
            <a:r>
              <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Provide accurate information for better decisions</a:t>
            </a:r>
          </a:p>
          <a:p>
            <a:pPr algn="ctr" eaLnBrk="1" fontAlgn="auto" hangingPunct="1">
              <a:spcBef>
                <a:spcPts val="0"/>
              </a:spcBef>
              <a:spcAft>
                <a:spcPts val="0"/>
              </a:spcAft>
              <a:defRPr/>
            </a:pPr>
            <a:endParaRPr lang="en-US" dirty="0">
              <a:solidFill>
                <a:srgbClr val="FFFFFF"/>
              </a:solidFill>
            </a:endParaRPr>
          </a:p>
        </p:txBody>
      </p:sp>
      <p:sp>
        <p:nvSpPr>
          <p:cNvPr id="124" name="Rectangle 123">
            <a:extLst>
              <a:ext uri="{FF2B5EF4-FFF2-40B4-BE49-F238E27FC236}">
                <a16:creationId xmlns:a16="http://schemas.microsoft.com/office/drawing/2014/main" id="{54AADB36-A355-8B2A-2655-B7DEAC2228B2}"/>
              </a:ext>
            </a:extLst>
          </p:cNvPr>
          <p:cNvSpPr/>
          <p:nvPr/>
        </p:nvSpPr>
        <p:spPr>
          <a:xfrm>
            <a:off x="6806087" y="4835755"/>
            <a:ext cx="1392238" cy="14478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lnSpc>
                <a:spcPct val="120000"/>
              </a:lnSpc>
              <a:spcBef>
                <a:spcPct val="0"/>
              </a:spcBef>
              <a:spcAft>
                <a:spcPct val="0"/>
              </a:spcAft>
            </a:pPr>
            <a:r>
              <a:rPr lang="en-US" altLang="en-US" sz="1400" dirty="0">
                <a:solidFill>
                  <a:prstClr val="white"/>
                </a:solidFill>
                <a:latin typeface="Arial" panose="020B0604020202020204" pitchFamily="34" charset="0"/>
                <a:ea typeface="MS PGothic" panose="020B0600070205080204" pitchFamily="34" charset="-128"/>
                <a:cs typeface="Arial" panose="020B0604020202020204" pitchFamily="34" charset="0"/>
              </a:rPr>
              <a:t>Establish and maintain internal controls</a:t>
            </a:r>
          </a:p>
        </p:txBody>
      </p:sp>
      <p:sp>
        <p:nvSpPr>
          <p:cNvPr id="125" name="Rectangle 124">
            <a:extLst>
              <a:ext uri="{FF2B5EF4-FFF2-40B4-BE49-F238E27FC236}">
                <a16:creationId xmlns:a16="http://schemas.microsoft.com/office/drawing/2014/main" id="{AD295E3F-227E-02C8-DE6D-E23814FAACD2}"/>
              </a:ext>
            </a:extLst>
          </p:cNvPr>
          <p:cNvSpPr/>
          <p:nvPr/>
        </p:nvSpPr>
        <p:spPr>
          <a:xfrm>
            <a:off x="8238329" y="3348275"/>
            <a:ext cx="1392238" cy="14478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lnSpc>
                <a:spcPct val="120000"/>
              </a:lnSpc>
              <a:spcBef>
                <a:spcPct val="0"/>
              </a:spcBef>
              <a:spcAft>
                <a:spcPct val="0"/>
              </a:spcAft>
            </a:pPr>
            <a:r>
              <a:rPr lang="en-US" altLang="en-US" sz="1400">
                <a:solidFill>
                  <a:prstClr val="white"/>
                </a:solidFill>
                <a:latin typeface="Arial" panose="020B0604020202020204" pitchFamily="34" charset="0"/>
                <a:ea typeface="MS PGothic" panose="020B0600070205080204" pitchFamily="34" charset="-128"/>
                <a:cs typeface="Arial" panose="020B0604020202020204" pitchFamily="34" charset="0"/>
              </a:rPr>
              <a:t>Execute budgeting and forecasting</a:t>
            </a:r>
            <a:endParaRPr lang="en-US" altLang="en-US" sz="1400" dirty="0">
              <a:solidFill>
                <a:prstClr val="white"/>
              </a:solidFill>
              <a:latin typeface="Arial" panose="020B0604020202020204" pitchFamily="34" charset="0"/>
              <a:ea typeface="MS PGothic" panose="020B0600070205080204" pitchFamily="34" charset="-128"/>
              <a:cs typeface="Arial" panose="020B0604020202020204" pitchFamily="34" charset="0"/>
            </a:endParaRPr>
          </a:p>
        </p:txBody>
      </p:sp>
      <p:sp>
        <p:nvSpPr>
          <p:cNvPr id="126" name="Rectangle 125">
            <a:extLst>
              <a:ext uri="{FF2B5EF4-FFF2-40B4-BE49-F238E27FC236}">
                <a16:creationId xmlns:a16="http://schemas.microsoft.com/office/drawing/2014/main" id="{063320E5-C276-F14A-1A4D-91FCD80765C1}"/>
              </a:ext>
            </a:extLst>
          </p:cNvPr>
          <p:cNvSpPr/>
          <p:nvPr/>
        </p:nvSpPr>
        <p:spPr>
          <a:xfrm>
            <a:off x="8238329" y="1860795"/>
            <a:ext cx="1392238" cy="144780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27" name="Rectangle 126">
            <a:extLst>
              <a:ext uri="{FF2B5EF4-FFF2-40B4-BE49-F238E27FC236}">
                <a16:creationId xmlns:a16="http://schemas.microsoft.com/office/drawing/2014/main" id="{B2213711-8145-95D3-FC5C-12A1F58901E0}"/>
              </a:ext>
            </a:extLst>
          </p:cNvPr>
          <p:cNvSpPr/>
          <p:nvPr/>
        </p:nvSpPr>
        <p:spPr>
          <a:xfrm>
            <a:off x="8238329" y="4835755"/>
            <a:ext cx="1392238" cy="144780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35" name="Rectangle 134">
            <a:extLst>
              <a:ext uri="{FF2B5EF4-FFF2-40B4-BE49-F238E27FC236}">
                <a16:creationId xmlns:a16="http://schemas.microsoft.com/office/drawing/2014/main" id="{FB125B37-F925-E504-4B03-CF11169A5AA7}"/>
              </a:ext>
            </a:extLst>
          </p:cNvPr>
          <p:cNvSpPr/>
          <p:nvPr/>
        </p:nvSpPr>
        <p:spPr>
          <a:xfrm>
            <a:off x="2479517" y="3367332"/>
            <a:ext cx="1392238" cy="14478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36" name="Rectangle 135">
            <a:extLst>
              <a:ext uri="{FF2B5EF4-FFF2-40B4-BE49-F238E27FC236}">
                <a16:creationId xmlns:a16="http://schemas.microsoft.com/office/drawing/2014/main" id="{754CB1FF-14EF-85EF-09E8-C968909D52E4}"/>
              </a:ext>
            </a:extLst>
          </p:cNvPr>
          <p:cNvSpPr/>
          <p:nvPr/>
        </p:nvSpPr>
        <p:spPr>
          <a:xfrm>
            <a:off x="2479517" y="1879852"/>
            <a:ext cx="1392238" cy="144780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37" name="Rectangle 136">
            <a:extLst>
              <a:ext uri="{FF2B5EF4-FFF2-40B4-BE49-F238E27FC236}">
                <a16:creationId xmlns:a16="http://schemas.microsoft.com/office/drawing/2014/main" id="{467AEF72-BDCB-0B4A-2EAF-EDCCBEDC12A6}"/>
              </a:ext>
            </a:extLst>
          </p:cNvPr>
          <p:cNvSpPr/>
          <p:nvPr/>
        </p:nvSpPr>
        <p:spPr>
          <a:xfrm>
            <a:off x="2479517" y="4854812"/>
            <a:ext cx="1392238" cy="144780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38" name="Rectangle 137">
            <a:extLst>
              <a:ext uri="{FF2B5EF4-FFF2-40B4-BE49-F238E27FC236}">
                <a16:creationId xmlns:a16="http://schemas.microsoft.com/office/drawing/2014/main" id="{857AFB3F-77E0-CC9F-8376-F6C747B0D80B}"/>
              </a:ext>
            </a:extLst>
          </p:cNvPr>
          <p:cNvSpPr/>
          <p:nvPr/>
        </p:nvSpPr>
        <p:spPr>
          <a:xfrm>
            <a:off x="3911759" y="3367332"/>
            <a:ext cx="1392238" cy="1447800"/>
          </a:xfrm>
          <a:prstGeom prst="rect">
            <a:avLst/>
          </a:prstGeom>
          <a:solidFill>
            <a:srgbClr val="A8EA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rgbClr val="003260"/>
                </a:solidFill>
                <a:latin typeface="Arial" panose="020B0604020202020204" pitchFamily="34" charset="0"/>
                <a:ea typeface="MS PGothic" panose="020B0600070205080204" pitchFamily="34" charset="-128"/>
                <a:cs typeface="Arial" panose="020B0604020202020204" pitchFamily="34" charset="0"/>
              </a:rPr>
              <a:t>Finance Manager</a:t>
            </a:r>
          </a:p>
        </p:txBody>
      </p:sp>
      <p:sp>
        <p:nvSpPr>
          <p:cNvPr id="139" name="Rectangle 138">
            <a:extLst>
              <a:ext uri="{FF2B5EF4-FFF2-40B4-BE49-F238E27FC236}">
                <a16:creationId xmlns:a16="http://schemas.microsoft.com/office/drawing/2014/main" id="{3110FCF7-4C66-CA23-FF0B-C0D26EF018FE}"/>
              </a:ext>
            </a:extLst>
          </p:cNvPr>
          <p:cNvSpPr/>
          <p:nvPr/>
        </p:nvSpPr>
        <p:spPr>
          <a:xfrm>
            <a:off x="3918266" y="1879850"/>
            <a:ext cx="1392238" cy="14478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endParaRPr>
          </a:p>
          <a:p>
            <a:pPr algn="ctr">
              <a:defRPr/>
            </a:pPr>
            <a:r>
              <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Support business management and strategic development</a:t>
            </a:r>
          </a:p>
          <a:p>
            <a:pPr algn="ctr" eaLnBrk="1" fontAlgn="auto" hangingPunct="1">
              <a:spcBef>
                <a:spcPts val="0"/>
              </a:spcBef>
              <a:spcAft>
                <a:spcPts val="0"/>
              </a:spcAft>
              <a:defRPr/>
            </a:pPr>
            <a:endParaRPr lang="en-US" dirty="0">
              <a:solidFill>
                <a:srgbClr val="FFFFFF"/>
              </a:solidFill>
            </a:endParaRPr>
          </a:p>
        </p:txBody>
      </p:sp>
      <p:sp>
        <p:nvSpPr>
          <p:cNvPr id="140" name="Rectangle 139">
            <a:extLst>
              <a:ext uri="{FF2B5EF4-FFF2-40B4-BE49-F238E27FC236}">
                <a16:creationId xmlns:a16="http://schemas.microsoft.com/office/drawing/2014/main" id="{0F998769-F925-E1B5-D91C-FD4E4462D84D}"/>
              </a:ext>
            </a:extLst>
          </p:cNvPr>
          <p:cNvSpPr/>
          <p:nvPr/>
        </p:nvSpPr>
        <p:spPr>
          <a:xfrm>
            <a:off x="3911759" y="4854812"/>
            <a:ext cx="1392238" cy="14478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46" name="TextBox 21">
            <a:extLst>
              <a:ext uri="{FF2B5EF4-FFF2-40B4-BE49-F238E27FC236}">
                <a16:creationId xmlns:a16="http://schemas.microsoft.com/office/drawing/2014/main" id="{0C29B3F0-8D49-0521-783A-08AF34DB8611}"/>
              </a:ext>
            </a:extLst>
          </p:cNvPr>
          <p:cNvSpPr txBox="1">
            <a:spLocks noChangeArrowheads="1"/>
          </p:cNvSpPr>
          <p:nvPr/>
        </p:nvSpPr>
        <p:spPr bwMode="auto">
          <a:xfrm>
            <a:off x="8277860" y="5258823"/>
            <a:ext cx="1295400" cy="58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lnSpc>
                <a:spcPct val="120000"/>
              </a:lnSpc>
              <a:spcBef>
                <a:spcPct val="0"/>
              </a:spcBef>
              <a:spcAft>
                <a:spcPct val="0"/>
              </a:spcAft>
            </a:pPr>
            <a:r>
              <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Academic Institutions</a:t>
            </a:r>
          </a:p>
        </p:txBody>
      </p:sp>
      <p:sp>
        <p:nvSpPr>
          <p:cNvPr id="148" name="TextBox 21">
            <a:extLst>
              <a:ext uri="{FF2B5EF4-FFF2-40B4-BE49-F238E27FC236}">
                <a16:creationId xmlns:a16="http://schemas.microsoft.com/office/drawing/2014/main" id="{237A7885-DA6D-2A80-DA71-0B4E978ABCBA}"/>
              </a:ext>
            </a:extLst>
          </p:cNvPr>
          <p:cNvSpPr txBox="1">
            <a:spLocks noChangeArrowheads="1"/>
          </p:cNvSpPr>
          <p:nvPr/>
        </p:nvSpPr>
        <p:spPr bwMode="auto">
          <a:xfrm>
            <a:off x="2560479" y="5238200"/>
            <a:ext cx="1295400" cy="58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lnSpc>
                <a:spcPct val="120000"/>
              </a:lnSpc>
              <a:spcBef>
                <a:spcPct val="0"/>
              </a:spcBef>
              <a:spcAft>
                <a:spcPct val="0"/>
              </a:spcAft>
            </a:pPr>
            <a:r>
              <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Multinational Corporations</a:t>
            </a:r>
          </a:p>
        </p:txBody>
      </p:sp>
      <p:sp>
        <p:nvSpPr>
          <p:cNvPr id="149" name="TextBox 21">
            <a:extLst>
              <a:ext uri="{FF2B5EF4-FFF2-40B4-BE49-F238E27FC236}">
                <a16:creationId xmlns:a16="http://schemas.microsoft.com/office/drawing/2014/main" id="{54100637-BF88-196B-0CEB-877C21406261}"/>
              </a:ext>
            </a:extLst>
          </p:cNvPr>
          <p:cNvSpPr txBox="1">
            <a:spLocks noChangeArrowheads="1"/>
          </p:cNvSpPr>
          <p:nvPr/>
        </p:nvSpPr>
        <p:spPr bwMode="auto">
          <a:xfrm>
            <a:off x="8243407" y="2302920"/>
            <a:ext cx="1295400" cy="58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lnSpc>
                <a:spcPct val="120000"/>
              </a:lnSpc>
              <a:spcBef>
                <a:spcPct val="0"/>
              </a:spcBef>
              <a:spcAft>
                <a:spcPct val="0"/>
              </a:spcAft>
            </a:pPr>
            <a:r>
              <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Not-for-profit Organizations</a:t>
            </a:r>
          </a:p>
        </p:txBody>
      </p:sp>
      <p:sp>
        <p:nvSpPr>
          <p:cNvPr id="151" name="TextBox 21">
            <a:extLst>
              <a:ext uri="{FF2B5EF4-FFF2-40B4-BE49-F238E27FC236}">
                <a16:creationId xmlns:a16="http://schemas.microsoft.com/office/drawing/2014/main" id="{6F3581DA-C666-19FA-91B8-FD6C2F4D312E}"/>
              </a:ext>
            </a:extLst>
          </p:cNvPr>
          <p:cNvSpPr txBox="1">
            <a:spLocks noChangeArrowheads="1"/>
          </p:cNvSpPr>
          <p:nvPr/>
        </p:nvSpPr>
        <p:spPr bwMode="auto">
          <a:xfrm>
            <a:off x="5410753" y="3855004"/>
            <a:ext cx="1295400" cy="32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lnSpc>
                <a:spcPct val="120000"/>
              </a:lnSpc>
              <a:spcBef>
                <a:spcPct val="0"/>
              </a:spcBef>
              <a:spcAft>
                <a:spcPct val="0"/>
              </a:spcAft>
            </a:pPr>
            <a:r>
              <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Private Firms</a:t>
            </a:r>
          </a:p>
        </p:txBody>
      </p:sp>
      <p:sp>
        <p:nvSpPr>
          <p:cNvPr id="152" name="TextBox 21">
            <a:extLst>
              <a:ext uri="{FF2B5EF4-FFF2-40B4-BE49-F238E27FC236}">
                <a16:creationId xmlns:a16="http://schemas.microsoft.com/office/drawing/2014/main" id="{7F506A7C-84B3-C0A3-78C6-D9CB8EA350D7}"/>
              </a:ext>
            </a:extLst>
          </p:cNvPr>
          <p:cNvSpPr txBox="1">
            <a:spLocks noChangeArrowheads="1"/>
          </p:cNvSpPr>
          <p:nvPr/>
        </p:nvSpPr>
        <p:spPr bwMode="auto">
          <a:xfrm>
            <a:off x="2513014" y="3790400"/>
            <a:ext cx="1295400" cy="58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lnSpc>
                <a:spcPct val="120000"/>
              </a:lnSpc>
              <a:spcBef>
                <a:spcPct val="0"/>
              </a:spcBef>
              <a:spcAft>
                <a:spcPct val="0"/>
              </a:spcAft>
            </a:pPr>
            <a:r>
              <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Plan for the long term</a:t>
            </a:r>
          </a:p>
        </p:txBody>
      </p:sp>
      <p:sp>
        <p:nvSpPr>
          <p:cNvPr id="154" name="TextBox 21">
            <a:extLst>
              <a:ext uri="{FF2B5EF4-FFF2-40B4-BE49-F238E27FC236}">
                <a16:creationId xmlns:a16="http://schemas.microsoft.com/office/drawing/2014/main" id="{7849AFC1-1E3C-1B5B-9847-5804823B7088}"/>
              </a:ext>
            </a:extLst>
          </p:cNvPr>
          <p:cNvSpPr txBox="1">
            <a:spLocks noChangeArrowheads="1"/>
          </p:cNvSpPr>
          <p:nvPr/>
        </p:nvSpPr>
        <p:spPr bwMode="auto">
          <a:xfrm>
            <a:off x="2513014" y="2283863"/>
            <a:ext cx="1295400" cy="58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lnSpc>
                <a:spcPct val="120000"/>
              </a:lnSpc>
              <a:spcBef>
                <a:spcPct val="0"/>
              </a:spcBef>
              <a:spcAft>
                <a:spcPct val="0"/>
              </a:spcAft>
            </a:pPr>
            <a:r>
              <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Government Organizations</a:t>
            </a:r>
          </a:p>
        </p:txBody>
      </p:sp>
      <p:sp>
        <p:nvSpPr>
          <p:cNvPr id="33" name="TextBox 21">
            <a:extLst>
              <a:ext uri="{FF2B5EF4-FFF2-40B4-BE49-F238E27FC236}">
                <a16:creationId xmlns:a16="http://schemas.microsoft.com/office/drawing/2014/main" id="{583C0EC4-6798-ED4A-D0B4-10BA729D6646}"/>
              </a:ext>
            </a:extLst>
          </p:cNvPr>
          <p:cNvSpPr txBox="1">
            <a:spLocks noChangeArrowheads="1"/>
          </p:cNvSpPr>
          <p:nvPr/>
        </p:nvSpPr>
        <p:spPr bwMode="auto">
          <a:xfrm>
            <a:off x="3951763" y="5238199"/>
            <a:ext cx="1295400" cy="84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lnSpc>
                <a:spcPct val="120000"/>
              </a:lnSpc>
              <a:spcBef>
                <a:spcPct val="0"/>
              </a:spcBef>
              <a:spcAft>
                <a:spcPct val="0"/>
              </a:spcAft>
            </a:pPr>
            <a:r>
              <a:rPr lang="en-US" alt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Act as trusted business advisors</a:t>
            </a:r>
          </a:p>
        </p:txBody>
      </p:sp>
    </p:spTree>
    <p:custDataLst>
      <p:tags r:id="rId1"/>
    </p:custDataLst>
    <p:extLst>
      <p:ext uri="{BB962C8B-B14F-4D97-AF65-F5344CB8AC3E}">
        <p14:creationId xmlns:p14="http://schemas.microsoft.com/office/powerpoint/2010/main" val="36315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wheel(1)">
                                      <p:cBhvr>
                                        <p:cTn id="7" dur="2000"/>
                                        <p:tgtEl>
                                          <p:spTgt spid="13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wheel(1)">
                                      <p:cBhvr>
                                        <p:cTn id="10" dur="2000"/>
                                        <p:tgtEl>
                                          <p:spTgt spid="12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wheel(1)">
                                      <p:cBhvr>
                                        <p:cTn id="13" dur="2000"/>
                                        <p:tgtEl>
                                          <p:spTgt spid="13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wheel(1)">
                                      <p:cBhvr>
                                        <p:cTn id="16" dur="2000"/>
                                        <p:tgtEl>
                                          <p:spTgt spid="140"/>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wheel(1)">
                                      <p:cBhvr>
                                        <p:cTn id="19" dur="2000"/>
                                        <p:tgtEl>
                                          <p:spTgt spid="12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wheel(1)">
                                      <p:cBhvr>
                                        <p:cTn id="22" dur="2000"/>
                                        <p:tgtEl>
                                          <p:spTgt spid="12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6"/>
                                        </p:tgtEl>
                                        <p:attrNameLst>
                                          <p:attrName>style.visibility</p:attrName>
                                        </p:attrNameLst>
                                      </p:cBhvr>
                                      <p:to>
                                        <p:strVal val="visible"/>
                                      </p:to>
                                    </p:set>
                                    <p:animEffect transition="in" filter="wheel(1)">
                                      <p:cBhvr>
                                        <p:cTn id="27" dur="2000"/>
                                        <p:tgtEl>
                                          <p:spTgt spid="13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6"/>
                                        </p:tgtEl>
                                        <p:attrNameLst>
                                          <p:attrName>style.visibility</p:attrName>
                                        </p:attrNameLst>
                                      </p:cBhvr>
                                      <p:to>
                                        <p:strVal val="visible"/>
                                      </p:to>
                                    </p:set>
                                    <p:animEffect transition="in" filter="wheel(1)">
                                      <p:cBhvr>
                                        <p:cTn id="30" dur="2000"/>
                                        <p:tgtEl>
                                          <p:spTgt spid="126"/>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17"/>
                                        </p:tgtEl>
                                        <p:attrNameLst>
                                          <p:attrName>style.visibility</p:attrName>
                                        </p:attrNameLst>
                                      </p:cBhvr>
                                      <p:to>
                                        <p:strVal val="visible"/>
                                      </p:to>
                                    </p:set>
                                    <p:animEffect transition="in" filter="wheel(1)">
                                      <p:cBhvr>
                                        <p:cTn id="33" dur="2000"/>
                                        <p:tgtEl>
                                          <p:spTgt spid="117"/>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wheel(1)">
                                      <p:cBhvr>
                                        <p:cTn id="36" dur="2000"/>
                                        <p:tgtEl>
                                          <p:spTgt spid="137"/>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wheel(1)">
                                      <p:cBhvr>
                                        <p:cTn id="39" dur="2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23" grpId="0" animBg="1"/>
      <p:bldP spid="124" grpId="0" animBg="1"/>
      <p:bldP spid="125" grpId="0" animBg="1"/>
      <p:bldP spid="126" grpId="0" animBg="1"/>
      <p:bldP spid="127" grpId="0" animBg="1"/>
      <p:bldP spid="135" grpId="0" animBg="1"/>
      <p:bldP spid="136" grpId="0" animBg="1"/>
      <p:bldP spid="137" grpId="0" animBg="1"/>
      <p:bldP spid="139" grpId="0" animBg="1"/>
      <p:bldP spid="1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The Management Accounting Profession</a:t>
            </a:r>
          </a:p>
        </p:txBody>
      </p:sp>
      <p:sp>
        <p:nvSpPr>
          <p:cNvPr id="4" name="Rectangle 5">
            <a:extLst>
              <a:ext uri="{FF2B5EF4-FFF2-40B4-BE49-F238E27FC236}">
                <a16:creationId xmlns:a16="http://schemas.microsoft.com/office/drawing/2014/main" id="{020FD9C9-D3C9-DEE9-E4D6-7650CD57F755}"/>
              </a:ext>
            </a:extLst>
          </p:cNvPr>
          <p:cNvSpPr>
            <a:spLocks noChangeArrowheads="1"/>
          </p:cNvSpPr>
          <p:nvPr/>
        </p:nvSpPr>
        <p:spPr bwMode="auto">
          <a:xfrm>
            <a:off x="807720" y="2042160"/>
            <a:ext cx="967359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buClr>
                <a:srgbClr val="717074"/>
              </a:buClr>
            </a:pPr>
            <a:r>
              <a:rPr lang="en-US" altLang="en-US" sz="2400" dirty="0">
                <a:solidFill>
                  <a:srgbClr val="003260"/>
                </a:solidFill>
                <a:latin typeface="Arial" panose="020B0604020202020204" pitchFamily="34" charset="0"/>
                <a:ea typeface="MS PGothic" panose="020B0600070205080204" pitchFamily="34" charset="-128"/>
                <a:cs typeface="Arial" panose="020B0604020202020204" pitchFamily="34" charset="0"/>
              </a:rPr>
              <a:t>More than 75% of accounting and finance professionals in the U.S. work inside organizations, </a:t>
            </a:r>
            <a:r>
              <a:rPr lang="en-US" altLang="en-US" sz="2400" b="1" i="1" dirty="0">
                <a:solidFill>
                  <a:srgbClr val="003260"/>
                </a:solidFill>
                <a:latin typeface="Arial" panose="020B0604020202020204" pitchFamily="34" charset="0"/>
                <a:ea typeface="MS PGothic" panose="020B0600070205080204" pitchFamily="34" charset="-128"/>
                <a:cs typeface="Arial" panose="020B0604020202020204" pitchFamily="34" charset="0"/>
              </a:rPr>
              <a:t>building quality financial practices into the organization through decision support, planning, and control over the organization’s value-creating operations.</a:t>
            </a:r>
          </a:p>
          <a:p>
            <a:pPr eaLnBrk="1" hangingPunct="1">
              <a:buClr>
                <a:srgbClr val="717074"/>
              </a:buClr>
            </a:pPr>
            <a:endParaRPr lang="en-US" altLang="en-US" sz="2000" b="1" i="1"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eaLnBrk="1" hangingPunct="1">
              <a:buClr>
                <a:srgbClr val="717074"/>
              </a:buClr>
            </a:pPr>
            <a:endParaRPr lang="en-US" altLang="en-US" sz="2000" b="1" i="1" dirty="0">
              <a:solidFill>
                <a:srgbClr val="003260"/>
              </a:solidFill>
              <a:latin typeface="Arial" panose="020B0604020202020204" pitchFamily="34" charset="0"/>
              <a:ea typeface="MS PGothic" panose="020B0600070205080204" pitchFamily="34" charset="-128"/>
              <a:cs typeface="Arial" panose="020B0604020202020204" pitchFamily="34" charset="0"/>
            </a:endParaRPr>
          </a:p>
          <a:p>
            <a:pPr eaLnBrk="1" hangingPunct="1">
              <a:buClr>
                <a:srgbClr val="717074"/>
              </a:buClr>
            </a:pPr>
            <a:r>
              <a:rPr lang="en-US" altLang="en-US" sz="1600" i="1" dirty="0">
                <a:solidFill>
                  <a:srgbClr val="003260"/>
                </a:solidFill>
                <a:latin typeface="Arial" panose="020B0604020202020204" pitchFamily="34" charset="0"/>
                <a:ea typeface="MS PGothic" panose="020B0600070205080204" pitchFamily="34" charset="-128"/>
                <a:cs typeface="Arial" panose="020B0604020202020204" pitchFamily="34" charset="0"/>
              </a:rPr>
              <a:t>Source:  Derived from U.S. Bureau of Labor Statistics</a:t>
            </a:r>
          </a:p>
          <a:p>
            <a:pPr eaLnBrk="1" hangingPunct="1">
              <a:buClr>
                <a:srgbClr val="717074"/>
              </a:buClr>
            </a:pPr>
            <a:endParaRPr lang="en-US" altLang="en-US" sz="1600" i="1" dirty="0">
              <a:solidFill>
                <a:srgbClr val="003260"/>
              </a:solidFill>
              <a:latin typeface="Arial" panose="020B0604020202020204" pitchFamily="34" charset="0"/>
              <a:ea typeface="MS PGothic" panose="020B0600070205080204" pitchFamily="34" charset="-128"/>
              <a:cs typeface="Arial" panose="020B0604020202020204" pitchFamily="34" charset="0"/>
            </a:endParaRPr>
          </a:p>
        </p:txBody>
      </p:sp>
    </p:spTree>
    <p:custDataLst>
      <p:tags r:id="rId1"/>
    </p:custDataLst>
    <p:extLst>
      <p:ext uri="{BB962C8B-B14F-4D97-AF65-F5344CB8AC3E}">
        <p14:creationId xmlns:p14="http://schemas.microsoft.com/office/powerpoint/2010/main" val="77591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48E76-F9F1-034E-6734-531D34AA91C5}"/>
              </a:ext>
            </a:extLst>
          </p:cNvPr>
          <p:cNvSpPr>
            <a:spLocks noGrp="1"/>
          </p:cNvSpPr>
          <p:nvPr>
            <p:ph type="title"/>
          </p:nvPr>
        </p:nvSpPr>
        <p:spPr/>
        <p:txBody>
          <a:bodyPr>
            <a:normAutofit fontScale="90000"/>
          </a:bodyPr>
          <a:lstStyle/>
          <a:p>
            <a:r>
              <a:rPr lang="en-US" dirty="0"/>
              <a:t>Future of the Profession</a:t>
            </a:r>
          </a:p>
        </p:txBody>
      </p:sp>
      <p:sp>
        <p:nvSpPr>
          <p:cNvPr id="13" name="Parallelogram 12">
            <a:extLst>
              <a:ext uri="{FF2B5EF4-FFF2-40B4-BE49-F238E27FC236}">
                <a16:creationId xmlns:a16="http://schemas.microsoft.com/office/drawing/2014/main" id="{413AA13A-9E8B-880F-2E13-35D5A25A4C34}"/>
              </a:ext>
            </a:extLst>
          </p:cNvPr>
          <p:cNvSpPr/>
          <p:nvPr/>
        </p:nvSpPr>
        <p:spPr>
          <a:xfrm>
            <a:off x="2179955" y="2802890"/>
            <a:ext cx="2932113" cy="2425700"/>
          </a:xfrm>
          <a:prstGeom prst="parallelogram">
            <a:avLst/>
          </a:prstGeom>
          <a:solidFill>
            <a:srgbClr val="498974">
              <a:lumMod val="20000"/>
              <a:lumOff val="80000"/>
            </a:srgbClr>
          </a:solidFill>
          <a:ln w="9525" cap="flat" cmpd="sng" algn="ctr">
            <a:noFill/>
            <a:prstDash val="soli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3260"/>
                </a:solidFill>
                <a:effectLst/>
                <a:uLnTx/>
                <a:uFillTx/>
                <a:latin typeface="Arial"/>
                <a:ea typeface="+mn-ea"/>
                <a:cs typeface="Arial"/>
              </a:rPr>
              <a:t> New technologies:</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3260"/>
                </a:solidFill>
                <a:effectLst/>
                <a:uLnTx/>
                <a:uFillTx/>
                <a:latin typeface="Arial"/>
                <a:ea typeface="+mn-ea"/>
                <a:cs typeface="Arial"/>
              </a:rPr>
              <a:t>    - Data &amp; Analytics  </a:t>
            </a:r>
          </a:p>
          <a:p>
            <a:pPr marL="290513" marR="0" lvl="0" indent="-290513"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3260"/>
                </a:solidFill>
                <a:effectLst/>
                <a:uLnTx/>
                <a:uFillTx/>
                <a:latin typeface="Arial"/>
                <a:ea typeface="+mn-ea"/>
                <a:cs typeface="Arial"/>
              </a:rPr>
              <a:t>    - Artificial            Intelligence (AI)</a:t>
            </a:r>
          </a:p>
          <a:p>
            <a:pPr marL="290513" marR="0" lvl="0" indent="-290513"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3260"/>
                </a:solidFill>
                <a:effectLst/>
                <a:uLnTx/>
                <a:uFillTx/>
                <a:latin typeface="Arial"/>
                <a:ea typeface="+mn-ea"/>
                <a:cs typeface="Arial"/>
              </a:rPr>
              <a:t>    - Blockchain </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14" name="Parallelogram 13">
            <a:extLst>
              <a:ext uri="{FF2B5EF4-FFF2-40B4-BE49-F238E27FC236}">
                <a16:creationId xmlns:a16="http://schemas.microsoft.com/office/drawing/2014/main" id="{2BE2D782-7904-2EEE-E7A8-13DA8B8F983A}"/>
              </a:ext>
            </a:extLst>
          </p:cNvPr>
          <p:cNvSpPr/>
          <p:nvPr/>
        </p:nvSpPr>
        <p:spPr>
          <a:xfrm>
            <a:off x="4616768" y="2802890"/>
            <a:ext cx="3224212" cy="2425700"/>
          </a:xfrm>
          <a:prstGeom prst="parallelogram">
            <a:avLst/>
          </a:prstGeom>
          <a:solidFill>
            <a:srgbClr val="498974">
              <a:lumMod val="20000"/>
              <a:lumOff val="80000"/>
            </a:srgbClr>
          </a:solidFill>
          <a:ln w="9525" cap="flat" cmpd="sng" algn="ctr">
            <a:noFill/>
            <a:prstDash val="soli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3260"/>
                </a:solidFill>
                <a:effectLst/>
                <a:uLnTx/>
                <a:uFillTx/>
                <a:latin typeface="Arial"/>
                <a:ea typeface="+mn-ea"/>
                <a:cs typeface="+mn-cs"/>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3260"/>
                </a:solidFill>
                <a:effectLst/>
                <a:uLnTx/>
                <a:uFillTx/>
                <a:latin typeface="Arial"/>
                <a:ea typeface="+mn-ea"/>
                <a:cs typeface="+mn-cs"/>
              </a:rPr>
              <a:t>         Disruption to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3260"/>
                </a:solidFill>
                <a:effectLst/>
                <a:uLnTx/>
                <a:uFillTx/>
                <a:latin typeface="Arial"/>
                <a:ea typeface="+mn-ea"/>
                <a:cs typeface="+mn-cs"/>
              </a:rPr>
              <a:t>         accounting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3260"/>
                </a:solidFill>
                <a:effectLst/>
                <a:uLnTx/>
                <a:uFillTx/>
                <a:latin typeface="Arial"/>
                <a:ea typeface="+mn-ea"/>
                <a:cs typeface="+mn-cs"/>
              </a:rPr>
              <a:t>         profession</a:t>
            </a:r>
          </a:p>
        </p:txBody>
      </p:sp>
      <p:sp>
        <p:nvSpPr>
          <p:cNvPr id="15" name="Parallelogram 14">
            <a:extLst>
              <a:ext uri="{FF2B5EF4-FFF2-40B4-BE49-F238E27FC236}">
                <a16:creationId xmlns:a16="http://schemas.microsoft.com/office/drawing/2014/main" id="{362D61E6-DDB4-F2E5-1ADB-267B8E1AD117}"/>
              </a:ext>
            </a:extLst>
          </p:cNvPr>
          <p:cNvSpPr/>
          <p:nvPr/>
        </p:nvSpPr>
        <p:spPr>
          <a:xfrm>
            <a:off x="7383780" y="2802890"/>
            <a:ext cx="2932113" cy="2425700"/>
          </a:xfrm>
          <a:prstGeom prst="parallelogram">
            <a:avLst/>
          </a:prstGeom>
          <a:solidFill>
            <a:srgbClr val="498974">
              <a:lumMod val="20000"/>
              <a:lumOff val="80000"/>
            </a:srgbClr>
          </a:solidFill>
          <a:ln w="9525" cap="flat" cmpd="sng" algn="ctr">
            <a:noFill/>
            <a:prstDash val="soli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3260"/>
                </a:solidFill>
                <a:effectLst/>
                <a:uLnTx/>
                <a:uFillTx/>
                <a:latin typeface="Arial"/>
                <a:ea typeface="+mn-ea"/>
                <a:cs typeface="+mn-cs"/>
              </a:rPr>
              <a:t>   Management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3260"/>
                </a:solidFill>
                <a:effectLst/>
                <a:uLnTx/>
                <a:uFillTx/>
                <a:latin typeface="Arial"/>
                <a:ea typeface="+mn-ea"/>
                <a:cs typeface="+mn-cs"/>
              </a:rPr>
              <a:t>   accountants are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3260"/>
                </a:solidFill>
                <a:effectLst/>
                <a:uLnTx/>
                <a:uFillTx/>
                <a:latin typeface="Arial"/>
                <a:ea typeface="+mn-ea"/>
                <a:cs typeface="+mn-cs"/>
              </a:rPr>
              <a:t>   uniquely qualified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3260"/>
                </a:solidFill>
                <a:effectLst/>
                <a:uLnTx/>
                <a:uFillTx/>
                <a:latin typeface="Arial"/>
                <a:ea typeface="+mn-ea"/>
                <a:cs typeface="+mn-cs"/>
              </a:rPr>
              <a:t>   to manage this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3260"/>
                </a:solidFill>
                <a:effectLst/>
                <a:uLnTx/>
                <a:uFillTx/>
                <a:latin typeface="Arial"/>
                <a:ea typeface="+mn-ea"/>
                <a:cs typeface="+mn-cs"/>
              </a:rPr>
              <a:t>   change</a:t>
            </a:r>
          </a:p>
        </p:txBody>
      </p:sp>
      <p:sp>
        <p:nvSpPr>
          <p:cNvPr id="16" name="Parallelogram 15">
            <a:extLst>
              <a:ext uri="{FF2B5EF4-FFF2-40B4-BE49-F238E27FC236}">
                <a16:creationId xmlns:a16="http://schemas.microsoft.com/office/drawing/2014/main" id="{2D4AC4CB-20A1-F1C6-3F36-43DB9AD89BD0}"/>
              </a:ext>
            </a:extLst>
          </p:cNvPr>
          <p:cNvSpPr/>
          <p:nvPr/>
        </p:nvSpPr>
        <p:spPr>
          <a:xfrm>
            <a:off x="2811780" y="2586990"/>
            <a:ext cx="7604125" cy="95250"/>
          </a:xfrm>
          <a:prstGeom prst="parallelogram">
            <a:avLst/>
          </a:prstGeom>
          <a:solidFill>
            <a:srgbClr val="FFFFFF">
              <a:lumMod val="75000"/>
            </a:srgbClr>
          </a:solidFill>
          <a:ln w="9525"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17" name="Parallelogram 16">
            <a:extLst>
              <a:ext uri="{FF2B5EF4-FFF2-40B4-BE49-F238E27FC236}">
                <a16:creationId xmlns:a16="http://schemas.microsoft.com/office/drawing/2014/main" id="{216BCC99-36E3-3094-3403-CEA9022E5479}"/>
              </a:ext>
            </a:extLst>
          </p:cNvPr>
          <p:cNvSpPr/>
          <p:nvPr/>
        </p:nvSpPr>
        <p:spPr>
          <a:xfrm>
            <a:off x="2065655" y="5349240"/>
            <a:ext cx="7604125" cy="95250"/>
          </a:xfrm>
          <a:prstGeom prst="parallelogram">
            <a:avLst/>
          </a:prstGeom>
          <a:solidFill>
            <a:srgbClr val="FFFFFF">
              <a:lumMod val="75000"/>
            </a:srgbClr>
          </a:solidFill>
          <a:ln w="9525"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pic>
        <p:nvPicPr>
          <p:cNvPr id="18" name="Picture 5">
            <a:extLst>
              <a:ext uri="{FF2B5EF4-FFF2-40B4-BE49-F238E27FC236}">
                <a16:creationId xmlns:a16="http://schemas.microsoft.com/office/drawing/2014/main" id="{F3CDEDF2-6800-6E4C-8041-EFC516D7E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5305" y="4353878"/>
            <a:ext cx="9398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a:extLst>
              <a:ext uri="{FF2B5EF4-FFF2-40B4-BE49-F238E27FC236}">
                <a16:creationId xmlns:a16="http://schemas.microsoft.com/office/drawing/2014/main" id="{2C2F10BA-7854-DA4D-86E9-A62494CC2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8180" y="4420553"/>
            <a:ext cx="6969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a:extLst>
              <a:ext uri="{FF2B5EF4-FFF2-40B4-BE49-F238E27FC236}">
                <a16:creationId xmlns:a16="http://schemas.microsoft.com/office/drawing/2014/main" id="{57C6336A-47D6-97A6-15C5-53D2A53D6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818" y="4241165"/>
            <a:ext cx="10636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3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600" fill="hold"/>
                                        <p:tgtEl>
                                          <p:spTgt spid="14"/>
                                        </p:tgtEl>
                                        <p:attrNameLst>
                                          <p:attrName>ppt_x</p:attrName>
                                        </p:attrNameLst>
                                      </p:cBhvr>
                                      <p:tavLst>
                                        <p:tav tm="0">
                                          <p:val>
                                            <p:strVal val="0-#ppt_w/2"/>
                                          </p:val>
                                        </p:tav>
                                        <p:tav tm="100000">
                                          <p:val>
                                            <p:strVal val="#ppt_x"/>
                                          </p:val>
                                        </p:tav>
                                      </p:tavLst>
                                    </p:anim>
                                    <p:anim calcmode="lin" valueType="num">
                                      <p:cBhvr additive="base">
                                        <p:cTn id="18" dur="6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6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750" fill="hold"/>
                                        <p:tgtEl>
                                          <p:spTgt spid="15"/>
                                        </p:tgtEl>
                                        <p:attrNameLst>
                                          <p:attrName>ppt_x</p:attrName>
                                        </p:attrNameLst>
                                      </p:cBhvr>
                                      <p:tavLst>
                                        <p:tav tm="0">
                                          <p:val>
                                            <p:strVal val="0-#ppt_w/2"/>
                                          </p:val>
                                        </p:tav>
                                        <p:tav tm="100000">
                                          <p:val>
                                            <p:strVal val="#ppt_x"/>
                                          </p:val>
                                        </p:tav>
                                      </p:tavLst>
                                    </p:anim>
                                    <p:anim calcmode="lin" valueType="num">
                                      <p:cBhvr additive="base">
                                        <p:cTn id="28" dur="75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75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A90C-378B-8646-9C64-9162FBBEB7D7}"/>
              </a:ext>
            </a:extLst>
          </p:cNvPr>
          <p:cNvSpPr>
            <a:spLocks noGrp="1"/>
          </p:cNvSpPr>
          <p:nvPr>
            <p:ph type="title"/>
          </p:nvPr>
        </p:nvSpPr>
        <p:spPr/>
        <p:txBody>
          <a:bodyPr>
            <a:normAutofit fontScale="90000"/>
          </a:bodyPr>
          <a:lstStyle/>
          <a:p>
            <a:r>
              <a:rPr lang="en-US" dirty="0"/>
              <a:t>Where do Management Accountants Work?</a:t>
            </a:r>
          </a:p>
        </p:txBody>
      </p:sp>
      <p:pic>
        <p:nvPicPr>
          <p:cNvPr id="29" name="Picture 2">
            <a:extLst>
              <a:ext uri="{FF2B5EF4-FFF2-40B4-BE49-F238E27FC236}">
                <a16:creationId xmlns:a16="http://schemas.microsoft.com/office/drawing/2014/main" id="{53DE08B3-A3DF-8994-0D96-F59DA6F6DB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783" y="4027850"/>
            <a:ext cx="504825" cy="66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8">
            <a:extLst>
              <a:ext uri="{FF2B5EF4-FFF2-40B4-BE49-F238E27FC236}">
                <a16:creationId xmlns:a16="http://schemas.microsoft.com/office/drawing/2014/main" id="{15218E25-1AE4-0487-81E2-C98E29A306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3223" y="1860868"/>
            <a:ext cx="5730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4">
            <a:extLst>
              <a:ext uri="{FF2B5EF4-FFF2-40B4-BE49-F238E27FC236}">
                <a16:creationId xmlns:a16="http://schemas.microsoft.com/office/drawing/2014/main" id="{AA2FE372-F22A-C0D4-D03C-F34D2685CB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3883" y="2731281"/>
            <a:ext cx="6762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6">
            <a:extLst>
              <a:ext uri="{FF2B5EF4-FFF2-40B4-BE49-F238E27FC236}">
                <a16:creationId xmlns:a16="http://schemas.microsoft.com/office/drawing/2014/main" id="{337984A2-9B18-16B9-203D-84CE47183D8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61234" y="2821769"/>
            <a:ext cx="1103313"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7">
            <a:extLst>
              <a:ext uri="{FF2B5EF4-FFF2-40B4-BE49-F238E27FC236}">
                <a16:creationId xmlns:a16="http://schemas.microsoft.com/office/drawing/2014/main" id="{0AF31BA0-5C18-2E70-73D8-A0FB3D895E6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262" y="3003810"/>
            <a:ext cx="126682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8">
            <a:extLst>
              <a:ext uri="{FF2B5EF4-FFF2-40B4-BE49-F238E27FC236}">
                <a16:creationId xmlns:a16="http://schemas.microsoft.com/office/drawing/2014/main" id="{E7A683BD-DF28-6C90-F3BE-62E90F24429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29402" y="3086360"/>
            <a:ext cx="130175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9">
            <a:extLst>
              <a:ext uri="{FF2B5EF4-FFF2-40B4-BE49-F238E27FC236}">
                <a16:creationId xmlns:a16="http://schemas.microsoft.com/office/drawing/2014/main" id="{F4B9655F-ED9B-1741-0707-B490DFB658A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07760" y="5140369"/>
            <a:ext cx="6731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0">
            <a:extLst>
              <a:ext uri="{FF2B5EF4-FFF2-40B4-BE49-F238E27FC236}">
                <a16:creationId xmlns:a16="http://schemas.microsoft.com/office/drawing/2014/main" id="{DB16B9AC-BBEF-CE00-3ED8-57DE55CB108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21722" y="5170011"/>
            <a:ext cx="9112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1">
            <a:extLst>
              <a:ext uri="{FF2B5EF4-FFF2-40B4-BE49-F238E27FC236}">
                <a16:creationId xmlns:a16="http://schemas.microsoft.com/office/drawing/2014/main" id="{C693C8FD-13C5-112B-3F7F-E4D02D2D05D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163649" y="1945798"/>
            <a:ext cx="74453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3">
            <a:extLst>
              <a:ext uri="{FF2B5EF4-FFF2-40B4-BE49-F238E27FC236}">
                <a16:creationId xmlns:a16="http://schemas.microsoft.com/office/drawing/2014/main" id="{4107E741-3906-C7DD-6DF0-67387BAB7AB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936594" y="4147344"/>
            <a:ext cx="14271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a:extLst>
              <a:ext uri="{FF2B5EF4-FFF2-40B4-BE49-F238E27FC236}">
                <a16:creationId xmlns:a16="http://schemas.microsoft.com/office/drawing/2014/main" id="{1F4B89C0-8100-EB11-F08A-C2B041A7F63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642065" y="1705451"/>
            <a:ext cx="18097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
            <a:extLst>
              <a:ext uri="{FF2B5EF4-FFF2-40B4-BE49-F238E27FC236}">
                <a16:creationId xmlns:a16="http://schemas.microsoft.com/office/drawing/2014/main" id="{FE145B06-F0EA-82B1-0819-C9A8238335A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05673" y="1970405"/>
            <a:ext cx="121443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0">
            <a:extLst>
              <a:ext uri="{FF2B5EF4-FFF2-40B4-BE49-F238E27FC236}">
                <a16:creationId xmlns:a16="http://schemas.microsoft.com/office/drawing/2014/main" id="{36728BFB-F405-E39F-30A4-93D7A40A474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962740" y="4247674"/>
            <a:ext cx="12350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095">
            <a:extLst>
              <a:ext uri="{FF2B5EF4-FFF2-40B4-BE49-F238E27FC236}">
                <a16:creationId xmlns:a16="http://schemas.microsoft.com/office/drawing/2014/main" id="{FA8EE3A5-9DD5-0137-04A5-A47D88F36F9C}"/>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008935" y="5344636"/>
            <a:ext cx="13589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096">
            <a:extLst>
              <a:ext uri="{FF2B5EF4-FFF2-40B4-BE49-F238E27FC236}">
                <a16:creationId xmlns:a16="http://schemas.microsoft.com/office/drawing/2014/main" id="{EEC34489-309B-9E8F-5A2F-87A8C1F7A620}"/>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0214291" y="5185862"/>
            <a:ext cx="808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7">
            <a:extLst>
              <a:ext uri="{FF2B5EF4-FFF2-40B4-BE49-F238E27FC236}">
                <a16:creationId xmlns:a16="http://schemas.microsoft.com/office/drawing/2014/main" id="{D8E47646-B02F-37E3-A9A0-E8E375DA5D1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1145" y="1696560"/>
            <a:ext cx="130175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descr="Cummins Logo">
            <a:extLst>
              <a:ext uri="{FF2B5EF4-FFF2-40B4-BE49-F238E27FC236}">
                <a16:creationId xmlns:a16="http://schemas.microsoft.com/office/drawing/2014/main" id="{8EE226D3-2EA4-A607-7E05-6F067270879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1346" y="3969544"/>
            <a:ext cx="64135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1" descr="Johnson and Johnson logo">
            <a:extLst>
              <a:ext uri="{FF2B5EF4-FFF2-40B4-BE49-F238E27FC236}">
                <a16:creationId xmlns:a16="http://schemas.microsoft.com/office/drawing/2014/main" id="{9F6D7A53-EE79-857B-E970-E5497CC4C64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39423" y="1738974"/>
            <a:ext cx="157003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3">
            <a:extLst>
              <a:ext uri="{FF2B5EF4-FFF2-40B4-BE49-F238E27FC236}">
                <a16:creationId xmlns:a16="http://schemas.microsoft.com/office/drawing/2014/main" id="{A5DA4249-3B83-6B64-1E94-8790C62CF1D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03224" y="3067871"/>
            <a:ext cx="110331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5" descr="Caterpillar Logo">
            <a:extLst>
              <a:ext uri="{FF2B5EF4-FFF2-40B4-BE49-F238E27FC236}">
                <a16:creationId xmlns:a16="http://schemas.microsoft.com/office/drawing/2014/main" id="{66487644-BBAD-998F-E849-8E4B0A4991E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9260" y="5314474"/>
            <a:ext cx="142716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9" descr="KPMG logo">
            <a:extLst>
              <a:ext uri="{FF2B5EF4-FFF2-40B4-BE49-F238E27FC236}">
                <a16:creationId xmlns:a16="http://schemas.microsoft.com/office/drawing/2014/main" id="{8D9B14A6-D0DE-992B-0208-A7CE2023C70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966641" y="3099410"/>
            <a:ext cx="12350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1" descr="Go to Homepage">
            <a:extLst>
              <a:ext uri="{FF2B5EF4-FFF2-40B4-BE49-F238E27FC236}">
                <a16:creationId xmlns:a16="http://schemas.microsoft.com/office/drawing/2014/main" id="{FC5D9F2B-0763-7E7A-FFFB-B8175A01723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966641" y="4265613"/>
            <a:ext cx="13033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5" descr="Lockheed Martin - index.impakter">
            <a:extLst>
              <a:ext uri="{FF2B5EF4-FFF2-40B4-BE49-F238E27FC236}">
                <a16:creationId xmlns:a16="http://schemas.microsoft.com/office/drawing/2014/main" id="{9C463503-2E78-7085-8625-E6E7B51D743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14492" y="5035049"/>
            <a:ext cx="18891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9" descr="Samsung logo">
            <a:extLst>
              <a:ext uri="{FF2B5EF4-FFF2-40B4-BE49-F238E27FC236}">
                <a16:creationId xmlns:a16="http://schemas.microsoft.com/office/drawing/2014/main" id="{BCE5D882-9904-9155-E20F-71834605A34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205673" y="3925456"/>
            <a:ext cx="13017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278838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ransition Template">
  <a:themeElements>
    <a:clrScheme name="IMA THEME">
      <a:dk1>
        <a:srgbClr val="717074"/>
      </a:dk1>
      <a:lt1>
        <a:srgbClr val="FFFFFF"/>
      </a:lt1>
      <a:dk2>
        <a:srgbClr val="717074"/>
      </a:dk2>
      <a:lt2>
        <a:srgbClr val="FFFFFF"/>
      </a:lt2>
      <a:accent1>
        <a:srgbClr val="003260"/>
      </a:accent1>
      <a:accent2>
        <a:srgbClr val="0D79BF"/>
      </a:accent2>
      <a:accent3>
        <a:srgbClr val="717074"/>
      </a:accent3>
      <a:accent4>
        <a:srgbClr val="498974"/>
      </a:accent4>
      <a:accent5>
        <a:srgbClr val="FFFFFF"/>
      </a:accent5>
      <a:accent6>
        <a:srgbClr val="FFFFFF"/>
      </a:accent6>
      <a:hlink>
        <a:srgbClr val="0D79BF"/>
      </a:hlink>
      <a:folHlink>
        <a:srgbClr val="0D79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16982A56A13A4780477B349CE9EF58" ma:contentTypeVersion="7" ma:contentTypeDescription="Create a new document." ma:contentTypeScope="" ma:versionID="5b963bb61fe857baa9964af77edb0dba">
  <xsd:schema xmlns:xsd="http://www.w3.org/2001/XMLSchema" xmlns:xs="http://www.w3.org/2001/XMLSchema" xmlns:p="http://schemas.microsoft.com/office/2006/metadata/properties" xmlns:ns3="dd506874-f578-415e-b648-4df875c78d52" xmlns:ns4="f8ec7dd3-bbf3-4f26-9887-e3bda47d0c61" targetNamespace="http://schemas.microsoft.com/office/2006/metadata/properties" ma:root="true" ma:fieldsID="8edc509100e7de64a18dcd0bba5829c0" ns3:_="" ns4:_="">
    <xsd:import namespace="dd506874-f578-415e-b648-4df875c78d52"/>
    <xsd:import namespace="f8ec7dd3-bbf3-4f26-9887-e3bda47d0c61"/>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506874-f578-415e-b648-4df875c78d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8ec7dd3-bbf3-4f26-9887-e3bda47d0c6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39BBBA-4D30-4A5F-AA0F-BFC716C7E3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506874-f578-415e-b648-4df875c78d52"/>
    <ds:schemaRef ds:uri="f8ec7dd3-bbf3-4f26-9887-e3bda47d0c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B4CFA8-0E75-42A8-A14E-DFFBA5D3C2DC}">
  <ds:schemaRefs>
    <ds:schemaRef ds:uri="http://schemas.microsoft.com/sharepoint/v3/contenttype/forms"/>
  </ds:schemaRefs>
</ds:datastoreItem>
</file>

<file path=customXml/itemProps3.xml><?xml version="1.0" encoding="utf-8"?>
<ds:datastoreItem xmlns:ds="http://schemas.openxmlformats.org/officeDocument/2006/customXml" ds:itemID="{51379A7B-415D-4A7D-92F3-AA47C70B0F0F}">
  <ds:schemaRef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elements/1.1/"/>
    <ds:schemaRef ds:uri="f8ec7dd3-bbf3-4f26-9887-e3bda47d0c61"/>
    <ds:schemaRef ds:uri="http://purl.org/dc/terms/"/>
    <ds:schemaRef ds:uri="http://schemas.microsoft.com/office/infopath/2007/PartnerControls"/>
    <ds:schemaRef ds:uri="dd506874-f578-415e-b648-4df875c78d5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26930</TotalTime>
  <Words>5731</Words>
  <Application>Microsoft Office PowerPoint</Application>
  <PresentationFormat>Widescreen</PresentationFormat>
  <Paragraphs>510</Paragraphs>
  <Slides>40</Slides>
  <Notes>35</Notes>
  <HiddenSlides>0</HiddenSlides>
  <MMClips>0</MMClips>
  <ScaleCrop>false</ScaleCrop>
  <HeadingPairs>
    <vt:vector size="8" baseType="variant">
      <vt:variant>
        <vt:lpstr>Fonts Used</vt:lpstr>
      </vt:variant>
      <vt:variant>
        <vt:i4>6</vt:i4>
      </vt:variant>
      <vt:variant>
        <vt:lpstr>Theme</vt:lpstr>
      </vt:variant>
      <vt:variant>
        <vt:i4>8</vt:i4>
      </vt:variant>
      <vt:variant>
        <vt:lpstr>Embedded OLE Servers</vt:lpstr>
      </vt:variant>
      <vt:variant>
        <vt:i4>1</vt:i4>
      </vt:variant>
      <vt:variant>
        <vt:lpstr>Slide Titles</vt:lpstr>
      </vt:variant>
      <vt:variant>
        <vt:i4>40</vt:i4>
      </vt:variant>
    </vt:vector>
  </HeadingPairs>
  <TitlesOfParts>
    <vt:vector size="55" baseType="lpstr">
      <vt:lpstr>Arial</vt:lpstr>
      <vt:lpstr>Calibri</vt:lpstr>
      <vt:lpstr>Calibri Light</vt:lpstr>
      <vt:lpstr>Georgia</vt:lpstr>
      <vt:lpstr>Söhne</vt:lpstr>
      <vt:lpstr>Wingdings</vt:lpstr>
      <vt:lpstr>Office Theme</vt:lpstr>
      <vt:lpstr>1_Custom Design</vt:lpstr>
      <vt:lpstr>2_Office Theme</vt:lpstr>
      <vt:lpstr>4_Office Theme</vt:lpstr>
      <vt:lpstr>Custom Design</vt:lpstr>
      <vt:lpstr>1_Office Theme</vt:lpstr>
      <vt:lpstr>3_Office Theme</vt:lpstr>
      <vt:lpstr>3_Transition Template</vt:lpstr>
      <vt:lpstr>Bitmap Image</vt:lpstr>
      <vt:lpstr>Your Career. Your Story.  Discover the CMA Certification</vt:lpstr>
      <vt:lpstr>Presenting Today </vt:lpstr>
      <vt:lpstr>Today’s Agenda</vt:lpstr>
      <vt:lpstr>Careers in Management Accounting</vt:lpstr>
      <vt:lpstr>Management Accounting &amp; Public Accounting</vt:lpstr>
      <vt:lpstr>Management Accountant Jobs and Roles</vt:lpstr>
      <vt:lpstr>The Management Accounting Profession</vt:lpstr>
      <vt:lpstr>Future of the Profession</vt:lpstr>
      <vt:lpstr>Where do Management Accountants Work?</vt:lpstr>
      <vt:lpstr>PowerPoint Presentation</vt:lpstr>
      <vt:lpstr>Michael Kelley, CMA, CPA Global Operations Manager Nike</vt:lpstr>
      <vt:lpstr>What is IMA?</vt:lpstr>
      <vt:lpstr>Institute of Management Accountants</vt:lpstr>
      <vt:lpstr>IMA Student Membership Benefits</vt:lpstr>
      <vt:lpstr>Free IMA Learning Opportunities for Students and Academics</vt:lpstr>
      <vt:lpstr>Connect with Your Local IMA Chapter</vt:lpstr>
      <vt:lpstr>Gain an Edge with the CMA</vt:lpstr>
      <vt:lpstr>What is the CMA?</vt:lpstr>
      <vt:lpstr>CMA Exam Structure</vt:lpstr>
      <vt:lpstr>The Difference is in the Numbers</vt:lpstr>
      <vt:lpstr>Praise for the CMA</vt:lpstr>
      <vt:lpstr>Students Like You Are Pursuing the CMA</vt:lpstr>
      <vt:lpstr>Young Professionals Who Pursued the CMA</vt:lpstr>
      <vt:lpstr>PowerPoint Presentation</vt:lpstr>
      <vt:lpstr>Program Requirements</vt:lpstr>
      <vt:lpstr>Exam Testing</vt:lpstr>
      <vt:lpstr>IMA Membership</vt:lpstr>
      <vt:lpstr>CMA Scholarship Program</vt:lpstr>
      <vt:lpstr>Why Take the CMA Exam Now?</vt:lpstr>
      <vt:lpstr>Get Career Ready with IMA</vt:lpstr>
      <vt:lpstr>PowerPoint Presentation</vt:lpstr>
      <vt:lpstr>IMA Student Series:  Finance &amp; Accounting Professional Panel</vt:lpstr>
      <vt:lpstr>PowerPoint Presentation</vt:lpstr>
      <vt:lpstr>PowerPoint Presentation</vt:lpstr>
      <vt:lpstr>Q&amp;A</vt:lpstr>
      <vt:lpstr>PowerPoint Presentation</vt:lpstr>
      <vt:lpstr>Appendix- Work Experience Requirement</vt:lpstr>
      <vt:lpstr>Appendix- Work Experience Requirement (continued)</vt:lpstr>
      <vt:lpstr>Appendix- Work Experience Requirement (continued)</vt:lpstr>
      <vt:lpstr>Appendix- Dual Certification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Career. Your Story. Discover the CMA Certification</dc:title>
  <dc:creator>Tyler Skelton</dc:creator>
  <cp:lastModifiedBy>Tyler Skelton</cp:lastModifiedBy>
  <cp:revision>139</cp:revision>
  <dcterms:created xsi:type="dcterms:W3CDTF">2022-06-16T20:38:32Z</dcterms:created>
  <dcterms:modified xsi:type="dcterms:W3CDTF">2023-09-15T16:27:58Z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0x0101007416982A56A13A4780477B349CE9EF58</vt:lpwstr>
  </property>
</Properties>
</file>