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729" r:id="rId2"/>
    <p:sldMasterId id="2147483748" r:id="rId3"/>
    <p:sldMasterId id="2147483759" r:id="rId4"/>
    <p:sldMasterId id="2147484667" r:id="rId5"/>
  </p:sldMasterIdLst>
  <p:notesMasterIdLst>
    <p:notesMasterId r:id="rId23"/>
  </p:notesMasterIdLst>
  <p:handoutMasterIdLst>
    <p:handoutMasterId r:id="rId24"/>
  </p:handoutMasterIdLst>
  <p:sldIdLst>
    <p:sldId id="535" r:id="rId6"/>
    <p:sldId id="437" r:id="rId7"/>
    <p:sldId id="461" r:id="rId8"/>
    <p:sldId id="534" r:id="rId9"/>
    <p:sldId id="439" r:id="rId10"/>
    <p:sldId id="509" r:id="rId11"/>
    <p:sldId id="521" r:id="rId12"/>
    <p:sldId id="441" r:id="rId13"/>
    <p:sldId id="523" r:id="rId14"/>
    <p:sldId id="533" r:id="rId15"/>
    <p:sldId id="477" r:id="rId16"/>
    <p:sldId id="478" r:id="rId17"/>
    <p:sldId id="536" r:id="rId18"/>
    <p:sldId id="490" r:id="rId19"/>
    <p:sldId id="487" r:id="rId20"/>
    <p:sldId id="508" r:id="rId21"/>
    <p:sldId id="506"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2928">
          <p15:clr>
            <a:srgbClr val="A4A3A4"/>
          </p15:clr>
        </p15:guide>
        <p15:guide id="3" pos="2160">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Parks" initials=""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63703" autoAdjust="0"/>
  </p:normalViewPr>
  <p:slideViewPr>
    <p:cSldViewPr>
      <p:cViewPr varScale="1">
        <p:scale>
          <a:sx n="83" d="100"/>
          <a:sy n="83" d="100"/>
        </p:scale>
        <p:origin x="238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88" d="100"/>
          <a:sy n="88" d="100"/>
        </p:scale>
        <p:origin x="3264" y="400"/>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F161A4-40C0-4A2E-B090-D10B340C139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C2CAA71-3A72-4296-9BE9-C09DB32A5FBA}"/>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739CEF2D-1C4F-4563-ABE1-EA2F34D685CF}" type="datetimeFigureOut">
              <a:rPr lang="en-US" altLang="en-US"/>
              <a:pPr>
                <a:defRPr/>
              </a:pPr>
              <a:t>9/25/2019</a:t>
            </a:fld>
            <a:endParaRPr lang="en-US" altLang="en-US"/>
          </a:p>
        </p:txBody>
      </p:sp>
      <p:sp>
        <p:nvSpPr>
          <p:cNvPr id="4" name="Footer Placeholder 3">
            <a:extLst>
              <a:ext uri="{FF2B5EF4-FFF2-40B4-BE49-F238E27FC236}">
                <a16:creationId xmlns:a16="http://schemas.microsoft.com/office/drawing/2014/main" id="{95F6B9DB-9E26-4633-8788-83DD2224712B}"/>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46404CD2-D32C-43BE-B732-CCEA91D98CCC}"/>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B53DAF3-E866-49D9-89AA-A9411E8948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F67DFF-7054-4916-B563-F1B95FCE571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D6E95D6-B749-4BDF-A48C-2EB688005D22}"/>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66433A1-AC08-4FFD-BABF-C969791591BD}" type="datetimeFigureOut">
              <a:rPr lang="en-US" altLang="en-US"/>
              <a:pPr>
                <a:defRPr/>
              </a:pPr>
              <a:t>9/25/2019</a:t>
            </a:fld>
            <a:endParaRPr lang="en-US" altLang="en-US"/>
          </a:p>
        </p:txBody>
      </p:sp>
      <p:sp>
        <p:nvSpPr>
          <p:cNvPr id="4" name="Slide Image Placeholder 3">
            <a:extLst>
              <a:ext uri="{FF2B5EF4-FFF2-40B4-BE49-F238E27FC236}">
                <a16:creationId xmlns:a16="http://schemas.microsoft.com/office/drawing/2014/main" id="{6D095D36-5E54-423F-BF5D-9D9113BD8CE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AB96AC2-C032-4A02-BE3D-9CB78BA0B1F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AE8430C-A86F-40A7-908C-C8BF935B4493}"/>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F16CE35-3B0C-4C02-B738-C5A421FEF31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841E5D6-8C9C-45ED-A0E3-497A0A597A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9A794AA-49E9-4B61-9E19-102F8833C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2E18D95-4544-467B-A3CA-0F4CDA8A5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the cover slide. Update it by adding your name and the date of your presentation.</a:t>
            </a:r>
          </a:p>
        </p:txBody>
      </p:sp>
      <p:sp>
        <p:nvSpPr>
          <p:cNvPr id="68612" name="Slide Number Placeholder 3">
            <a:extLst>
              <a:ext uri="{FF2B5EF4-FFF2-40B4-BE49-F238E27FC236}">
                <a16:creationId xmlns:a16="http://schemas.microsoft.com/office/drawing/2014/main" id="{C824C609-48EC-4918-A6E3-B0A0E8687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6F60DF2-71AD-44A1-8A6C-F8680F4F0E1F}"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E27C4C6-6B79-4E83-9D74-8D5E86C89A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lide Number Placeholder 3">
            <a:extLst>
              <a:ext uri="{FF2B5EF4-FFF2-40B4-BE49-F238E27FC236}">
                <a16:creationId xmlns:a16="http://schemas.microsoft.com/office/drawing/2014/main" id="{30E1B876-2332-4637-A513-021D7CEB6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5A08AF-3F48-4210-AFAF-4FC9DF0133D1}" type="slidenum">
              <a:rPr lang="en-US" altLang="en-US" smtClean="0">
                <a:solidFill>
                  <a:srgbClr val="000000"/>
                </a:solidFill>
              </a:rPr>
              <a:pPr/>
              <a:t>10</a:t>
            </a:fld>
            <a:endParaRPr lang="en-US" altLang="en-US">
              <a:solidFill>
                <a:srgbClr val="000000"/>
              </a:solidFill>
            </a:endParaRPr>
          </a:p>
        </p:txBody>
      </p:sp>
      <p:sp>
        <p:nvSpPr>
          <p:cNvPr id="107524" name="Notes Placeholder 4">
            <a:extLst>
              <a:ext uri="{FF2B5EF4-FFF2-40B4-BE49-F238E27FC236}">
                <a16:creationId xmlns:a16="http://schemas.microsoft.com/office/drawing/2014/main" id="{ABB6988E-0CF7-422F-A954-FF624D0A384D}"/>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Selorm is a CMA who works for Amazon in Seattle.  The CMA allowed Selorm to start a career as a Management Accountant, however he continues to use the lessons learned from his day-to-day work as a Program Manager. </a:t>
            </a:r>
          </a:p>
          <a:p>
            <a:endParaRPr lang="en-US" altLang="en-US" i="1"/>
          </a:p>
          <a:p>
            <a:r>
              <a:rPr lang="en-US" altLang="en-US" i="1"/>
              <a:t>In his current role, Selorm manages internal operations, benchmarking program spanning North America, Europe, India, Japan, and the Middle East. He uses a variety of analytical tools to identify areas of opportunity across regions for performance improvement, communicate these areas to the respective line of business VPs, and then provide a framework of standards and audits to close the gaps identified.</a:t>
            </a:r>
          </a:p>
          <a:p>
            <a:endParaRPr lang="en-US" altLang="en-US" i="1"/>
          </a:p>
          <a:p>
            <a:r>
              <a:rPr lang="en-US" altLang="en-US" i="1"/>
              <a:t>Selorm advises that you start planning for the CMA exam in your freshman year and make every decision a deliberate one that will put you close to your goal of being certified once all the criteria have been met. </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405BFF0-601A-4FEB-8A56-283029A11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F1357856-76C6-4DF0-90E8-B6E430B2C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let’s talk about the CMA certification.</a:t>
            </a:r>
          </a:p>
        </p:txBody>
      </p:sp>
      <p:sp>
        <p:nvSpPr>
          <p:cNvPr id="117764" name="Slide Number Placeholder 3">
            <a:extLst>
              <a:ext uri="{FF2B5EF4-FFF2-40B4-BE49-F238E27FC236}">
                <a16:creationId xmlns:a16="http://schemas.microsoft.com/office/drawing/2014/main" id="{E075AA9B-7B0B-4317-B663-A9A0BD4F1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D2D63D-F53A-4D6E-A92C-550C28AF3ED2}" type="slidenum">
              <a:rPr lang="en-US" altLang="en-US" smtClean="0">
                <a:solidFill>
                  <a:srgbClr val="000000"/>
                </a:solidFill>
              </a:rPr>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B5466B0-12D9-4D42-A8D0-83771AF8F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BB634EB-9D7A-4AA9-88C5-E4F9B4FA9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The CMA is a globally-recognized certification not a license, that is granted by a U.S. state.  Someone sitting for the CMA in the U.S. is sitting for the same exam as someone in China, Dubai or the Netherlands, for example.  </a:t>
            </a:r>
          </a:p>
          <a:p>
            <a:pPr eaLnBrk="1" hangingPunct="1">
              <a:spcBef>
                <a:spcPct val="0"/>
              </a:spcBef>
            </a:pPr>
            <a:endParaRPr lang="en-US" altLang="en-US" i="1"/>
          </a:p>
          <a:p>
            <a:pPr eaLnBrk="1" hangingPunct="1">
              <a:spcBef>
                <a:spcPct val="0"/>
              </a:spcBef>
            </a:pPr>
            <a:r>
              <a:rPr lang="en-US" altLang="en-US" i="1"/>
              <a:t>The CMA covers the critical skills and knowledge that accounting and financial management professionals need to be successful in their careers.</a:t>
            </a:r>
          </a:p>
          <a:p>
            <a:pPr eaLnBrk="1" hangingPunct="1">
              <a:spcBef>
                <a:spcPct val="0"/>
              </a:spcBef>
            </a:pPr>
            <a:endParaRPr lang="en-US" altLang="en-US" i="1"/>
          </a:p>
          <a:p>
            <a:pPr eaLnBrk="1" hangingPunct="1">
              <a:spcBef>
                <a:spcPct val="0"/>
              </a:spcBef>
            </a:pPr>
            <a:r>
              <a:rPr lang="en-US" altLang="en-US" i="1"/>
              <a:t>CMAs are trained to be strategic thinkers.  They interpret financial information and provide guidance to senior management to support the company’s strategy.</a:t>
            </a:r>
          </a:p>
          <a:p>
            <a:pPr eaLnBrk="1" hangingPunct="1">
              <a:spcBef>
                <a:spcPct val="0"/>
              </a:spcBef>
            </a:pPr>
            <a:endParaRPr lang="en-US" altLang="en-US" i="1"/>
          </a:p>
          <a:p>
            <a:pPr eaLnBrk="1" hangingPunct="1">
              <a:spcBef>
                <a:spcPct val="0"/>
              </a:spcBef>
            </a:pPr>
            <a:endParaRPr lang="en-US" altLang="en-US" i="1"/>
          </a:p>
        </p:txBody>
      </p:sp>
      <p:sp>
        <p:nvSpPr>
          <p:cNvPr id="119812" name="Slide Number Placeholder 3">
            <a:extLst>
              <a:ext uri="{FF2B5EF4-FFF2-40B4-BE49-F238E27FC236}">
                <a16:creationId xmlns:a16="http://schemas.microsoft.com/office/drawing/2014/main" id="{C69B3973-64F2-4B14-B5FB-2676B251F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9B2B82F-8DFD-420F-963E-FA502F2ED7B8}" type="slidenum">
              <a:rPr lang="en-US" altLang="en-US" smtClean="0">
                <a:solidFill>
                  <a:srgbClr val="000000"/>
                </a:solidFill>
              </a:rPr>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D20F5B3F-50AD-48FE-BBD4-14C9178C0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126E1A90-F176-4E41-BA2D-50BA998967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0" dirty="0"/>
              <a:t>In order to become a CMA, you have to pass the two exam parts, as well as fulfill the education and work experience requirements.  </a:t>
            </a:r>
            <a:br>
              <a:rPr lang="en-US" altLang="en-US" i="0" dirty="0"/>
            </a:br>
            <a:endParaRPr lang="en-US" altLang="en-US" i="0" dirty="0"/>
          </a:p>
          <a:p>
            <a:pPr eaLnBrk="1" hangingPunct="1">
              <a:spcBef>
                <a:spcPct val="0"/>
              </a:spcBef>
            </a:pPr>
            <a:r>
              <a:rPr lang="en-US" altLang="en-US" i="0" u="sng" dirty="0"/>
              <a:t>The education requirement </a:t>
            </a:r>
            <a:r>
              <a:rPr lang="en-US" altLang="en-US" i="0" dirty="0"/>
              <a:t>states that you must have a bachelor’s degree from an accredited college or university.  The degree can be in any major, however, most CMA candidates hold degrees in accounting or finance. Candidates are not required to have already earned their degree in order to sit for the CMA. </a:t>
            </a:r>
            <a:r>
              <a:rPr lang="en-US" altLang="en-US" b="1" i="0" dirty="0"/>
              <a:t>Often, students will sit for the CMA prior to graduation.</a:t>
            </a:r>
            <a:r>
              <a:rPr lang="en-US" altLang="en-US" i="0" dirty="0"/>
              <a:t> Candidates just need to complete their degree within 7 years of passing the CMA exam parts.  </a:t>
            </a:r>
            <a:br>
              <a:rPr lang="en-US" altLang="en-US" i="0" dirty="0"/>
            </a:br>
            <a:endParaRPr lang="en-US" altLang="en-US" i="0" dirty="0"/>
          </a:p>
          <a:p>
            <a:pPr eaLnBrk="1" hangingPunct="1">
              <a:spcBef>
                <a:spcPct val="0"/>
              </a:spcBef>
            </a:pPr>
            <a:r>
              <a:rPr lang="en-US" altLang="en-US" i="0" dirty="0"/>
              <a:t>As for the </a:t>
            </a:r>
            <a:r>
              <a:rPr lang="en-US" altLang="en-US" i="0" u="sng" dirty="0"/>
              <a:t>work experience requirement</a:t>
            </a:r>
            <a:r>
              <a:rPr lang="en-US" altLang="en-US" i="0" dirty="0"/>
              <a:t>, candidates need to complete two years of professional work experience in order to become a CMA. A complete explanation of the types of positions that would fulfill the work experience requirement are listed in the CMA Handbook on the IMA website. In general, work experience that requires analysis will qualify, but internships and jobs that are clerical in nature would not fulfill the work experience requirement.  </a:t>
            </a:r>
            <a:br>
              <a:rPr lang="en-US" altLang="en-US" i="0" dirty="0"/>
            </a:br>
            <a:endParaRPr lang="en-US" altLang="en-US" i="0" dirty="0"/>
          </a:p>
          <a:p>
            <a:pPr eaLnBrk="1" hangingPunct="1">
              <a:spcBef>
                <a:spcPct val="0"/>
              </a:spcBef>
            </a:pPr>
            <a:r>
              <a:rPr lang="en-US" altLang="en-US" i="0" dirty="0"/>
              <a:t>To maintain the CMA certification, CMAs are required to maintain their membership with IMA and to complete 30 hours of continuing professional education (or CPE) each year. Of the 30 hours, at least 2 hours must be in ethics training.</a:t>
            </a:r>
          </a:p>
          <a:p>
            <a:pPr eaLnBrk="1" hangingPunct="1">
              <a:spcBef>
                <a:spcPct val="0"/>
              </a:spcBef>
            </a:pPr>
            <a:endParaRPr lang="en-US" altLang="en-US" i="0" dirty="0"/>
          </a:p>
          <a:p>
            <a:pPr eaLnBrk="1" hangingPunct="1">
              <a:spcBef>
                <a:spcPct val="0"/>
              </a:spcBef>
            </a:pPr>
            <a:endParaRPr lang="en-US" altLang="en-US" i="0" dirty="0"/>
          </a:p>
        </p:txBody>
      </p:sp>
      <p:sp>
        <p:nvSpPr>
          <p:cNvPr id="148483" name="Slide Number Placeholder 3">
            <a:extLst>
              <a:ext uri="{FF2B5EF4-FFF2-40B4-BE49-F238E27FC236}">
                <a16:creationId xmlns:a16="http://schemas.microsoft.com/office/drawing/2014/main" id="{7C712144-C2B1-4E58-B9BF-CB2232AA8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F671F-8E47-41EA-A3B5-0F3AAC6D8011}" type="slidenum">
              <a:rPr lang="en-US" altLang="en-US" smtClean="0">
                <a:solidFill>
                  <a:srgbClr val="000000"/>
                </a:solidFill>
              </a:rPr>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D44DBAE-DFD3-4802-AFE8-85D30AE30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935DCDCC-B7FF-49C6-A7E8-EED11EFF5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Student videos:  </a:t>
            </a:r>
          </a:p>
          <a:p>
            <a:endParaRPr lang="en-US" altLang="en-US"/>
          </a:p>
          <a:p>
            <a:r>
              <a:rPr lang="en-US" altLang="en-US"/>
              <a:t>If you are able to access the internet during your presentation to play this video, then please play it during the presentation.</a:t>
            </a:r>
          </a:p>
          <a:p>
            <a:endParaRPr lang="en-US" altLang="en-US"/>
          </a:p>
          <a:p>
            <a:r>
              <a:rPr lang="en-US" altLang="en-US"/>
              <a:t>If you are </a:t>
            </a:r>
            <a:r>
              <a:rPr lang="en-US" altLang="en-US" u="sng"/>
              <a:t>not</a:t>
            </a:r>
            <a:r>
              <a:rPr lang="en-US" altLang="en-US"/>
              <a:t> able to access the internet during your presentation, then please use the next slide in lieu of the video.</a:t>
            </a:r>
          </a:p>
        </p:txBody>
      </p:sp>
      <p:sp>
        <p:nvSpPr>
          <p:cNvPr id="128004" name="Slide Number Placeholder 3">
            <a:extLst>
              <a:ext uri="{FF2B5EF4-FFF2-40B4-BE49-F238E27FC236}">
                <a16:creationId xmlns:a16="http://schemas.microsoft.com/office/drawing/2014/main" id="{4EB45CEF-3C9E-47DB-9C76-39B3E4F30C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8AE2DA0-3F68-47B3-AD1E-6057BA932D6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CC82E303-6D6B-4484-8C00-C4B25963C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4EA038E6-5205-476C-B818-E08E0A4761D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i="1" dirty="0"/>
              <a:t>In closing, I’d like to sum up some of the reasons you should consider pursuing the CMA </a:t>
            </a:r>
          </a:p>
          <a:p>
            <a:pPr eaLnBrk="1" hangingPunct="1">
              <a:spcBef>
                <a:spcPct val="0"/>
              </a:spcBef>
              <a:defRPr/>
            </a:pPr>
            <a:endParaRPr lang="en-US" altLang="en-US" i="1" dirty="0"/>
          </a:p>
          <a:p>
            <a:pPr marL="171450" indent="-171450" eaLnBrk="1" hangingPunct="1">
              <a:spcBef>
                <a:spcPct val="0"/>
              </a:spcBef>
              <a:buFont typeface="Arial" pitchFamily="34" charset="0"/>
              <a:buChar char="•"/>
              <a:defRPr/>
            </a:pPr>
            <a:r>
              <a:rPr lang="en-US" altLang="en-US" i="1" dirty="0"/>
              <a:t>First, you can sit for the exam while you’re still a student.  You just have to earn your bachelor’s degree within 7 years of passing the exam.  </a:t>
            </a:r>
            <a:br>
              <a:rPr lang="en-US" altLang="en-US" i="1" dirty="0"/>
            </a:br>
            <a:endParaRPr lang="en-US" altLang="en-US" i="1" dirty="0"/>
          </a:p>
          <a:p>
            <a:pPr marL="171450" indent="-171450" eaLnBrk="1" hangingPunct="1">
              <a:spcBef>
                <a:spcPct val="0"/>
              </a:spcBef>
              <a:buFont typeface="Arial" pitchFamily="34" charset="0"/>
              <a:buChar char="•"/>
              <a:defRPr/>
            </a:pPr>
            <a:r>
              <a:rPr lang="en-US" altLang="en-US" i="1" dirty="0"/>
              <a:t>This exam is drawing much of its content from courses that you have recently taken.  You may need to refresh your knowledge of some topics, but you won’t have to completely re-learn the topics.</a:t>
            </a:r>
            <a:br>
              <a:rPr lang="en-US" altLang="en-US" i="1" dirty="0"/>
            </a:br>
            <a:endParaRPr lang="en-US" altLang="en-US" i="1" dirty="0"/>
          </a:p>
          <a:p>
            <a:pPr marL="171450" indent="-171450" eaLnBrk="1" hangingPunct="1">
              <a:spcBef>
                <a:spcPct val="0"/>
              </a:spcBef>
              <a:buFont typeface="Arial" pitchFamily="34" charset="0"/>
              <a:buChar char="•"/>
              <a:defRPr/>
            </a:pPr>
            <a:r>
              <a:rPr lang="en-US" altLang="en-US" i="1" dirty="0"/>
              <a:t>As students, you’re much more efficient at studying; you know where to go to focus and how to effectively study.  Once you are out of school for a while, you lose that ability and it takes a lot longer to prepare and study for exams!</a:t>
            </a:r>
            <a:br>
              <a:rPr lang="en-US" altLang="en-US" i="1" dirty="0"/>
            </a:br>
            <a:endParaRPr lang="en-US" altLang="en-US" i="1" dirty="0"/>
          </a:p>
          <a:p>
            <a:pPr marL="171450" indent="-171450" eaLnBrk="1" hangingPunct="1">
              <a:spcBef>
                <a:spcPct val="0"/>
              </a:spcBef>
              <a:buFont typeface="Arial" pitchFamily="34" charset="0"/>
              <a:buChar char="•"/>
              <a:defRPr/>
            </a:pPr>
            <a:r>
              <a:rPr lang="en-US" altLang="en-US" i="1" dirty="0"/>
              <a:t>Students can take advantage of the reduced student rates for IMA and CMA fees </a:t>
            </a:r>
          </a:p>
          <a:p>
            <a:pPr eaLnBrk="1" hangingPunct="1">
              <a:spcBef>
                <a:spcPct val="0"/>
              </a:spcBef>
              <a:defRPr/>
            </a:pPr>
            <a:endParaRPr lang="en-US" altLang="en-US" i="1" dirty="0"/>
          </a:p>
          <a:p>
            <a:pPr eaLnBrk="1" hangingPunct="1">
              <a:spcBef>
                <a:spcPct val="0"/>
              </a:spcBef>
              <a:defRPr/>
            </a:pPr>
            <a:r>
              <a:rPr lang="en-US" altLang="en-US" b="1" i="1" dirty="0"/>
              <a:t>I hope that you’ve found this presentation to be informative and helpful.  If you’re looking for a way to differentiate yourself, enhance your skills and earning potential, you should consider the CMA.</a:t>
            </a:r>
          </a:p>
        </p:txBody>
      </p:sp>
      <p:sp>
        <p:nvSpPr>
          <p:cNvPr id="140292" name="Slide Number Placeholder 3">
            <a:extLst>
              <a:ext uri="{FF2B5EF4-FFF2-40B4-BE49-F238E27FC236}">
                <a16:creationId xmlns:a16="http://schemas.microsoft.com/office/drawing/2014/main" id="{FA723640-3923-48A2-8CF7-FE8D46FF1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6D9D5D-1892-45B9-A257-D7515CF4F1D1}" type="slidenum">
              <a:rPr lang="en-US" altLang="en-US" smtClean="0">
                <a:solidFill>
                  <a:srgbClr val="000000"/>
                </a:solidFill>
              </a:rPr>
              <a:pPr/>
              <a:t>15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2540CD18-176B-4A07-8AE6-9BA7C9E291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98AD8E5F-AAE5-471C-87C6-1A4D9598BF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The CMA Scholarship is available for top students who are interested in pursuing the CMA certification</a:t>
            </a:r>
          </a:p>
          <a:p>
            <a:pPr eaLnBrk="1" hangingPunct="1">
              <a:spcBef>
                <a:spcPct val="0"/>
              </a:spcBef>
            </a:pPr>
            <a:endParaRPr lang="en-US" altLang="en-US" i="1"/>
          </a:p>
          <a:p>
            <a:pPr eaLnBrk="1" hangingPunct="1">
              <a:spcBef>
                <a:spcPct val="0"/>
              </a:spcBef>
            </a:pPr>
            <a:r>
              <a:rPr lang="en-US" altLang="en-US" i="1"/>
              <a:t>Faculty can nominate up to 10 students each year for this scholarship.</a:t>
            </a:r>
          </a:p>
          <a:p>
            <a:pPr eaLnBrk="1" hangingPunct="1">
              <a:spcBef>
                <a:spcPct val="0"/>
              </a:spcBef>
            </a:pPr>
            <a:endParaRPr lang="en-US" altLang="en-US" i="1"/>
          </a:p>
          <a:p>
            <a:pPr eaLnBrk="1" hangingPunct="1">
              <a:spcBef>
                <a:spcPct val="0"/>
              </a:spcBef>
            </a:pPr>
            <a:r>
              <a:rPr lang="en-US" altLang="en-US" i="1"/>
              <a:t>Students who receive the scholarship will receive, at no cost:</a:t>
            </a:r>
          </a:p>
          <a:p>
            <a:pPr eaLnBrk="1" hangingPunct="1">
              <a:spcBef>
                <a:spcPct val="0"/>
              </a:spcBef>
              <a:buFontTx/>
              <a:buChar char="•"/>
            </a:pPr>
            <a:r>
              <a:rPr lang="en-US" altLang="en-US" i="1"/>
              <a:t>Three years of IMA membership</a:t>
            </a:r>
          </a:p>
          <a:p>
            <a:pPr eaLnBrk="1" hangingPunct="1">
              <a:spcBef>
                <a:spcPct val="0"/>
              </a:spcBef>
              <a:buFontTx/>
              <a:buChar char="•"/>
            </a:pPr>
            <a:r>
              <a:rPr lang="en-US" altLang="en-US" i="1"/>
              <a:t>Entrance into the CMA Program</a:t>
            </a:r>
          </a:p>
          <a:p>
            <a:pPr eaLnBrk="1" hangingPunct="1">
              <a:spcBef>
                <a:spcPct val="0"/>
              </a:spcBef>
              <a:buFontTx/>
              <a:buChar char="•"/>
            </a:pPr>
            <a:r>
              <a:rPr lang="en-US" altLang="en-US" i="1"/>
              <a:t>Two CMA exam sitting fees</a:t>
            </a:r>
          </a:p>
          <a:p>
            <a:pPr eaLnBrk="1" hangingPunct="1">
              <a:spcBef>
                <a:spcPct val="0"/>
              </a:spcBef>
            </a:pPr>
            <a:endParaRPr lang="en-US" altLang="en-US" i="1"/>
          </a:p>
          <a:p>
            <a:pPr eaLnBrk="1" hangingPunct="1">
              <a:spcBef>
                <a:spcPct val="0"/>
              </a:spcBef>
            </a:pPr>
            <a:r>
              <a:rPr lang="en-US" altLang="en-US" i="1"/>
              <a:t>These fees alone have a value of about $1,000 per student!  In addition, all US recipients of the CMA Scholarship will get Wiley CMAexcel Online Test Bank access for both exam parts for up to two years.  This has a value on its own of $600!  </a:t>
            </a:r>
            <a:br>
              <a:rPr lang="en-US" altLang="en-US" i="1"/>
            </a:br>
            <a:br>
              <a:rPr lang="en-US" altLang="en-US" i="1">
                <a:solidFill>
                  <a:srgbClr val="002060"/>
                </a:solidFill>
              </a:rPr>
            </a:br>
            <a:r>
              <a:rPr lang="en-US" altLang="en-US" b="1" i="1"/>
              <a:t>All you need to do is study and you can become a CMA!</a:t>
            </a:r>
          </a:p>
          <a:p>
            <a:pPr eaLnBrk="1" hangingPunct="1">
              <a:spcBef>
                <a:spcPct val="0"/>
              </a:spcBef>
            </a:pPr>
            <a:endParaRPr lang="en-US" altLang="en-US" b="1" i="1"/>
          </a:p>
          <a:p>
            <a:pPr eaLnBrk="1" hangingPunct="1">
              <a:spcBef>
                <a:spcPct val="0"/>
              </a:spcBef>
            </a:pPr>
            <a:r>
              <a:rPr lang="en-US" altLang="en-US" b="1" i="1"/>
              <a:t>Be sure to ask your professor to nominate you for the CMA Scholarship!</a:t>
            </a:r>
          </a:p>
        </p:txBody>
      </p:sp>
      <p:sp>
        <p:nvSpPr>
          <p:cNvPr id="142340" name="Slide Number Placeholder 3">
            <a:extLst>
              <a:ext uri="{FF2B5EF4-FFF2-40B4-BE49-F238E27FC236}">
                <a16:creationId xmlns:a16="http://schemas.microsoft.com/office/drawing/2014/main" id="{079C8472-1734-44A8-AE31-23D0E876F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39F5F1-5D4C-4984-8339-C9D30D20878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85D30876-2D9A-4A08-B837-D3C32F4DF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8B36BF81-57B7-46BA-9A3E-B829FF00A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At this time, I’d like to address any questions you may have.</a:t>
            </a:r>
          </a:p>
        </p:txBody>
      </p:sp>
      <p:sp>
        <p:nvSpPr>
          <p:cNvPr id="146436" name="Slide Number Placeholder 3">
            <a:extLst>
              <a:ext uri="{FF2B5EF4-FFF2-40B4-BE49-F238E27FC236}">
                <a16:creationId xmlns:a16="http://schemas.microsoft.com/office/drawing/2014/main" id="{39273CED-91FC-471C-8AD2-C263E3DB5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B5944B-CBC8-4E5B-888A-B454E5BFBB70}" type="slidenum">
              <a:rPr lang="en-US" altLang="en-US" smtClean="0">
                <a:solidFill>
                  <a:srgbClr val="000000"/>
                </a:solidFill>
              </a:rPr>
              <a:pPr/>
              <a:t>17</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559DBD9-3E94-43CB-86A3-CF6D7F734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2522D27-52F4-413C-B43F-5332DEA95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Let’s start with information on careers in management accounting.</a:t>
            </a:r>
          </a:p>
        </p:txBody>
      </p:sp>
      <p:sp>
        <p:nvSpPr>
          <p:cNvPr id="91140" name="Slide Number Placeholder 3">
            <a:extLst>
              <a:ext uri="{FF2B5EF4-FFF2-40B4-BE49-F238E27FC236}">
                <a16:creationId xmlns:a16="http://schemas.microsoft.com/office/drawing/2014/main" id="{B1269EBD-118D-4729-A76F-F5924F8830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2D1805F-8EEC-4F4B-AD7F-D6827B965A00}" type="slidenum">
              <a:rPr lang="en-US" altLang="en-US" smtClean="0">
                <a:solidFill>
                  <a:srgbClr val="000000"/>
                </a:solidFill>
              </a:rPr>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F0CFDA7-F89B-41AE-B3CE-A346D6FFA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E4FE577-9605-4C85-B37F-A2E955BCC9CC}"/>
              </a:ext>
            </a:extLst>
          </p:cNvPr>
          <p:cNvSpPr>
            <a:spLocks noGrp="1"/>
          </p:cNvSpPr>
          <p:nvPr>
            <p:ph type="body" idx="1"/>
          </p:nvPr>
        </p:nvSpPr>
        <p:spPr bwMode="auto">
          <a:xfrm>
            <a:off x="771525" y="4464050"/>
            <a:ext cx="5683250" cy="422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This picture helps to show the different roles and responsibilities of the </a:t>
            </a:r>
            <a:r>
              <a:rPr lang="en-US" altLang="en-US" i="1" u="sng"/>
              <a:t>internal</a:t>
            </a:r>
            <a:r>
              <a:rPr lang="en-US" altLang="en-US" i="1"/>
              <a:t> management accountant as compared to the </a:t>
            </a:r>
            <a:r>
              <a:rPr lang="en-US" altLang="en-US" i="1" u="sng"/>
              <a:t>external</a:t>
            </a:r>
            <a:r>
              <a:rPr lang="en-US" altLang="en-US" i="1"/>
              <a:t> public accountant.</a:t>
            </a:r>
          </a:p>
          <a:p>
            <a:pPr eaLnBrk="1" hangingPunct="1">
              <a:spcBef>
                <a:spcPct val="0"/>
              </a:spcBef>
            </a:pPr>
            <a:endParaRPr lang="en-US" altLang="en-US" i="1"/>
          </a:p>
          <a:p>
            <a:pPr eaLnBrk="1" hangingPunct="1">
              <a:spcBef>
                <a:spcPct val="0"/>
              </a:spcBef>
            </a:pPr>
            <a:r>
              <a:rPr lang="en-US" altLang="en-US" i="1"/>
              <a:t>The rectangle on the left represents the company or organization where the management accountant is employed.  On a daily basis, the management accountant has responsibilities for developing, implementing, and managing processes within the company. They also get involved with both internal and external reporting.</a:t>
            </a:r>
          </a:p>
          <a:p>
            <a:pPr eaLnBrk="1" hangingPunct="1">
              <a:spcBef>
                <a:spcPct val="0"/>
              </a:spcBef>
            </a:pPr>
            <a:endParaRPr lang="en-US" altLang="en-US" i="1"/>
          </a:p>
          <a:p>
            <a:pPr eaLnBrk="1" hangingPunct="1">
              <a:spcBef>
                <a:spcPct val="0"/>
              </a:spcBef>
            </a:pPr>
            <a:r>
              <a:rPr lang="en-US" altLang="en-US" i="1"/>
              <a:t>The public accountant is an external accountant and will provide advice to their client on details related to audit and tax.  They are not involved in daily operations or decisions that support the implementation of a company’s strategy. The main focus of their job is to ensure that the organization is complying with appropriate regulations and requirements.</a:t>
            </a:r>
          </a:p>
          <a:p>
            <a:pPr eaLnBrk="1" hangingPunct="1">
              <a:spcBef>
                <a:spcPct val="0"/>
              </a:spcBef>
            </a:pPr>
            <a:endParaRPr lang="en-US" altLang="en-US" i="1"/>
          </a:p>
          <a:p>
            <a:pPr eaLnBrk="1" hangingPunct="1">
              <a:spcBef>
                <a:spcPct val="0"/>
              </a:spcBef>
            </a:pPr>
            <a:r>
              <a:rPr lang="en-US" altLang="en-US" i="1"/>
              <a:t>I think you can see that the roles and the day-to-day job responsibilities for these two types of accountants are very different. </a:t>
            </a:r>
            <a:r>
              <a:rPr lang="en-US" altLang="en-US" b="1" i="1"/>
              <a:t>Essentially, the management accountant helps the company to make money, while the public accountant helps the company to stay in compliance.</a:t>
            </a:r>
          </a:p>
          <a:p>
            <a:pPr eaLnBrk="1" hangingPunct="1">
              <a:spcBef>
                <a:spcPct val="0"/>
              </a:spcBef>
            </a:pPr>
            <a:endParaRPr lang="en-US" altLang="en-US" i="1"/>
          </a:p>
        </p:txBody>
      </p:sp>
      <p:sp>
        <p:nvSpPr>
          <p:cNvPr id="93188" name="Slide Number Placeholder 3">
            <a:extLst>
              <a:ext uri="{FF2B5EF4-FFF2-40B4-BE49-F238E27FC236}">
                <a16:creationId xmlns:a16="http://schemas.microsoft.com/office/drawing/2014/main" id="{64184FCF-BA75-4ED6-A953-4AD3072E15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888" indent="-288925">
              <a:defRPr>
                <a:solidFill>
                  <a:schemeClr val="tx1"/>
                </a:solidFill>
                <a:latin typeface="Calibri" panose="020F0502020204030204" pitchFamily="34" charset="0"/>
                <a:ea typeface="MS PGothic" panose="020B0600070205080204" pitchFamily="34" charset="-128"/>
              </a:defRPr>
            </a:lvl2pPr>
            <a:lvl3pPr marL="1155700" indent="-230188">
              <a:defRPr>
                <a:solidFill>
                  <a:schemeClr val="tx1"/>
                </a:solidFill>
                <a:latin typeface="Calibri" panose="020F0502020204030204" pitchFamily="34" charset="0"/>
                <a:ea typeface="MS PGothic" panose="020B0600070205080204" pitchFamily="34" charset="-128"/>
              </a:defRPr>
            </a:lvl3pPr>
            <a:lvl4pPr marL="1617663" indent="-230188">
              <a:defRPr>
                <a:solidFill>
                  <a:schemeClr val="tx1"/>
                </a:solidFill>
                <a:latin typeface="Calibri" panose="020F0502020204030204" pitchFamily="34" charset="0"/>
                <a:ea typeface="MS PGothic" panose="020B0600070205080204" pitchFamily="34" charset="-128"/>
              </a:defRPr>
            </a:lvl4pPr>
            <a:lvl5pPr marL="2079625" indent="-230188">
              <a:defRPr>
                <a:solidFill>
                  <a:schemeClr val="tx1"/>
                </a:solidFill>
                <a:latin typeface="Calibri" panose="020F0502020204030204" pitchFamily="34" charset="0"/>
                <a:ea typeface="MS PGothic" panose="020B0600070205080204" pitchFamily="34" charset="-128"/>
              </a:defRPr>
            </a:lvl5pPr>
            <a:lvl6pPr marL="2536825"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4025"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1225"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08425"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DB30AE-115B-41DA-892A-6A656A307E81}" type="slidenum">
              <a:rPr lang="en-US" altLang="en-US" smtClean="0">
                <a:solidFill>
                  <a:srgbClr val="000000"/>
                </a:solidFill>
              </a:rPr>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78B2CD1-0D4A-4BD7-A544-241411584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FA1AECD-FF29-4CDF-9FDF-5CC21DA84D00}"/>
              </a:ext>
            </a:extLst>
          </p:cNvPr>
          <p:cNvSpPr>
            <a:spLocks noGrp="1"/>
          </p:cNvSpPr>
          <p:nvPr>
            <p:ph type="body" idx="1"/>
          </p:nvPr>
        </p:nvSpPr>
        <p:spPr bwMode="auto">
          <a:xfrm>
            <a:off x="685800" y="441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Take a look at this picture.  It will show us where management accountants work, the titles they may hold, and the type of work they do.</a:t>
            </a:r>
          </a:p>
          <a:p>
            <a:pPr eaLnBrk="1" hangingPunct="1">
              <a:spcBef>
                <a:spcPct val="0"/>
              </a:spcBef>
            </a:pPr>
            <a:endParaRPr lang="en-US" altLang="en-US" i="1"/>
          </a:p>
          <a:p>
            <a:r>
              <a:rPr lang="en-US" altLang="en-US" i="1"/>
              <a:t>Let’s start with the light green boxes. These are some of the titles that internal accountants might hold in the workplace. The titles included here are very high-level. Management accountants could also be cost analysts, accounting analysts, budget analysts, or financial analysts, for example.</a:t>
            </a:r>
          </a:p>
          <a:p>
            <a:endParaRPr lang="en-US" altLang="en-US" i="1"/>
          </a:p>
          <a:p>
            <a:r>
              <a:rPr lang="en-US" altLang="en-US" b="1"/>
              <a:t>[CLICK TO SHOW BLUE BOXES] </a:t>
            </a:r>
            <a:r>
              <a:rPr lang="en-US" altLang="en-US" i="1"/>
              <a:t> Now let’s look at the blue boxes.  These represent examples of work that management accountants are doing on the job.  Budgeting and forecasting is a very common job responsibility for management accountants.  They also get involved with supporting the decision-making process, analyzing company performance, and internal controls, among other things.</a:t>
            </a:r>
          </a:p>
          <a:p>
            <a:pPr eaLnBrk="1" hangingPunct="1">
              <a:spcBef>
                <a:spcPct val="0"/>
              </a:spcBef>
            </a:pPr>
            <a:endParaRPr lang="en-US" altLang="en-US" i="1"/>
          </a:p>
          <a:p>
            <a:pPr eaLnBrk="1" hangingPunct="1">
              <a:spcBef>
                <a:spcPct val="0"/>
              </a:spcBef>
            </a:pPr>
            <a:r>
              <a:rPr lang="en-US" altLang="en-US" b="1"/>
              <a:t>[CLICK TO SHOW GREY BOXES] </a:t>
            </a:r>
            <a:r>
              <a:rPr lang="en-US" altLang="en-US" i="1"/>
              <a:t>Finally, the grey boxes represent places where you’ll find management accountants working.  Basically, they’re working in all sorts of companies and organizations</a:t>
            </a:r>
            <a:r>
              <a:rPr lang="en-US" altLang="en-US"/>
              <a:t> (read some of the grey boxes). </a:t>
            </a:r>
          </a:p>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CE18D9F8-EBB3-4C2C-A331-5525898DEA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E486F3E-B548-44A0-AF77-E9FA564EB1C1}" type="slidenum">
              <a:rPr lang="en-US" altLang="en-US" smtClean="0">
                <a:solidFill>
                  <a:srgbClr val="000000"/>
                </a:solidFill>
              </a:rPr>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547C356-F684-4F41-A166-6C2D34D94C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37963709-E15D-4117-A44F-3DFB49EDE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This information is derived from the U.S. Bureau of Labor Statistics and it tells us that over 75% of accounting and finance professionals in the U.S. are working </a:t>
            </a:r>
            <a:r>
              <a:rPr lang="en-US" altLang="en-US" i="1" u="sng"/>
              <a:t>inside</a:t>
            </a:r>
            <a:r>
              <a:rPr lang="en-US" altLang="en-US" i="1"/>
              <a:t> companies and organizations.  The other 25% or so are working in professional services, such as your public accountants who support their clients with audit and tax advice.  </a:t>
            </a:r>
          </a:p>
          <a:p>
            <a:pPr eaLnBrk="1" hangingPunct="1">
              <a:spcBef>
                <a:spcPct val="0"/>
              </a:spcBef>
            </a:pPr>
            <a:endParaRPr lang="en-US" altLang="en-US" i="1"/>
          </a:p>
          <a:p>
            <a:pPr eaLnBrk="1" hangingPunct="1">
              <a:spcBef>
                <a:spcPct val="0"/>
              </a:spcBef>
            </a:pPr>
            <a:r>
              <a:rPr lang="en-US" altLang="en-US" i="1"/>
              <a:t>It’s important to understand this, because:</a:t>
            </a:r>
          </a:p>
          <a:p>
            <a:pPr eaLnBrk="1" hangingPunct="1">
              <a:spcBef>
                <a:spcPct val="0"/>
              </a:spcBef>
            </a:pPr>
            <a:endParaRPr lang="en-US" altLang="en-US" i="1"/>
          </a:p>
          <a:p>
            <a:pPr eaLnBrk="1" hangingPunct="1">
              <a:spcBef>
                <a:spcPct val="0"/>
              </a:spcBef>
              <a:buFontTx/>
              <a:buChar char="•"/>
            </a:pPr>
            <a:r>
              <a:rPr lang="en-US" altLang="en-US" i="1"/>
              <a:t>  If you start your career in public accounting, it’s very likely that within 3-5 years, you will move into a position in industry.  IMA and the CMA can help you when you make that transition.</a:t>
            </a:r>
            <a:br>
              <a:rPr lang="en-US" altLang="en-US" i="1"/>
            </a:br>
            <a:endParaRPr lang="en-US" altLang="en-US" i="1"/>
          </a:p>
          <a:p>
            <a:pPr eaLnBrk="1" hangingPunct="1">
              <a:spcBef>
                <a:spcPct val="0"/>
              </a:spcBef>
              <a:buFontTx/>
              <a:buChar char="•"/>
            </a:pPr>
            <a:r>
              <a:rPr lang="en-US" altLang="en-US" i="1"/>
              <a:t>  And if you start your career in industry, there are a lot of good opportunities available to you.  Again, IMA and the CMA can support you in your career.</a:t>
            </a:r>
          </a:p>
        </p:txBody>
      </p:sp>
      <p:sp>
        <p:nvSpPr>
          <p:cNvPr id="97284" name="Slide Number Placeholder 3">
            <a:extLst>
              <a:ext uri="{FF2B5EF4-FFF2-40B4-BE49-F238E27FC236}">
                <a16:creationId xmlns:a16="http://schemas.microsoft.com/office/drawing/2014/main" id="{467CDC2D-D372-480E-B169-388D162A8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06A2970-E28E-442D-9D1E-F521F1F2E0A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DD2302B-3BBA-48A5-9FD3-AFB761296B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9223E31-424D-4778-BED8-30100C855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According to the U.S. Bureau of Labor Statistics Forecast, the number of jobs for accounting and financial professionals is projected to grow by 10 percent from 2016 to 2026, which is faster than the average for all other occupations. Globalization, a growing economy, and a complex tax and regulatory environment are expected to continue to lead to strong demand for accounting and financial professionals.</a:t>
            </a:r>
          </a:p>
          <a:p>
            <a:pPr eaLnBrk="1" hangingPunct="1">
              <a:spcBef>
                <a:spcPct val="0"/>
              </a:spcBef>
            </a:pPr>
            <a:endParaRPr lang="en-US" altLang="en-US" i="1"/>
          </a:p>
          <a:p>
            <a:pPr eaLnBrk="1" hangingPunct="1">
              <a:spcBef>
                <a:spcPct val="0"/>
              </a:spcBef>
            </a:pPr>
            <a:r>
              <a:rPr lang="en-US" altLang="en-US" i="1"/>
              <a:t>You’ve chosen a major that is very marketable and is in demand!  There are so many things that you can do with your degree and there is strong growth in the employment market for people with your skills and knowledge.</a:t>
            </a:r>
          </a:p>
          <a:p>
            <a:pPr eaLnBrk="1" hangingPunct="1">
              <a:spcBef>
                <a:spcPct val="0"/>
              </a:spcBef>
            </a:pPr>
            <a:endParaRPr lang="en-US" altLang="en-US"/>
          </a:p>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1C4B247D-E284-45EA-8531-41FCAA53B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35DCAC3-204F-49FC-AB6D-EF9B8E76E93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9C02B12-4104-48AF-8C57-F0248C8291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0C7ACF76-003D-432A-BF45-B25A5CD48C2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i="1" dirty="0"/>
              <a:t>There are some big changes that are occurring in the profession.  These changes will create great opportunities for professionals who are prepared for them and who see them as </a:t>
            </a:r>
            <a:r>
              <a:rPr lang="en-US" altLang="en-US" i="1" u="sng" dirty="0"/>
              <a:t>opportunities</a:t>
            </a:r>
            <a:r>
              <a:rPr lang="en-US" altLang="en-US" i="1" dirty="0"/>
              <a:t> rather than </a:t>
            </a:r>
            <a:r>
              <a:rPr lang="en-US" altLang="en-US" i="1" u="sng" dirty="0"/>
              <a:t>challenges</a:t>
            </a:r>
            <a:r>
              <a:rPr lang="en-US" altLang="en-US" i="1" dirty="0"/>
              <a:t>.</a:t>
            </a:r>
            <a:endParaRPr lang="en-US" altLang="en-US" dirty="0">
              <a:solidFill>
                <a:srgbClr val="FF0000"/>
              </a:solidFill>
            </a:endParaRPr>
          </a:p>
          <a:p>
            <a:pPr eaLnBrk="1" hangingPunct="1">
              <a:spcBef>
                <a:spcPct val="0"/>
              </a:spcBef>
              <a:defRPr/>
            </a:pPr>
            <a:endParaRPr lang="en-US" altLang="en-US" i="1" dirty="0"/>
          </a:p>
          <a:p>
            <a:pPr marL="285750" indent="-285750" eaLnBrk="1" hangingPunct="1">
              <a:spcBef>
                <a:spcPct val="0"/>
              </a:spcBef>
              <a:buFont typeface="Arial" pitchFamily="34" charset="0"/>
              <a:buChar char="•"/>
              <a:defRPr/>
            </a:pPr>
            <a:r>
              <a:rPr lang="en-US" altLang="en-US" b="1" i="1" dirty="0"/>
              <a:t>Data &amp; Analytics</a:t>
            </a:r>
            <a:r>
              <a:rPr lang="en-US" altLang="en-US" i="1" dirty="0"/>
              <a:t> knowledge needs to be a part of your skill set today.</a:t>
            </a:r>
          </a:p>
          <a:p>
            <a:pPr marL="285750" indent="-285750" eaLnBrk="1" hangingPunct="1">
              <a:spcBef>
                <a:spcPct val="0"/>
              </a:spcBef>
              <a:buFont typeface="Arial" pitchFamily="34" charset="0"/>
              <a:buChar char="•"/>
              <a:defRPr/>
            </a:pPr>
            <a:r>
              <a:rPr lang="en-US" altLang="en-US" b="1" i="1" dirty="0"/>
              <a:t>Artificial Intelligence </a:t>
            </a:r>
            <a:r>
              <a:rPr lang="en-US" altLang="en-US" i="1" dirty="0"/>
              <a:t>affects all businesses today and will have an even greater impact in the near future.</a:t>
            </a:r>
          </a:p>
          <a:p>
            <a:pPr marL="285750" indent="-285750" eaLnBrk="1" hangingPunct="1">
              <a:spcBef>
                <a:spcPct val="0"/>
              </a:spcBef>
              <a:buFont typeface="Arial" pitchFamily="34" charset="0"/>
              <a:buChar char="•"/>
              <a:defRPr/>
            </a:pPr>
            <a:r>
              <a:rPr lang="en-US" altLang="en-US" b="1" i="1" dirty="0"/>
              <a:t>Blockchain</a:t>
            </a:r>
            <a:r>
              <a:rPr lang="en-US" altLang="en-US" i="1" dirty="0"/>
              <a:t> technology is on the horizon.</a:t>
            </a:r>
          </a:p>
          <a:p>
            <a:pPr eaLnBrk="1" hangingPunct="1">
              <a:spcBef>
                <a:spcPct val="0"/>
              </a:spcBef>
              <a:defRPr/>
            </a:pPr>
            <a:endParaRPr lang="en-US" altLang="en-US" i="1" dirty="0">
              <a:solidFill>
                <a:srgbClr val="FF0000"/>
              </a:solidFill>
            </a:endParaRPr>
          </a:p>
          <a:p>
            <a:pPr eaLnBrk="1" hangingPunct="1">
              <a:spcBef>
                <a:spcPct val="0"/>
              </a:spcBef>
              <a:defRPr/>
            </a:pPr>
            <a:r>
              <a:rPr lang="en-US" altLang="en-US" i="1" dirty="0"/>
              <a:t>What do the changes mean for you? IMA can help you prepare for these changes through certification, educational resources, and networking.</a:t>
            </a:r>
          </a:p>
          <a:p>
            <a:pPr eaLnBrk="1" hangingPunct="1">
              <a:spcBef>
                <a:spcPct val="0"/>
              </a:spcBef>
              <a:buFontTx/>
              <a:buChar char="•"/>
              <a:defRPr/>
            </a:pPr>
            <a:endParaRPr lang="en-US" altLang="en-US" sz="1400" i="1" dirty="0">
              <a:solidFill>
                <a:srgbClr val="FF0000"/>
              </a:solidFill>
            </a:endParaRPr>
          </a:p>
          <a:p>
            <a:pPr eaLnBrk="1" hangingPunct="1">
              <a:spcBef>
                <a:spcPct val="0"/>
              </a:spcBef>
              <a:defRPr/>
            </a:pPr>
            <a:endParaRPr lang="en-US" altLang="en-US" i="1" dirty="0"/>
          </a:p>
        </p:txBody>
      </p:sp>
      <p:sp>
        <p:nvSpPr>
          <p:cNvPr id="101380" name="Slide Number Placeholder 3">
            <a:extLst>
              <a:ext uri="{FF2B5EF4-FFF2-40B4-BE49-F238E27FC236}">
                <a16:creationId xmlns:a16="http://schemas.microsoft.com/office/drawing/2014/main" id="{EF127470-769C-4700-AA5B-6BB51CEA7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3FA82C-A4AB-4D03-ACF4-FF8BCBFED68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D0CE624-593C-42CA-954C-1A55638877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84290CF-FA4D-4A61-9D02-1F603B5AF1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i="1"/>
          </a:p>
          <a:p>
            <a:pPr eaLnBrk="1" hangingPunct="1">
              <a:spcBef>
                <a:spcPct val="0"/>
              </a:spcBef>
            </a:pPr>
            <a:r>
              <a:rPr lang="en-US" altLang="en-US" i="1"/>
              <a:t>Management accountants are working in organizations of all sizes and in all industries.  </a:t>
            </a:r>
          </a:p>
          <a:p>
            <a:pPr eaLnBrk="1" hangingPunct="1">
              <a:spcBef>
                <a:spcPct val="0"/>
              </a:spcBef>
            </a:pPr>
            <a:endParaRPr lang="en-US" altLang="en-US" i="1"/>
          </a:p>
          <a:p>
            <a:pPr eaLnBrk="1" hangingPunct="1">
              <a:spcBef>
                <a:spcPct val="0"/>
              </a:spcBef>
            </a:pPr>
            <a:r>
              <a:rPr lang="en-US" altLang="en-US" i="1"/>
              <a:t>All companies (publicly traded, privately held, not-for-profit, government, small business, etc.) need accounting and financial management professionals with good planning, budgeting, and decision analysis skills.</a:t>
            </a:r>
          </a:p>
        </p:txBody>
      </p:sp>
      <p:sp>
        <p:nvSpPr>
          <p:cNvPr id="103428" name="Slide Number Placeholder 3">
            <a:extLst>
              <a:ext uri="{FF2B5EF4-FFF2-40B4-BE49-F238E27FC236}">
                <a16:creationId xmlns:a16="http://schemas.microsoft.com/office/drawing/2014/main" id="{B9268BE5-88A9-4D28-A70C-ED79455102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E462F3-7F7F-4F04-BC69-ADCD944782B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C2FB19E-DE5E-41F9-A1FB-24AED4805D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lide Number Placeholder 3">
            <a:extLst>
              <a:ext uri="{FF2B5EF4-FFF2-40B4-BE49-F238E27FC236}">
                <a16:creationId xmlns:a16="http://schemas.microsoft.com/office/drawing/2014/main" id="{6DDD9B1F-3089-415C-BC55-7943A65CF0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48E6B8-0F1F-4FD6-9FBC-4E91F71FD2B0}" type="slidenum">
              <a:rPr lang="en-US" altLang="en-US" smtClean="0">
                <a:solidFill>
                  <a:srgbClr val="000000"/>
                </a:solidFill>
              </a:rPr>
              <a:pPr/>
              <a:t>9</a:t>
            </a:fld>
            <a:endParaRPr lang="en-US" altLang="en-US">
              <a:solidFill>
                <a:srgbClr val="000000"/>
              </a:solidFill>
            </a:endParaRPr>
          </a:p>
        </p:txBody>
      </p:sp>
      <p:sp>
        <p:nvSpPr>
          <p:cNvPr id="105476" name="Notes Placeholder 4">
            <a:extLst>
              <a:ext uri="{FF2B5EF4-FFF2-40B4-BE49-F238E27FC236}">
                <a16:creationId xmlns:a16="http://schemas.microsoft.com/office/drawing/2014/main" id="{18C07E37-A5E1-4B7F-907B-39FE76FF8368}"/>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I’d now like to share with you a real-life example of someone who works as a management accountant.</a:t>
            </a:r>
          </a:p>
          <a:p>
            <a:endParaRPr lang="en-US" altLang="en-US" i="1"/>
          </a:p>
          <a:p>
            <a:r>
              <a:rPr lang="en-US" altLang="en-US" i="1"/>
              <a:t>Margaret is a CMA and works for The Walt Disney Company. In her role as a Financial Analyst, she regularly applies data and analytics skills to support the company’s internal decision process.  She has a rewarding career with a great company.  </a:t>
            </a:r>
          </a:p>
          <a:p>
            <a:endParaRPr lang="en-US" altLang="en-US" i="1"/>
          </a:p>
          <a:p>
            <a:r>
              <a:rPr lang="en-US" altLang="en-US" i="1"/>
              <a:t>Her management accounting skills have allowed her to secure a job with a world-class brand, learning the nuances of a complex industry like television, and supporting the business as it prepares for the launch of the Disney+ streaming service.</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hyperlink" Target="http://www.youtube.com/user/LinkUpIMA?feature=watch"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www.linkedin.com/company/508262?trk=tyah"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hyperlink" Target="http://www.youtube.com/user/LinkUpIMA?feature=watch"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www.linkedin.com/company/508262?trk=tyah"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4.xml"/><Relationship Id="rId6" Type="http://schemas.openxmlformats.org/officeDocument/2006/relationships/hyperlink" Target="https://www.facebook.com/IMAnetORG" TargetMode="External"/><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4.xml"/><Relationship Id="rId6" Type="http://schemas.openxmlformats.org/officeDocument/2006/relationships/hyperlink" Target="https://www.facebook.com/IMAnetORG" TargetMode="External"/><Relationship Id="rId5" Type="http://schemas.openxmlformats.org/officeDocument/2006/relationships/image" Target="../media/image12.pn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hyperlink" Target="http://www.youtube.com/user/LinkUpIMA?feature=watch"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www.linkedin.com/company/508262?trk=tyah" TargetMode="External"/></Relationships>
</file>

<file path=ppt/slideLayouts/_rels/slideLayout68.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5.xml"/><Relationship Id="rId6" Type="http://schemas.openxmlformats.org/officeDocument/2006/relationships/hyperlink" Target="https://www.facebook.com/IMAnetORG" TargetMode="External"/><Relationship Id="rId5" Type="http://schemas.openxmlformats.org/officeDocument/2006/relationships/image" Target="../media/image12.png"/><Relationship Id="rId10" Type="http://schemas.openxmlformats.org/officeDocument/2006/relationships/image" Target="../media/image6.jpe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twitter.com/IMA_News" TargetMode="External"/><Relationship Id="rId1" Type="http://schemas.openxmlformats.org/officeDocument/2006/relationships/slideMaster" Target="../slideMasters/slideMaster5.xml"/><Relationship Id="rId6" Type="http://schemas.openxmlformats.org/officeDocument/2006/relationships/hyperlink" Target="https://www.facebook.com/IMAnetORG" TargetMode="External"/><Relationship Id="rId5" Type="http://schemas.openxmlformats.org/officeDocument/2006/relationships/image" Target="../media/image12.png"/><Relationship Id="rId10" Type="http://schemas.openxmlformats.org/officeDocument/2006/relationships/image" Target="../media/image6.jpeg"/><Relationship Id="rId4" Type="http://schemas.openxmlformats.org/officeDocument/2006/relationships/hyperlink" Target="http://www.youtube.com/user/LinkUpIMA?feature=watch" TargetMode="External"/><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454EAE-60C6-4E69-861F-CC7EB76692EC}"/>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08762896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58703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67B63C8E-3235-4538-9765-6B0BC32C2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73738"/>
            <a:ext cx="32639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514600"/>
            <a:ext cx="5562600" cy="762000"/>
          </a:xfrm>
        </p:spPr>
        <p:txBody>
          <a:bodyPr>
            <a:normAutofit/>
          </a:bodyPr>
          <a:lstStyle>
            <a:lvl1pPr>
              <a:defRPr sz="4000" b="1"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a:t>Click to edit Master text styles</a:t>
            </a:r>
          </a:p>
        </p:txBody>
      </p:sp>
      <p:sp>
        <p:nvSpPr>
          <p:cNvPr id="8" name="Picture Placeholder 7"/>
          <p:cNvSpPr>
            <a:spLocks noGrp="1"/>
          </p:cNvSpPr>
          <p:nvPr>
            <p:ph type="pic" sz="quarter" idx="11"/>
          </p:nvPr>
        </p:nvSpPr>
        <p:spPr>
          <a:xfrm>
            <a:off x="6019800" y="2514600"/>
            <a:ext cx="3048000" cy="2743200"/>
          </a:xfrm>
        </p:spPr>
        <p:txBody>
          <a:bodyPr rtlCol="0">
            <a:normAutofit/>
          </a:bodyPr>
          <a:lstStyle>
            <a:lvl1pPr marL="0" indent="0" algn="ctr">
              <a:buNone/>
              <a:defRPr/>
            </a:lvl1pPr>
          </a:lstStyle>
          <a:p>
            <a:pPr lvl="0"/>
            <a:r>
              <a:rPr lang="en-US" noProof="0"/>
              <a:t>Drag picture to placeholder or click icon to add</a:t>
            </a:r>
            <a:endParaRPr lang="en-US" noProof="0" dirty="0"/>
          </a:p>
        </p:txBody>
      </p:sp>
      <p:sp>
        <p:nvSpPr>
          <p:cNvPr id="10" name="Text Placeholder 5"/>
          <p:cNvSpPr>
            <a:spLocks noGrp="1"/>
          </p:cNvSpPr>
          <p:nvPr>
            <p:ph type="body" sz="quarter" idx="12"/>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4D99CBE1-2CA0-42A9-8A59-70A0B0676DE6}"/>
              </a:ext>
            </a:extLst>
          </p:cNvPr>
          <p:cNvSpPr>
            <a:spLocks noGrp="1"/>
          </p:cNvSpPr>
          <p:nvPr>
            <p:ph type="ftr" sz="quarter" idx="13"/>
          </p:nvPr>
        </p:nvSpPr>
        <p:spPr/>
        <p:txBody>
          <a:bodyPr/>
          <a:lstStyle>
            <a:lvl1pPr>
              <a:defRPr/>
            </a:lvl1pPr>
          </a:lstStyle>
          <a:p>
            <a:pPr>
              <a:defRPr/>
            </a:pPr>
            <a:fld id="{F6013A2F-0B9B-4E97-A48E-3BC3A0F5C506}" type="slidenum">
              <a:rPr lang="en-US" altLang="en-US"/>
              <a:pPr>
                <a:defRPr/>
              </a:pPr>
              <a:t>‹#›</a:t>
            </a:fld>
            <a:endParaRPr lang="en-US" altLang="en-US"/>
          </a:p>
        </p:txBody>
      </p:sp>
    </p:spTree>
    <p:extLst>
      <p:ext uri="{BB962C8B-B14F-4D97-AF65-F5344CB8AC3E}">
        <p14:creationId xmlns:p14="http://schemas.microsoft.com/office/powerpoint/2010/main" val="42662037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4876800" y="1447800"/>
            <a:ext cx="3810000" cy="4419600"/>
          </a:xfrm>
        </p:spPr>
        <p:txBody>
          <a:bodyPr rtlCol="0">
            <a:normAutofit/>
          </a:bodyPr>
          <a:lstStyle/>
          <a:p>
            <a:pPr lvl="0"/>
            <a:endParaRPr lang="en-US" noProof="0"/>
          </a:p>
        </p:txBody>
      </p:sp>
      <p:sp>
        <p:nvSpPr>
          <p:cNvPr id="5" name="Footer Placeholder 3">
            <a:extLst>
              <a:ext uri="{FF2B5EF4-FFF2-40B4-BE49-F238E27FC236}">
                <a16:creationId xmlns:a16="http://schemas.microsoft.com/office/drawing/2014/main" id="{10945D56-3E63-46AE-B2F9-72C0817AE45B}"/>
              </a:ext>
            </a:extLst>
          </p:cNvPr>
          <p:cNvSpPr>
            <a:spLocks noGrp="1"/>
          </p:cNvSpPr>
          <p:nvPr>
            <p:ph type="ftr" sz="quarter" idx="13"/>
          </p:nvPr>
        </p:nvSpPr>
        <p:spPr/>
        <p:txBody>
          <a:bodyPr/>
          <a:lstStyle>
            <a:lvl1pPr>
              <a:defRPr/>
            </a:lvl1pPr>
          </a:lstStyle>
          <a:p>
            <a:pPr>
              <a:defRPr/>
            </a:pPr>
            <a:fld id="{D7835A62-03A9-4B40-A372-51D6ECE290CE}" type="slidenum">
              <a:rPr lang="en-US" altLang="en-US"/>
              <a:pPr>
                <a:defRPr/>
              </a:pPr>
              <a:t>‹#›</a:t>
            </a:fld>
            <a:endParaRPr lang="en-US" altLang="en-US"/>
          </a:p>
        </p:txBody>
      </p:sp>
    </p:spTree>
    <p:extLst>
      <p:ext uri="{BB962C8B-B14F-4D97-AF65-F5344CB8AC3E}">
        <p14:creationId xmlns:p14="http://schemas.microsoft.com/office/powerpoint/2010/main" val="330374552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3">
            <a:extLst>
              <a:ext uri="{FF2B5EF4-FFF2-40B4-BE49-F238E27FC236}">
                <a16:creationId xmlns:a16="http://schemas.microsoft.com/office/drawing/2014/main" id="{CB44F00D-F0D2-46D1-A625-3553B6B3D0BB}"/>
              </a:ext>
            </a:extLst>
          </p:cNvPr>
          <p:cNvSpPr>
            <a:spLocks noGrp="1"/>
          </p:cNvSpPr>
          <p:nvPr>
            <p:ph type="ftr" sz="quarter" idx="10"/>
          </p:nvPr>
        </p:nvSpPr>
        <p:spPr/>
        <p:txBody>
          <a:bodyPr/>
          <a:lstStyle>
            <a:lvl1pPr>
              <a:defRPr/>
            </a:lvl1pPr>
          </a:lstStyle>
          <a:p>
            <a:pPr>
              <a:defRPr/>
            </a:pPr>
            <a:fld id="{B6E2763A-CA3A-4969-9734-0E9C5F483404}" type="slidenum">
              <a:rPr lang="en-US" altLang="en-US"/>
              <a:pPr>
                <a:defRPr/>
              </a:pPr>
              <a:t>‹#›</a:t>
            </a:fld>
            <a:endParaRPr lang="en-US" altLang="en-US"/>
          </a:p>
        </p:txBody>
      </p:sp>
    </p:spTree>
    <p:extLst>
      <p:ext uri="{BB962C8B-B14F-4D97-AF65-F5344CB8AC3E}">
        <p14:creationId xmlns:p14="http://schemas.microsoft.com/office/powerpoint/2010/main" val="31904513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3">
            <a:extLst>
              <a:ext uri="{FF2B5EF4-FFF2-40B4-BE49-F238E27FC236}">
                <a16:creationId xmlns:a16="http://schemas.microsoft.com/office/drawing/2014/main" id="{8A56772E-9AED-41EE-AAB5-1A3604E86AF9}"/>
              </a:ext>
            </a:extLst>
          </p:cNvPr>
          <p:cNvSpPr>
            <a:spLocks noGrp="1"/>
          </p:cNvSpPr>
          <p:nvPr>
            <p:ph type="ftr" sz="quarter" idx="10"/>
          </p:nvPr>
        </p:nvSpPr>
        <p:spPr/>
        <p:txBody>
          <a:bodyPr/>
          <a:lstStyle>
            <a:lvl1pPr>
              <a:defRPr/>
            </a:lvl1pPr>
          </a:lstStyle>
          <a:p>
            <a:pPr>
              <a:defRPr/>
            </a:pPr>
            <a:fld id="{1C332DB0-8FFE-46C9-96BE-92861C1E147A}" type="slidenum">
              <a:rPr lang="en-US" altLang="en-US"/>
              <a:pPr>
                <a:defRPr/>
              </a:pPr>
              <a:t>‹#›</a:t>
            </a:fld>
            <a:endParaRPr lang="en-US" altLang="en-US"/>
          </a:p>
        </p:txBody>
      </p:sp>
    </p:spTree>
    <p:extLst>
      <p:ext uri="{BB962C8B-B14F-4D97-AF65-F5344CB8AC3E}">
        <p14:creationId xmlns:p14="http://schemas.microsoft.com/office/powerpoint/2010/main" val="655050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3">
            <a:extLst>
              <a:ext uri="{FF2B5EF4-FFF2-40B4-BE49-F238E27FC236}">
                <a16:creationId xmlns:a16="http://schemas.microsoft.com/office/drawing/2014/main" id="{84945065-D560-4926-9925-8D38AB749208}"/>
              </a:ext>
            </a:extLst>
          </p:cNvPr>
          <p:cNvSpPr>
            <a:spLocks noGrp="1"/>
          </p:cNvSpPr>
          <p:nvPr>
            <p:ph type="ftr" sz="quarter" idx="10"/>
          </p:nvPr>
        </p:nvSpPr>
        <p:spPr/>
        <p:txBody>
          <a:bodyPr/>
          <a:lstStyle>
            <a:lvl1pPr>
              <a:defRPr/>
            </a:lvl1pPr>
          </a:lstStyle>
          <a:p>
            <a:pPr>
              <a:defRPr/>
            </a:pPr>
            <a:fld id="{9B5A3906-320A-4826-8AE0-E3A12AE5ED2C}" type="slidenum">
              <a:rPr lang="en-US" altLang="en-US"/>
              <a:pPr>
                <a:defRPr/>
              </a:pPr>
              <a:t>‹#›</a:t>
            </a:fld>
            <a:endParaRPr lang="en-US" altLang="en-US"/>
          </a:p>
        </p:txBody>
      </p:sp>
    </p:spTree>
    <p:extLst>
      <p:ext uri="{BB962C8B-B14F-4D97-AF65-F5344CB8AC3E}">
        <p14:creationId xmlns:p14="http://schemas.microsoft.com/office/powerpoint/2010/main" val="281832779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5" name="Footer Placeholder 3">
            <a:extLst>
              <a:ext uri="{FF2B5EF4-FFF2-40B4-BE49-F238E27FC236}">
                <a16:creationId xmlns:a16="http://schemas.microsoft.com/office/drawing/2014/main" id="{8ED5B0E6-61E3-425F-9E08-E20D8C013C52}"/>
              </a:ext>
            </a:extLst>
          </p:cNvPr>
          <p:cNvSpPr>
            <a:spLocks noGrp="1"/>
          </p:cNvSpPr>
          <p:nvPr>
            <p:ph type="ftr" sz="quarter" idx="10"/>
          </p:nvPr>
        </p:nvSpPr>
        <p:spPr/>
        <p:txBody>
          <a:bodyPr/>
          <a:lstStyle>
            <a:lvl1pPr>
              <a:defRPr/>
            </a:lvl1pPr>
          </a:lstStyle>
          <a:p>
            <a:pPr>
              <a:defRPr/>
            </a:pPr>
            <a:fld id="{6DC119C6-D161-44E7-9C44-5683570BCF10}" type="slidenum">
              <a:rPr lang="en-US" altLang="en-US"/>
              <a:pPr>
                <a:defRPr/>
              </a:pPr>
              <a:t>‹#›</a:t>
            </a:fld>
            <a:endParaRPr lang="en-US" altLang="en-US"/>
          </a:p>
        </p:txBody>
      </p:sp>
    </p:spTree>
    <p:extLst>
      <p:ext uri="{BB962C8B-B14F-4D97-AF65-F5344CB8AC3E}">
        <p14:creationId xmlns:p14="http://schemas.microsoft.com/office/powerpoint/2010/main" val="13044381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Footer Placeholder 3">
            <a:extLst>
              <a:ext uri="{FF2B5EF4-FFF2-40B4-BE49-F238E27FC236}">
                <a16:creationId xmlns:a16="http://schemas.microsoft.com/office/drawing/2014/main" id="{AA537A31-8980-40AC-B451-8ACB58195B87}"/>
              </a:ext>
            </a:extLst>
          </p:cNvPr>
          <p:cNvSpPr>
            <a:spLocks noGrp="1"/>
          </p:cNvSpPr>
          <p:nvPr>
            <p:ph type="ftr" sz="quarter" idx="12"/>
          </p:nvPr>
        </p:nvSpPr>
        <p:spPr/>
        <p:txBody>
          <a:bodyPr/>
          <a:lstStyle>
            <a:lvl1pPr>
              <a:defRPr/>
            </a:lvl1pPr>
          </a:lstStyle>
          <a:p>
            <a:pPr>
              <a:defRPr/>
            </a:pPr>
            <a:fld id="{C35351CF-5542-4116-9A21-5FBCFF2B32B5}" type="slidenum">
              <a:rPr lang="en-US" altLang="en-US"/>
              <a:pPr>
                <a:defRPr/>
              </a:pPr>
              <a:t>‹#›</a:t>
            </a:fld>
            <a:endParaRPr lang="en-US" altLang="en-US"/>
          </a:p>
        </p:txBody>
      </p:sp>
    </p:spTree>
    <p:extLst>
      <p:ext uri="{BB962C8B-B14F-4D97-AF65-F5344CB8AC3E}">
        <p14:creationId xmlns:p14="http://schemas.microsoft.com/office/powerpoint/2010/main" val="242601475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4" name="Footer Placeholder 3">
            <a:extLst>
              <a:ext uri="{FF2B5EF4-FFF2-40B4-BE49-F238E27FC236}">
                <a16:creationId xmlns:a16="http://schemas.microsoft.com/office/drawing/2014/main" id="{B1AD68B5-DA15-450D-9528-FFD93661D5FE}"/>
              </a:ext>
            </a:extLst>
          </p:cNvPr>
          <p:cNvSpPr>
            <a:spLocks noGrp="1"/>
          </p:cNvSpPr>
          <p:nvPr>
            <p:ph type="ftr" sz="quarter" idx="12"/>
          </p:nvPr>
        </p:nvSpPr>
        <p:spPr/>
        <p:txBody>
          <a:bodyPr/>
          <a:lstStyle>
            <a:lvl1pPr>
              <a:defRPr/>
            </a:lvl1pPr>
          </a:lstStyle>
          <a:p>
            <a:pPr>
              <a:defRPr/>
            </a:pPr>
            <a:fld id="{D84B00C0-9F24-4D5E-BEB3-43B0654503D2}" type="slidenum">
              <a:rPr lang="en-US" altLang="en-US"/>
              <a:pPr>
                <a:defRPr/>
              </a:pPr>
              <a:t>‹#›</a:t>
            </a:fld>
            <a:endParaRPr lang="en-US" altLang="en-US"/>
          </a:p>
        </p:txBody>
      </p:sp>
    </p:spTree>
    <p:extLst>
      <p:ext uri="{BB962C8B-B14F-4D97-AF65-F5344CB8AC3E}">
        <p14:creationId xmlns:p14="http://schemas.microsoft.com/office/powerpoint/2010/main" val="18964074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3" name="Text Placeholder 2"/>
          <p:cNvSpPr>
            <a:spLocks noGrp="1"/>
          </p:cNvSpPr>
          <p:nvPr>
            <p:ph type="body" sz="quarter" idx="12"/>
          </p:nvPr>
        </p:nvSpPr>
        <p:spPr>
          <a:xfrm>
            <a:off x="457200" y="1524000"/>
            <a:ext cx="2514600" cy="4191000"/>
          </a:xfrm>
        </p:spPr>
        <p:txBody>
          <a:bodyPr/>
          <a:lstStyle>
            <a:lvl1pPr marL="0" indent="0">
              <a:buNone/>
              <a:defRPr/>
            </a:lvl1pPr>
          </a:lstStyle>
          <a:p>
            <a:pPr lvl="0"/>
            <a:r>
              <a:rPr lang="en-US"/>
              <a:t>Click to edit Master text styles</a:t>
            </a:r>
          </a:p>
        </p:txBody>
      </p:sp>
      <p:sp>
        <p:nvSpPr>
          <p:cNvPr id="5" name="Footer Placeholder 3">
            <a:extLst>
              <a:ext uri="{FF2B5EF4-FFF2-40B4-BE49-F238E27FC236}">
                <a16:creationId xmlns:a16="http://schemas.microsoft.com/office/drawing/2014/main" id="{A49EA4E0-173F-4D9F-8BBF-B774A68EA973}"/>
              </a:ext>
            </a:extLst>
          </p:cNvPr>
          <p:cNvSpPr>
            <a:spLocks noGrp="1"/>
          </p:cNvSpPr>
          <p:nvPr>
            <p:ph type="ftr" sz="quarter" idx="13"/>
          </p:nvPr>
        </p:nvSpPr>
        <p:spPr/>
        <p:txBody>
          <a:bodyPr/>
          <a:lstStyle>
            <a:lvl1pPr>
              <a:defRPr/>
            </a:lvl1pPr>
          </a:lstStyle>
          <a:p>
            <a:pPr>
              <a:defRPr/>
            </a:pPr>
            <a:fld id="{E5F705DD-5606-4E94-B841-BD2961516AFF}" type="slidenum">
              <a:rPr lang="en-US" altLang="en-US"/>
              <a:pPr>
                <a:defRPr/>
              </a:pPr>
              <a:t>‹#›</a:t>
            </a:fld>
            <a:endParaRPr lang="en-US" altLang="en-US"/>
          </a:p>
        </p:txBody>
      </p:sp>
    </p:spTree>
    <p:extLst>
      <p:ext uri="{BB962C8B-B14F-4D97-AF65-F5344CB8AC3E}">
        <p14:creationId xmlns:p14="http://schemas.microsoft.com/office/powerpoint/2010/main" val="7451724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7E2E26-C673-471C-ACA8-6B05895425A0}"/>
              </a:ext>
            </a:extLst>
          </p:cNvPr>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80640317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rtlCol="0">
            <a:normAutofit/>
          </a:bodyPr>
          <a:lstStyle>
            <a:lvl1pPr marL="0" indent="0">
              <a:buNone/>
              <a:defRPr/>
            </a:lvl1pPr>
          </a:lstStyle>
          <a:p>
            <a:pPr lvl="0"/>
            <a:r>
              <a:rPr lang="en-US" noProof="0"/>
              <a:t>Click icon to add table</a:t>
            </a:r>
            <a:endParaRPr lang="en-US" noProof="0" dirty="0"/>
          </a:p>
        </p:txBody>
      </p:sp>
      <p:sp>
        <p:nvSpPr>
          <p:cNvPr id="4" name="Footer Placeholder 3">
            <a:extLst>
              <a:ext uri="{FF2B5EF4-FFF2-40B4-BE49-F238E27FC236}">
                <a16:creationId xmlns:a16="http://schemas.microsoft.com/office/drawing/2014/main" id="{B5D695CD-2AEA-4938-B589-5893915B1BEE}"/>
              </a:ext>
            </a:extLst>
          </p:cNvPr>
          <p:cNvSpPr>
            <a:spLocks noGrp="1"/>
          </p:cNvSpPr>
          <p:nvPr>
            <p:ph type="ftr" sz="quarter" idx="12"/>
          </p:nvPr>
        </p:nvSpPr>
        <p:spPr/>
        <p:txBody>
          <a:bodyPr/>
          <a:lstStyle>
            <a:lvl1pPr>
              <a:defRPr/>
            </a:lvl1pPr>
          </a:lstStyle>
          <a:p>
            <a:pPr>
              <a:defRPr/>
            </a:pPr>
            <a:fld id="{48DAC071-0671-4F1D-A205-F9C7BC3E7184}" type="slidenum">
              <a:rPr lang="en-US" altLang="en-US"/>
              <a:pPr>
                <a:defRPr/>
              </a:pPr>
              <a:t>‹#›</a:t>
            </a:fld>
            <a:endParaRPr lang="en-US" altLang="en-US"/>
          </a:p>
        </p:txBody>
      </p:sp>
    </p:spTree>
    <p:extLst>
      <p:ext uri="{BB962C8B-B14F-4D97-AF65-F5344CB8AC3E}">
        <p14:creationId xmlns:p14="http://schemas.microsoft.com/office/powerpoint/2010/main" val="377057705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p:nvPr>
        </p:nvSpPr>
        <p:spPr>
          <a:xfrm>
            <a:off x="457200" y="1524000"/>
            <a:ext cx="2514600" cy="3733800"/>
          </a:xfrm>
        </p:spPr>
        <p:txBody>
          <a:bodyPr/>
          <a:lstStyle>
            <a:lvl1pPr marL="0" indent="0">
              <a:buNone/>
              <a:defRPr/>
            </a:lvl1pPr>
          </a:lstStyle>
          <a:p>
            <a:pPr lvl="0"/>
            <a:r>
              <a:rPr lang="en-US"/>
              <a:t>Click to edit Master text styles</a:t>
            </a:r>
          </a:p>
        </p:txBody>
      </p:sp>
      <p:sp>
        <p:nvSpPr>
          <p:cNvPr id="4" name="Table Placeholder 3"/>
          <p:cNvSpPr>
            <a:spLocks noGrp="1"/>
          </p:cNvSpPr>
          <p:nvPr>
            <p:ph type="tbl" sz="quarter" idx="13"/>
          </p:nvPr>
        </p:nvSpPr>
        <p:spPr>
          <a:xfrm>
            <a:off x="3048000" y="1524000"/>
            <a:ext cx="5638800" cy="3733800"/>
          </a:xfrm>
        </p:spPr>
        <p:txBody>
          <a:bodyPr rtlCol="0">
            <a:normAutofit/>
          </a:bodyPr>
          <a:lstStyle>
            <a:lvl1pPr marL="0" indent="0">
              <a:buNone/>
              <a:defRPr/>
            </a:lvl1pPr>
          </a:lstStyle>
          <a:p>
            <a:pPr lvl="0"/>
            <a:r>
              <a:rPr lang="en-US" noProof="0"/>
              <a:t>Click icon to add table</a:t>
            </a:r>
            <a:endParaRPr lang="en-US" noProof="0" dirty="0"/>
          </a:p>
        </p:txBody>
      </p:sp>
      <p:sp>
        <p:nvSpPr>
          <p:cNvPr id="5" name="Footer Placeholder 3">
            <a:extLst>
              <a:ext uri="{FF2B5EF4-FFF2-40B4-BE49-F238E27FC236}">
                <a16:creationId xmlns:a16="http://schemas.microsoft.com/office/drawing/2014/main" id="{020A743F-5869-43EB-884E-ABA9CA4AB754}"/>
              </a:ext>
            </a:extLst>
          </p:cNvPr>
          <p:cNvSpPr>
            <a:spLocks noGrp="1"/>
          </p:cNvSpPr>
          <p:nvPr>
            <p:ph type="ftr" sz="quarter" idx="14"/>
          </p:nvPr>
        </p:nvSpPr>
        <p:spPr/>
        <p:txBody>
          <a:bodyPr/>
          <a:lstStyle>
            <a:lvl1pPr>
              <a:defRPr/>
            </a:lvl1pPr>
          </a:lstStyle>
          <a:p>
            <a:pPr>
              <a:defRPr/>
            </a:pPr>
            <a:fld id="{E6FE07D0-E505-4591-81F8-CAE07FA410FD}" type="slidenum">
              <a:rPr lang="en-US" altLang="en-US"/>
              <a:pPr>
                <a:defRPr/>
              </a:pPr>
              <a:t>‹#›</a:t>
            </a:fld>
            <a:endParaRPr lang="en-US" altLang="en-US"/>
          </a:p>
        </p:txBody>
      </p:sp>
    </p:spTree>
    <p:extLst>
      <p:ext uri="{BB962C8B-B14F-4D97-AF65-F5344CB8AC3E}">
        <p14:creationId xmlns:p14="http://schemas.microsoft.com/office/powerpoint/2010/main" val="298329932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lue - 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C9E4386-93BB-47F9-A5A0-9941F1897D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013" y="5881688"/>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F84208E2-760F-469F-8C66-23AA4964A6B5}"/>
              </a:ext>
            </a:extLst>
          </p:cNvPr>
          <p:cNvSpPr>
            <a:spLocks noGrp="1"/>
          </p:cNvSpPr>
          <p:nvPr>
            <p:ph type="ftr" sz="quarter" idx="10"/>
          </p:nvPr>
        </p:nvSpPr>
        <p:spPr/>
        <p:txBody>
          <a:bodyPr/>
          <a:lstStyle>
            <a:lvl1pPr>
              <a:defRPr/>
            </a:lvl1pPr>
          </a:lstStyle>
          <a:p>
            <a:pPr>
              <a:defRPr/>
            </a:pPr>
            <a:fld id="{9856674D-6EA0-43C9-ACEF-50DAE013BDE9}" type="slidenum">
              <a:rPr lang="en-US" altLang="en-US"/>
              <a:pPr>
                <a:defRPr/>
              </a:pPr>
              <a:t>‹#›</a:t>
            </a:fld>
            <a:endParaRPr lang="en-US" altLang="en-US"/>
          </a:p>
        </p:txBody>
      </p:sp>
    </p:spTree>
    <p:extLst>
      <p:ext uri="{BB962C8B-B14F-4D97-AF65-F5344CB8AC3E}">
        <p14:creationId xmlns:p14="http://schemas.microsoft.com/office/powerpoint/2010/main" val="229695458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DF31631-19DD-4174-8D63-D5B74652EC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4313" y="890588"/>
            <a:ext cx="36353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AF50F614-0C6F-44FC-9D56-AF3576991F6F}"/>
              </a:ext>
            </a:extLst>
          </p:cNvPr>
          <p:cNvSpPr>
            <a:spLocks noChangeArrowheads="1"/>
          </p:cNvSpPr>
          <p:nvPr userDrawn="1"/>
        </p:nvSpPr>
        <p:spPr bwMode="auto">
          <a:xfrm>
            <a:off x="2057400" y="2590800"/>
            <a:ext cx="5029200" cy="26574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717074"/>
                </a:solidFill>
                <a:latin typeface="Arial" pitchFamily="34" charset="0"/>
              </a:rPr>
              <a:t>10 Paragon Drive, Suite 1</a:t>
            </a:r>
          </a:p>
          <a:p>
            <a:pPr algn="ctr" eaLnBrk="1" hangingPunct="1">
              <a:lnSpc>
                <a:spcPct val="150000"/>
              </a:lnSpc>
              <a:defRPr/>
            </a:pPr>
            <a:r>
              <a:rPr lang="en-US" altLang="en-US" sz="1600">
                <a:solidFill>
                  <a:srgbClr val="717074"/>
                </a:solidFill>
                <a:latin typeface="Arial" pitchFamily="34" charset="0"/>
              </a:rPr>
              <a:t>Montvale, New Jersey </a:t>
            </a:r>
          </a:p>
          <a:p>
            <a:pPr algn="ctr" eaLnBrk="1" hangingPunct="1">
              <a:lnSpc>
                <a:spcPct val="150000"/>
              </a:lnSpc>
              <a:defRPr/>
            </a:pPr>
            <a:r>
              <a:rPr lang="en-US" altLang="en-US" sz="1600">
                <a:solidFill>
                  <a:srgbClr val="717074"/>
                </a:solidFill>
                <a:latin typeface="Arial" pitchFamily="34" charset="0"/>
              </a:rPr>
              <a:t>07645-1760  </a:t>
            </a:r>
          </a:p>
          <a:p>
            <a:pPr algn="ctr" eaLnBrk="1" hangingPunct="1">
              <a:lnSpc>
                <a:spcPct val="150000"/>
              </a:lnSpc>
              <a:defRPr/>
            </a:pPr>
            <a:r>
              <a:rPr lang="en-US" altLang="en-US" sz="1600">
                <a:solidFill>
                  <a:srgbClr val="717074"/>
                </a:solidFill>
                <a:latin typeface="Arial" pitchFamily="34" charset="0"/>
              </a:rPr>
              <a:t> U.S.A.</a:t>
            </a:r>
          </a:p>
          <a:p>
            <a:pPr algn="ctr" eaLnBrk="1" hangingPunct="1">
              <a:lnSpc>
                <a:spcPct val="150000"/>
              </a:lnSpc>
              <a:defRPr/>
            </a:pPr>
            <a:r>
              <a:rPr lang="en-US" altLang="en-US" sz="1600">
                <a:solidFill>
                  <a:srgbClr val="717074"/>
                </a:solidFill>
                <a:latin typeface="Arial" pitchFamily="34" charset="0"/>
              </a:rPr>
              <a:t>(800) 638-4427</a:t>
            </a:r>
          </a:p>
          <a:p>
            <a:pPr algn="ctr" eaLnBrk="1" hangingPunct="1">
              <a:lnSpc>
                <a:spcPct val="150000"/>
              </a:lnSpc>
              <a:defRPr/>
            </a:pPr>
            <a:r>
              <a:rPr lang="en-US" altLang="en-US" sz="1600">
                <a:solidFill>
                  <a:srgbClr val="717074"/>
                </a:solidFill>
                <a:latin typeface="Arial" pitchFamily="34" charset="0"/>
              </a:rPr>
              <a:t>(201) 573-9000</a:t>
            </a:r>
          </a:p>
          <a:p>
            <a:pPr algn="ctr" eaLnBrk="1" hangingPunct="1">
              <a:lnSpc>
                <a:spcPct val="150000"/>
              </a:lnSpc>
              <a:defRPr/>
            </a:pPr>
            <a:r>
              <a:rPr lang="en-US" altLang="en-US" sz="1600">
                <a:solidFill>
                  <a:srgbClr val="717074"/>
                </a:solidFill>
                <a:latin typeface="Arial" pitchFamily="34" charset="0"/>
              </a:rPr>
              <a:t>www.imanet.org</a:t>
            </a:r>
          </a:p>
        </p:txBody>
      </p:sp>
      <p:pic>
        <p:nvPicPr>
          <p:cNvPr id="4" name="Picture 7">
            <a:hlinkClick r:id="rId3"/>
            <a:extLst>
              <a:ext uri="{FF2B5EF4-FFF2-40B4-BE49-F238E27FC236}">
                <a16:creationId xmlns:a16="http://schemas.microsoft.com/office/drawing/2014/main" id="{9DE6DC32-848B-4987-B7E7-792C049C64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051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hlinkClick r:id="rId5"/>
            <a:extLst>
              <a:ext uri="{FF2B5EF4-FFF2-40B4-BE49-F238E27FC236}">
                <a16:creationId xmlns:a16="http://schemas.microsoft.com/office/drawing/2014/main" id="{44859A49-9111-4AC9-B91C-1CF595E9E56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62788" y="5822950"/>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hlinkClick r:id="rId7"/>
            <a:extLst>
              <a:ext uri="{FF2B5EF4-FFF2-40B4-BE49-F238E27FC236}">
                <a16:creationId xmlns:a16="http://schemas.microsoft.com/office/drawing/2014/main" id="{479E029E-B9BA-4FBE-B8D4-63F7757A01F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763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hlinkClick r:id="rId9"/>
            <a:extLst>
              <a:ext uri="{FF2B5EF4-FFF2-40B4-BE49-F238E27FC236}">
                <a16:creationId xmlns:a16="http://schemas.microsoft.com/office/drawing/2014/main" id="{4216BBE1-0C43-45E3-82B1-FCE0E33DBA9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38763"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14605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D1F3DB-17D7-4EC4-A53D-0F07EA99C5A2}"/>
              </a:ext>
            </a:extLst>
          </p:cNvPr>
          <p:cNvSpPr>
            <a:spLocks noChangeArrowheads="1"/>
          </p:cNvSpPr>
          <p:nvPr userDrawn="1"/>
        </p:nvSpPr>
        <p:spPr bwMode="auto">
          <a:xfrm>
            <a:off x="0" y="3733800"/>
            <a:ext cx="9144000" cy="914400"/>
          </a:xfrm>
          <a:prstGeom prst="rect">
            <a:avLst/>
          </a:prstGeom>
          <a:solidFill>
            <a:srgbClr val="49897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sp>
        <p:nvSpPr>
          <p:cNvPr id="3" name="Rectangle 2">
            <a:extLst>
              <a:ext uri="{FF2B5EF4-FFF2-40B4-BE49-F238E27FC236}">
                <a16:creationId xmlns:a16="http://schemas.microsoft.com/office/drawing/2014/main" id="{4F3C0588-0C49-40E0-A452-813A92C0EA5C}"/>
              </a:ext>
            </a:extLst>
          </p:cNvPr>
          <p:cNvSpPr>
            <a:spLocks noChangeArrowheads="1"/>
          </p:cNvSpPr>
          <p:nvPr userDrawn="1"/>
        </p:nvSpPr>
        <p:spPr bwMode="auto">
          <a:xfrm>
            <a:off x="0" y="0"/>
            <a:ext cx="9144000" cy="37338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pic>
        <p:nvPicPr>
          <p:cNvPr id="4" name="Picture 7">
            <a:hlinkClick r:id="rId2"/>
            <a:extLst>
              <a:ext uri="{FF2B5EF4-FFF2-40B4-BE49-F238E27FC236}">
                <a16:creationId xmlns:a16="http://schemas.microsoft.com/office/drawing/2014/main" id="{8061E7AF-21DC-4BF8-91E3-30423C09D2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28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hlinkClick r:id="rId4"/>
            <a:extLst>
              <a:ext uri="{FF2B5EF4-FFF2-40B4-BE49-F238E27FC236}">
                <a16:creationId xmlns:a16="http://schemas.microsoft.com/office/drawing/2014/main" id="{5A6C75D4-E114-43B3-8150-17D45E72F0D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5175" y="396240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hlinkClick r:id="rId6"/>
            <a:extLst>
              <a:ext uri="{FF2B5EF4-FFF2-40B4-BE49-F238E27FC236}">
                <a16:creationId xmlns:a16="http://schemas.microsoft.com/office/drawing/2014/main" id="{56D8F698-0984-4900-89E9-110F5EA279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240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hlinkClick r:id="rId8"/>
            <a:extLst>
              <a:ext uri="{FF2B5EF4-FFF2-40B4-BE49-F238E27FC236}">
                <a16:creationId xmlns:a16="http://schemas.microsoft.com/office/drawing/2014/main" id="{CC5232F3-FF6C-4289-B45D-8A3FFDD9B7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86388"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a:extLst>
              <a:ext uri="{FF2B5EF4-FFF2-40B4-BE49-F238E27FC236}">
                <a16:creationId xmlns:a16="http://schemas.microsoft.com/office/drawing/2014/main" id="{4D956E54-6732-424E-B45B-6B18FB62403B}"/>
              </a:ext>
            </a:extLst>
          </p:cNvPr>
          <p:cNvSpPr>
            <a:spLocks noChangeArrowheads="1"/>
          </p:cNvSpPr>
          <p:nvPr userDrawn="1"/>
        </p:nvSpPr>
        <p:spPr bwMode="auto">
          <a:xfrm>
            <a:off x="2057400" y="403225"/>
            <a:ext cx="5029200" cy="30257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FFFFFF"/>
                </a:solidFill>
                <a:latin typeface="Arial" pitchFamily="34" charset="0"/>
              </a:rPr>
              <a:t>Institute of Management Accountants</a:t>
            </a:r>
            <a:br>
              <a:rPr lang="en-US" altLang="en-US" sz="1600">
                <a:solidFill>
                  <a:srgbClr val="FFFFFF"/>
                </a:solidFill>
                <a:latin typeface="Arial" pitchFamily="34" charset="0"/>
              </a:rPr>
            </a:br>
            <a:r>
              <a:rPr lang="en-US" altLang="en-US" sz="1600">
                <a:solidFill>
                  <a:srgbClr val="FFFFFF"/>
                </a:solidFill>
                <a:latin typeface="Arial" pitchFamily="34" charset="0"/>
              </a:rPr>
              <a:t>10 Paragon Drive, Suite 1</a:t>
            </a:r>
          </a:p>
          <a:p>
            <a:pPr algn="ctr" eaLnBrk="1" hangingPunct="1">
              <a:lnSpc>
                <a:spcPct val="150000"/>
              </a:lnSpc>
              <a:defRPr/>
            </a:pPr>
            <a:r>
              <a:rPr lang="en-US" altLang="en-US" sz="1600">
                <a:solidFill>
                  <a:srgbClr val="FFFFFF"/>
                </a:solidFill>
                <a:latin typeface="Arial" pitchFamily="34" charset="0"/>
              </a:rPr>
              <a:t>Montvale, New Jersey </a:t>
            </a:r>
          </a:p>
          <a:p>
            <a:pPr algn="ctr" eaLnBrk="1" hangingPunct="1">
              <a:lnSpc>
                <a:spcPct val="150000"/>
              </a:lnSpc>
              <a:defRPr/>
            </a:pPr>
            <a:r>
              <a:rPr lang="en-US" altLang="en-US" sz="1600">
                <a:solidFill>
                  <a:srgbClr val="FFFFFF"/>
                </a:solidFill>
                <a:latin typeface="Arial" pitchFamily="34" charset="0"/>
              </a:rPr>
              <a:t>07645-1760  </a:t>
            </a:r>
          </a:p>
          <a:p>
            <a:pPr algn="ctr" eaLnBrk="1" hangingPunct="1">
              <a:lnSpc>
                <a:spcPct val="150000"/>
              </a:lnSpc>
              <a:defRPr/>
            </a:pPr>
            <a:r>
              <a:rPr lang="en-US" altLang="en-US" sz="1600">
                <a:solidFill>
                  <a:srgbClr val="FFFFFF"/>
                </a:solidFill>
                <a:latin typeface="Arial" pitchFamily="34" charset="0"/>
              </a:rPr>
              <a:t>U.S.A.</a:t>
            </a:r>
          </a:p>
          <a:p>
            <a:pPr algn="ctr" eaLnBrk="1" hangingPunct="1">
              <a:lnSpc>
                <a:spcPct val="150000"/>
              </a:lnSpc>
              <a:defRPr/>
            </a:pPr>
            <a:r>
              <a:rPr lang="en-US" altLang="en-US" sz="1600">
                <a:solidFill>
                  <a:srgbClr val="FFFFFF"/>
                </a:solidFill>
                <a:latin typeface="Arial" pitchFamily="34" charset="0"/>
              </a:rPr>
              <a:t>(800) 638-4427</a:t>
            </a:r>
          </a:p>
          <a:p>
            <a:pPr algn="ctr" eaLnBrk="1" hangingPunct="1">
              <a:lnSpc>
                <a:spcPct val="150000"/>
              </a:lnSpc>
              <a:defRPr/>
            </a:pPr>
            <a:r>
              <a:rPr lang="en-US" altLang="en-US" sz="1600">
                <a:solidFill>
                  <a:srgbClr val="FFFFFF"/>
                </a:solidFill>
                <a:latin typeface="Arial" pitchFamily="34" charset="0"/>
              </a:rPr>
              <a:t>+1 (201) 573-9000</a:t>
            </a:r>
          </a:p>
          <a:p>
            <a:pPr algn="ctr" eaLnBrk="1" hangingPunct="1">
              <a:lnSpc>
                <a:spcPct val="150000"/>
              </a:lnSpc>
              <a:defRPr/>
            </a:pPr>
            <a:r>
              <a:rPr lang="en-US" altLang="en-US" sz="1600">
                <a:solidFill>
                  <a:srgbClr val="FFFFFF"/>
                </a:solidFill>
                <a:latin typeface="Arial" pitchFamily="34" charset="0"/>
              </a:rPr>
              <a:t>www.imanet.org</a:t>
            </a:r>
          </a:p>
        </p:txBody>
      </p:sp>
      <p:pic>
        <p:nvPicPr>
          <p:cNvPr id="9" name="Picture 13">
            <a:extLst>
              <a:ext uri="{FF2B5EF4-FFF2-40B4-BE49-F238E27FC236}">
                <a16:creationId xmlns:a16="http://schemas.microsoft.com/office/drawing/2014/main" id="{6B3FCF78-92CE-476E-A2D6-DB511E10B32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962275" y="5105400"/>
            <a:ext cx="35909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3921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7549A-213B-466E-BA94-97678CA47FE7}"/>
              </a:ext>
            </a:extLst>
          </p:cNvPr>
          <p:cNvSpPr>
            <a:spLocks noChangeArrowheads="1"/>
          </p:cNvSpPr>
          <p:nvPr userDrawn="1"/>
        </p:nvSpPr>
        <p:spPr bwMode="auto">
          <a:xfrm flipH="1" flipV="1">
            <a:off x="0" y="2667000"/>
            <a:ext cx="9144000" cy="838200"/>
          </a:xfrm>
          <a:prstGeom prst="rect">
            <a:avLst/>
          </a:prstGeom>
          <a:solidFill>
            <a:srgbClr val="49897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sp>
        <p:nvSpPr>
          <p:cNvPr id="3" name="Rectangle 2">
            <a:extLst>
              <a:ext uri="{FF2B5EF4-FFF2-40B4-BE49-F238E27FC236}">
                <a16:creationId xmlns:a16="http://schemas.microsoft.com/office/drawing/2014/main" id="{9DC099EF-1B98-4567-880C-B6C8ECF7441D}"/>
              </a:ext>
            </a:extLst>
          </p:cNvPr>
          <p:cNvSpPr>
            <a:spLocks noChangeArrowheads="1"/>
          </p:cNvSpPr>
          <p:nvPr userDrawn="1"/>
        </p:nvSpPr>
        <p:spPr bwMode="auto">
          <a:xfrm flipV="1">
            <a:off x="0" y="3505200"/>
            <a:ext cx="9144000" cy="34290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pic>
        <p:nvPicPr>
          <p:cNvPr id="4" name="Picture 7">
            <a:hlinkClick r:id="rId2"/>
            <a:extLst>
              <a:ext uri="{FF2B5EF4-FFF2-40B4-BE49-F238E27FC236}">
                <a16:creationId xmlns:a16="http://schemas.microsoft.com/office/drawing/2014/main" id="{597B70FD-07DE-4BC5-8CFE-B98A5B1998E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67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hlinkClick r:id="rId4"/>
            <a:extLst>
              <a:ext uri="{FF2B5EF4-FFF2-40B4-BE49-F238E27FC236}">
                <a16:creationId xmlns:a16="http://schemas.microsoft.com/office/drawing/2014/main" id="{F10BD78B-D129-4677-BD10-AB8448FF259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8350" y="285115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hlinkClick r:id="rId6"/>
            <a:extLst>
              <a:ext uri="{FF2B5EF4-FFF2-40B4-BE49-F238E27FC236}">
                <a16:creationId xmlns:a16="http://schemas.microsoft.com/office/drawing/2014/main" id="{44D7BFE4-8DA5-4B6D-A28E-08ED06990CC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41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hlinkClick r:id="rId8"/>
            <a:extLst>
              <a:ext uri="{FF2B5EF4-FFF2-40B4-BE49-F238E27FC236}">
                <a16:creationId xmlns:a16="http://schemas.microsoft.com/office/drawing/2014/main" id="{E3C2A475-29B1-49CC-AFEF-051C2CD633E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355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a:extLst>
              <a:ext uri="{FF2B5EF4-FFF2-40B4-BE49-F238E27FC236}">
                <a16:creationId xmlns:a16="http://schemas.microsoft.com/office/drawing/2014/main" id="{642B46C1-C703-4485-9F66-87C97056D899}"/>
              </a:ext>
            </a:extLst>
          </p:cNvPr>
          <p:cNvSpPr>
            <a:spLocks noChangeArrowheads="1"/>
          </p:cNvSpPr>
          <p:nvPr userDrawn="1"/>
        </p:nvSpPr>
        <p:spPr bwMode="auto">
          <a:xfrm>
            <a:off x="2057400" y="3810000"/>
            <a:ext cx="5029200" cy="26574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FFFFFF"/>
                </a:solidFill>
                <a:latin typeface="Arial" pitchFamily="34" charset="0"/>
              </a:rPr>
              <a:t>10 Paragon Drive, Suite 1</a:t>
            </a:r>
          </a:p>
          <a:p>
            <a:pPr algn="ctr" eaLnBrk="1" hangingPunct="1">
              <a:lnSpc>
                <a:spcPct val="150000"/>
              </a:lnSpc>
              <a:defRPr/>
            </a:pPr>
            <a:r>
              <a:rPr lang="en-US" altLang="en-US" sz="1600">
                <a:solidFill>
                  <a:srgbClr val="FFFFFF"/>
                </a:solidFill>
                <a:latin typeface="Arial" pitchFamily="34" charset="0"/>
              </a:rPr>
              <a:t>Montvale, New Jersey </a:t>
            </a:r>
          </a:p>
          <a:p>
            <a:pPr algn="ctr" eaLnBrk="1" hangingPunct="1">
              <a:lnSpc>
                <a:spcPct val="150000"/>
              </a:lnSpc>
              <a:defRPr/>
            </a:pPr>
            <a:r>
              <a:rPr lang="en-US" altLang="en-US" sz="1600">
                <a:solidFill>
                  <a:srgbClr val="FFFFFF"/>
                </a:solidFill>
                <a:latin typeface="Arial" pitchFamily="34" charset="0"/>
              </a:rPr>
              <a:t>07645-1760  </a:t>
            </a:r>
          </a:p>
          <a:p>
            <a:pPr algn="ctr" eaLnBrk="1" hangingPunct="1">
              <a:lnSpc>
                <a:spcPct val="150000"/>
              </a:lnSpc>
              <a:defRPr/>
            </a:pPr>
            <a:r>
              <a:rPr lang="en-US" altLang="en-US" sz="1600">
                <a:solidFill>
                  <a:srgbClr val="FFFFFF"/>
                </a:solidFill>
                <a:latin typeface="Arial" pitchFamily="34" charset="0"/>
              </a:rPr>
              <a:t>U.S.A.</a:t>
            </a:r>
          </a:p>
          <a:p>
            <a:pPr algn="ctr" eaLnBrk="1" hangingPunct="1">
              <a:lnSpc>
                <a:spcPct val="150000"/>
              </a:lnSpc>
              <a:defRPr/>
            </a:pPr>
            <a:r>
              <a:rPr lang="en-US" altLang="en-US" sz="1600">
                <a:solidFill>
                  <a:srgbClr val="FFFFFF"/>
                </a:solidFill>
                <a:latin typeface="Arial" pitchFamily="34" charset="0"/>
              </a:rPr>
              <a:t>(800) 638-4427</a:t>
            </a:r>
          </a:p>
          <a:p>
            <a:pPr algn="ctr" eaLnBrk="1" hangingPunct="1">
              <a:lnSpc>
                <a:spcPct val="150000"/>
              </a:lnSpc>
              <a:defRPr/>
            </a:pPr>
            <a:r>
              <a:rPr lang="en-US" altLang="en-US" sz="1600">
                <a:solidFill>
                  <a:srgbClr val="FFFFFF"/>
                </a:solidFill>
                <a:latin typeface="Arial" pitchFamily="34" charset="0"/>
              </a:rPr>
              <a:t>+1 (201) 573-9000</a:t>
            </a:r>
          </a:p>
          <a:p>
            <a:pPr algn="ctr" eaLnBrk="1" hangingPunct="1">
              <a:lnSpc>
                <a:spcPct val="150000"/>
              </a:lnSpc>
              <a:defRPr/>
            </a:pPr>
            <a:r>
              <a:rPr lang="en-US" altLang="en-US" sz="1600">
                <a:solidFill>
                  <a:srgbClr val="FFFFFF"/>
                </a:solidFill>
                <a:latin typeface="Arial" pitchFamily="34" charset="0"/>
              </a:rPr>
              <a:t>www.imanet.org</a:t>
            </a:r>
          </a:p>
        </p:txBody>
      </p:sp>
      <p:pic>
        <p:nvPicPr>
          <p:cNvPr id="9" name="Picture 13">
            <a:extLst>
              <a:ext uri="{FF2B5EF4-FFF2-40B4-BE49-F238E27FC236}">
                <a16:creationId xmlns:a16="http://schemas.microsoft.com/office/drawing/2014/main" id="{28D447C0-D8FC-4198-9FB6-CC321737C9D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716213" y="777875"/>
            <a:ext cx="39497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79643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ransition Blu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B26A2F-D24F-4490-B8BA-F5006D0BB94B}"/>
              </a:ext>
            </a:extLst>
          </p:cNvPr>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6637314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AI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F38C19-7C28-4B3E-8DB5-A95508CC42CC}"/>
              </a:ext>
            </a:extLst>
          </p:cNvPr>
          <p:cNvSpPr>
            <a:spLocks noChangeArrowheads="1"/>
          </p:cNvSpPr>
          <p:nvPr userDrawn="1"/>
        </p:nvSpPr>
        <p:spPr bwMode="auto">
          <a:xfrm>
            <a:off x="0" y="3733800"/>
            <a:ext cx="9144000" cy="762000"/>
          </a:xfrm>
          <a:prstGeom prst="rect">
            <a:avLst/>
          </a:prstGeom>
          <a:solidFill>
            <a:srgbClr val="49897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sp>
        <p:nvSpPr>
          <p:cNvPr id="4" name="Rectangle 3">
            <a:extLst>
              <a:ext uri="{FF2B5EF4-FFF2-40B4-BE49-F238E27FC236}">
                <a16:creationId xmlns:a16="http://schemas.microsoft.com/office/drawing/2014/main" id="{F173FC35-6A26-4F1B-9054-19F6AF0B95EC}"/>
              </a:ext>
            </a:extLst>
          </p:cNvPr>
          <p:cNvSpPr>
            <a:spLocks noChangeArrowheads="1"/>
          </p:cNvSpPr>
          <p:nvPr userDrawn="1"/>
        </p:nvSpPr>
        <p:spPr bwMode="auto">
          <a:xfrm>
            <a:off x="0" y="0"/>
            <a:ext cx="9144000" cy="37338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rgbClr val="FFFFFF"/>
              </a:solidFill>
              <a:latin typeface="+mn-lt"/>
              <a:ea typeface="+mn-ea"/>
            </a:endParaRPr>
          </a:p>
        </p:txBody>
      </p:sp>
      <p:sp>
        <p:nvSpPr>
          <p:cNvPr id="5" name="TextBox 4">
            <a:extLst>
              <a:ext uri="{FF2B5EF4-FFF2-40B4-BE49-F238E27FC236}">
                <a16:creationId xmlns:a16="http://schemas.microsoft.com/office/drawing/2014/main" id="{2D703F25-40CD-411C-9734-B1F930F8A589}"/>
              </a:ext>
            </a:extLst>
          </p:cNvPr>
          <p:cNvSpPr txBox="1">
            <a:spLocks noChangeArrowheads="1"/>
          </p:cNvSpPr>
          <p:nvPr userDrawn="1"/>
        </p:nvSpPr>
        <p:spPr bwMode="auto">
          <a:xfrm>
            <a:off x="533400" y="2590800"/>
            <a:ext cx="7620000" cy="9239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5400">
                <a:solidFill>
                  <a:srgbClr val="FFFFFF"/>
                </a:solidFill>
                <a:latin typeface="Arial" charset="0"/>
              </a:rPr>
              <a:t>Your career. Your story.</a:t>
            </a:r>
          </a:p>
        </p:txBody>
      </p:sp>
      <p:sp>
        <p:nvSpPr>
          <p:cNvPr id="6" name="Text Placeholder 5"/>
          <p:cNvSpPr>
            <a:spLocks noGrp="1"/>
          </p:cNvSpPr>
          <p:nvPr>
            <p:ph type="body" sz="quarter" idx="10"/>
          </p:nvPr>
        </p:nvSpPr>
        <p:spPr>
          <a:xfrm>
            <a:off x="533400" y="3733800"/>
            <a:ext cx="5867400" cy="582017"/>
          </a:xfrm>
        </p:spPr>
        <p:txBody>
          <a:bodyPr>
            <a:noAutofit/>
          </a:bodyPr>
          <a:lstStyle>
            <a:lvl1pPr marL="0" indent="0">
              <a:buNone/>
              <a:defRPr sz="4000" b="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16108030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706D21-B020-4BB4-917A-274FE9F5B92C}"/>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2408645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ransition Blu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7C36B5-C053-495F-9BF0-23B657CAD54D}"/>
              </a:ext>
            </a:extLst>
          </p:cNvPr>
          <p:cNvSpPr/>
          <p:nvPr userDrawn="1"/>
        </p:nvSpPr>
        <p:spPr>
          <a:xfrm>
            <a:off x="0" y="0"/>
            <a:ext cx="9144000" cy="6858000"/>
          </a:xfrm>
          <a:prstGeom prst="rect">
            <a:avLst/>
          </a:prstGeom>
          <a:solidFill>
            <a:srgbClr val="CD6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0008800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C258B-61FE-4EEF-8905-205C1597CB0C}"/>
              </a:ext>
            </a:extLst>
          </p:cNvPr>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85229468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12C174-1C84-4F1B-B26A-826D3C4046B9}"/>
              </a:ext>
            </a:extLst>
          </p:cNvPr>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7915842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6F2203-FE2D-48EE-85D5-882A69BBA78A}"/>
              </a:ext>
            </a:extLst>
          </p:cNvPr>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3712616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F9CC7-B65C-455F-B25B-16A14B2336EA}"/>
              </a:ext>
            </a:extLst>
          </p:cNvPr>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5287841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3F43D-0A85-4174-AA53-9A24460FA1EC}"/>
              </a:ext>
            </a:extLst>
          </p:cNvPr>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0011768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37DFCC-7EE0-4AFD-B08A-CC3D8D934F48}"/>
              </a:ext>
            </a:extLst>
          </p:cNvPr>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7269450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Transition Gray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06FF80-BCAA-46A8-B08A-4E21F5A0EB0F}"/>
              </a:ext>
            </a:extLst>
          </p:cNvPr>
          <p:cNvSpPr/>
          <p:nvPr userDrawn="1"/>
        </p:nvSpPr>
        <p:spPr>
          <a:xfrm>
            <a:off x="0" y="0"/>
            <a:ext cx="9144000" cy="6858000"/>
          </a:xfrm>
          <a:prstGeom prst="rect">
            <a:avLst/>
          </a:prstGeom>
          <a:solidFill>
            <a:srgbClr val="9894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57222846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3_Transition Gray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962A3F-40CF-4ED1-A65C-854721C93E0E}"/>
              </a:ext>
            </a:extLst>
          </p:cNvPr>
          <p:cNvSpPr/>
          <p:nvPr userDrawn="1"/>
        </p:nvSpPr>
        <p:spPr>
          <a:xfrm>
            <a:off x="0" y="0"/>
            <a:ext cx="9144000" cy="6858000"/>
          </a:xfrm>
          <a:prstGeom prst="rect">
            <a:avLst/>
          </a:prstGeom>
          <a:solidFill>
            <a:srgbClr val="C5C1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7804348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159513203"/>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41BBEA8-0DD7-40D7-9B94-0FE533BF4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68988"/>
            <a:ext cx="2667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MA_Logo">
            <a:extLst>
              <a:ext uri="{FF2B5EF4-FFF2-40B4-BE49-F238E27FC236}">
                <a16:creationId xmlns:a16="http://schemas.microsoft.com/office/drawing/2014/main" id="{0FE110D9-ABFA-4B3F-9CEE-439746B03F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5843588"/>
            <a:ext cx="2971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514600"/>
            <a:ext cx="5562600" cy="762000"/>
          </a:xfrm>
        </p:spPr>
        <p:txBody>
          <a:bodyPr>
            <a:normAutofit/>
          </a:bodyPr>
          <a:lstStyle>
            <a:lvl1pPr>
              <a:defRPr sz="4000" b="1"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a:t>Click to edit Master text styles</a:t>
            </a:r>
          </a:p>
        </p:txBody>
      </p:sp>
      <p:sp>
        <p:nvSpPr>
          <p:cNvPr id="8" name="Picture Placeholder 7"/>
          <p:cNvSpPr>
            <a:spLocks noGrp="1"/>
          </p:cNvSpPr>
          <p:nvPr>
            <p:ph type="pic" sz="quarter" idx="11"/>
          </p:nvPr>
        </p:nvSpPr>
        <p:spPr>
          <a:xfrm>
            <a:off x="6019800" y="2514600"/>
            <a:ext cx="3048000" cy="2743200"/>
          </a:xfrm>
        </p:spPr>
        <p:txBody>
          <a:bodyPr rtlCol="0">
            <a:normAutofit/>
          </a:bodyPr>
          <a:lstStyle>
            <a:lvl1pPr marL="0" indent="0" algn="ctr">
              <a:buNone/>
              <a:defRPr/>
            </a:lvl1pPr>
          </a:lstStyle>
          <a:p>
            <a:pPr lvl="0"/>
            <a:r>
              <a:rPr lang="en-US" noProof="0"/>
              <a:t>Drag picture to placeholder or click icon to add</a:t>
            </a:r>
            <a:endParaRPr lang="en-US" noProof="0" dirty="0"/>
          </a:p>
        </p:txBody>
      </p:sp>
      <p:sp>
        <p:nvSpPr>
          <p:cNvPr id="10" name="Text Placeholder 5"/>
          <p:cNvSpPr>
            <a:spLocks noGrp="1"/>
          </p:cNvSpPr>
          <p:nvPr>
            <p:ph type="body" sz="quarter" idx="12"/>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a:t>Click to edit Master text styles</a:t>
            </a:r>
          </a:p>
        </p:txBody>
      </p:sp>
      <p:sp>
        <p:nvSpPr>
          <p:cNvPr id="11" name="Footer Placeholder 4">
            <a:extLst>
              <a:ext uri="{FF2B5EF4-FFF2-40B4-BE49-F238E27FC236}">
                <a16:creationId xmlns:a16="http://schemas.microsoft.com/office/drawing/2014/main" id="{2843C52A-2AC3-4727-86A3-6AC96E2A1656}"/>
              </a:ext>
            </a:extLst>
          </p:cNvPr>
          <p:cNvSpPr>
            <a:spLocks noGrp="1"/>
          </p:cNvSpPr>
          <p:nvPr>
            <p:ph type="ftr" sz="quarter" idx="13"/>
          </p:nvPr>
        </p:nvSpPr>
        <p:spPr/>
        <p:txBody>
          <a:bodyPr/>
          <a:lstStyle>
            <a:lvl1pPr>
              <a:defRPr/>
            </a:lvl1pPr>
          </a:lstStyle>
          <a:p>
            <a:pPr>
              <a:defRPr/>
            </a:pPr>
            <a:fld id="{19FB4254-D823-456D-8392-87920FDC807E}" type="slidenum">
              <a:rPr lang="en-US" altLang="en-US"/>
              <a:pPr>
                <a:defRPr/>
              </a:pPr>
              <a:t>‹#›</a:t>
            </a:fld>
            <a:endParaRPr lang="en-US" altLang="en-US"/>
          </a:p>
        </p:txBody>
      </p:sp>
    </p:spTree>
    <p:extLst>
      <p:ext uri="{BB962C8B-B14F-4D97-AF65-F5344CB8AC3E}">
        <p14:creationId xmlns:p14="http://schemas.microsoft.com/office/powerpoint/2010/main" val="392878982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I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A6649A-1977-4721-9120-D7F7A28D4B01}"/>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4" name="Picture 10">
            <a:extLst>
              <a:ext uri="{FF2B5EF4-FFF2-40B4-BE49-F238E27FC236}">
                <a16:creationId xmlns:a16="http://schemas.microsoft.com/office/drawing/2014/main" id="{25CD6A95-A2C3-49A7-935E-43A70410D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73738"/>
            <a:ext cx="32639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122238"/>
            <a:ext cx="8229600" cy="868362"/>
          </a:xfrm>
        </p:spPr>
        <p:txBody>
          <a:bodyPr>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0257DD0D-6548-406A-AFEC-7FE208C0FA82}"/>
              </a:ext>
            </a:extLst>
          </p:cNvPr>
          <p:cNvSpPr>
            <a:spLocks noGrp="1"/>
          </p:cNvSpPr>
          <p:nvPr>
            <p:ph type="ftr" sz="quarter" idx="10"/>
          </p:nvPr>
        </p:nvSpPr>
        <p:spPr/>
        <p:txBody>
          <a:bodyPr/>
          <a:lstStyle>
            <a:lvl1pPr>
              <a:defRPr/>
            </a:lvl1pPr>
          </a:lstStyle>
          <a:p>
            <a:pPr>
              <a:defRPr/>
            </a:pPr>
            <a:fld id="{1464B52B-7A49-4758-9171-15678032F0EB}" type="slidenum">
              <a:rPr lang="en-US" altLang="en-US"/>
              <a:pPr>
                <a:defRPr/>
              </a:pPr>
              <a:t>‹#›</a:t>
            </a:fld>
            <a:endParaRPr lang="en-US" altLang="en-US"/>
          </a:p>
        </p:txBody>
      </p:sp>
    </p:spTree>
    <p:extLst>
      <p:ext uri="{BB962C8B-B14F-4D97-AF65-F5344CB8AC3E}">
        <p14:creationId xmlns:p14="http://schemas.microsoft.com/office/powerpoint/2010/main" val="6028894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7451C-DB36-4EE2-A533-B694CDEF32E2}"/>
              </a:ext>
            </a:extLst>
          </p:cNvPr>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28646860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4876800" y="1447800"/>
            <a:ext cx="3810000" cy="4419600"/>
          </a:xfrm>
        </p:spPr>
        <p:txBody>
          <a:bodyPr rtlCol="0">
            <a:normAutofit/>
          </a:bodyPr>
          <a:lstStyle/>
          <a:p>
            <a:pPr lvl="0"/>
            <a:endParaRPr lang="en-US" noProof="0"/>
          </a:p>
        </p:txBody>
      </p:sp>
      <p:sp>
        <p:nvSpPr>
          <p:cNvPr id="5" name="Footer Placeholder 3">
            <a:extLst>
              <a:ext uri="{FF2B5EF4-FFF2-40B4-BE49-F238E27FC236}">
                <a16:creationId xmlns:a16="http://schemas.microsoft.com/office/drawing/2014/main" id="{15A7D46C-9711-43F1-A4FC-9E8F0B5EDEE1}"/>
              </a:ext>
            </a:extLst>
          </p:cNvPr>
          <p:cNvSpPr>
            <a:spLocks noGrp="1"/>
          </p:cNvSpPr>
          <p:nvPr>
            <p:ph type="ftr" sz="quarter" idx="13"/>
          </p:nvPr>
        </p:nvSpPr>
        <p:spPr/>
        <p:txBody>
          <a:bodyPr/>
          <a:lstStyle>
            <a:lvl1pPr>
              <a:defRPr/>
            </a:lvl1pPr>
          </a:lstStyle>
          <a:p>
            <a:pPr>
              <a:defRPr/>
            </a:pPr>
            <a:fld id="{0E330D3A-3FF3-4EA6-96F9-36988799405A}" type="slidenum">
              <a:rPr lang="en-US" altLang="en-US"/>
              <a:pPr>
                <a:defRPr/>
              </a:pPr>
              <a:t>‹#›</a:t>
            </a:fld>
            <a:endParaRPr lang="en-US" altLang="en-US"/>
          </a:p>
        </p:txBody>
      </p:sp>
    </p:spTree>
    <p:extLst>
      <p:ext uri="{BB962C8B-B14F-4D97-AF65-F5344CB8AC3E}">
        <p14:creationId xmlns:p14="http://schemas.microsoft.com/office/powerpoint/2010/main" val="33080484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3">
            <a:extLst>
              <a:ext uri="{FF2B5EF4-FFF2-40B4-BE49-F238E27FC236}">
                <a16:creationId xmlns:a16="http://schemas.microsoft.com/office/drawing/2014/main" id="{A94DA775-576D-476E-BFAA-84F1852A0978}"/>
              </a:ext>
            </a:extLst>
          </p:cNvPr>
          <p:cNvSpPr>
            <a:spLocks noGrp="1"/>
          </p:cNvSpPr>
          <p:nvPr>
            <p:ph type="ftr" sz="quarter" idx="10"/>
          </p:nvPr>
        </p:nvSpPr>
        <p:spPr/>
        <p:txBody>
          <a:bodyPr/>
          <a:lstStyle>
            <a:lvl1pPr>
              <a:defRPr/>
            </a:lvl1pPr>
          </a:lstStyle>
          <a:p>
            <a:pPr>
              <a:defRPr/>
            </a:pPr>
            <a:fld id="{C665FDD3-D8CB-4EC1-A5E8-929492B97114}" type="slidenum">
              <a:rPr lang="en-US" altLang="en-US"/>
              <a:pPr>
                <a:defRPr/>
              </a:pPr>
              <a:t>‹#›</a:t>
            </a:fld>
            <a:endParaRPr lang="en-US" altLang="en-US"/>
          </a:p>
        </p:txBody>
      </p:sp>
    </p:spTree>
    <p:extLst>
      <p:ext uri="{BB962C8B-B14F-4D97-AF65-F5344CB8AC3E}">
        <p14:creationId xmlns:p14="http://schemas.microsoft.com/office/powerpoint/2010/main" val="361998004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3">
            <a:extLst>
              <a:ext uri="{FF2B5EF4-FFF2-40B4-BE49-F238E27FC236}">
                <a16:creationId xmlns:a16="http://schemas.microsoft.com/office/drawing/2014/main" id="{F3F9C24D-7D5B-4DFC-B165-2BFF33557E46}"/>
              </a:ext>
            </a:extLst>
          </p:cNvPr>
          <p:cNvSpPr>
            <a:spLocks noGrp="1"/>
          </p:cNvSpPr>
          <p:nvPr>
            <p:ph type="ftr" sz="quarter" idx="10"/>
          </p:nvPr>
        </p:nvSpPr>
        <p:spPr/>
        <p:txBody>
          <a:bodyPr/>
          <a:lstStyle>
            <a:lvl1pPr>
              <a:defRPr/>
            </a:lvl1pPr>
          </a:lstStyle>
          <a:p>
            <a:pPr>
              <a:defRPr/>
            </a:pPr>
            <a:fld id="{5CB7592F-2E7B-49F2-B82C-154450E0B0E0}" type="slidenum">
              <a:rPr lang="en-US" altLang="en-US"/>
              <a:pPr>
                <a:defRPr/>
              </a:pPr>
              <a:t>‹#›</a:t>
            </a:fld>
            <a:endParaRPr lang="en-US" altLang="en-US"/>
          </a:p>
        </p:txBody>
      </p:sp>
    </p:spTree>
    <p:extLst>
      <p:ext uri="{BB962C8B-B14F-4D97-AF65-F5344CB8AC3E}">
        <p14:creationId xmlns:p14="http://schemas.microsoft.com/office/powerpoint/2010/main" val="171112742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3">
            <a:extLst>
              <a:ext uri="{FF2B5EF4-FFF2-40B4-BE49-F238E27FC236}">
                <a16:creationId xmlns:a16="http://schemas.microsoft.com/office/drawing/2014/main" id="{80FAA205-CF28-4955-B0E0-8C361B16744B}"/>
              </a:ext>
            </a:extLst>
          </p:cNvPr>
          <p:cNvSpPr>
            <a:spLocks noGrp="1"/>
          </p:cNvSpPr>
          <p:nvPr>
            <p:ph type="ftr" sz="quarter" idx="10"/>
          </p:nvPr>
        </p:nvSpPr>
        <p:spPr/>
        <p:txBody>
          <a:bodyPr/>
          <a:lstStyle>
            <a:lvl1pPr>
              <a:defRPr/>
            </a:lvl1pPr>
          </a:lstStyle>
          <a:p>
            <a:pPr>
              <a:defRPr/>
            </a:pPr>
            <a:fld id="{370543AD-11A5-4558-A815-B88B02815997}" type="slidenum">
              <a:rPr lang="en-US" altLang="en-US"/>
              <a:pPr>
                <a:defRPr/>
              </a:pPr>
              <a:t>‹#›</a:t>
            </a:fld>
            <a:endParaRPr lang="en-US" altLang="en-US"/>
          </a:p>
        </p:txBody>
      </p:sp>
    </p:spTree>
    <p:extLst>
      <p:ext uri="{BB962C8B-B14F-4D97-AF65-F5344CB8AC3E}">
        <p14:creationId xmlns:p14="http://schemas.microsoft.com/office/powerpoint/2010/main" val="159184902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5" name="Footer Placeholder 3">
            <a:extLst>
              <a:ext uri="{FF2B5EF4-FFF2-40B4-BE49-F238E27FC236}">
                <a16:creationId xmlns:a16="http://schemas.microsoft.com/office/drawing/2014/main" id="{62EEBF04-94CD-4842-B0D4-C5E467865C15}"/>
              </a:ext>
            </a:extLst>
          </p:cNvPr>
          <p:cNvSpPr>
            <a:spLocks noGrp="1"/>
          </p:cNvSpPr>
          <p:nvPr>
            <p:ph type="ftr" sz="quarter" idx="10"/>
          </p:nvPr>
        </p:nvSpPr>
        <p:spPr/>
        <p:txBody>
          <a:bodyPr/>
          <a:lstStyle>
            <a:lvl1pPr>
              <a:defRPr/>
            </a:lvl1pPr>
          </a:lstStyle>
          <a:p>
            <a:pPr>
              <a:defRPr/>
            </a:pPr>
            <a:fld id="{0DE50296-B397-4A15-A12D-3ECB20643F01}" type="slidenum">
              <a:rPr lang="en-US" altLang="en-US"/>
              <a:pPr>
                <a:defRPr/>
              </a:pPr>
              <a:t>‹#›</a:t>
            </a:fld>
            <a:endParaRPr lang="en-US" altLang="en-US"/>
          </a:p>
        </p:txBody>
      </p:sp>
    </p:spTree>
    <p:extLst>
      <p:ext uri="{BB962C8B-B14F-4D97-AF65-F5344CB8AC3E}">
        <p14:creationId xmlns:p14="http://schemas.microsoft.com/office/powerpoint/2010/main" val="64721280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Footer Placeholder 3">
            <a:extLst>
              <a:ext uri="{FF2B5EF4-FFF2-40B4-BE49-F238E27FC236}">
                <a16:creationId xmlns:a16="http://schemas.microsoft.com/office/drawing/2014/main" id="{D7461944-EED9-4E32-BF4B-A08B97BA852E}"/>
              </a:ext>
            </a:extLst>
          </p:cNvPr>
          <p:cNvSpPr>
            <a:spLocks noGrp="1"/>
          </p:cNvSpPr>
          <p:nvPr>
            <p:ph type="ftr" sz="quarter" idx="12"/>
          </p:nvPr>
        </p:nvSpPr>
        <p:spPr/>
        <p:txBody>
          <a:bodyPr/>
          <a:lstStyle>
            <a:lvl1pPr>
              <a:defRPr/>
            </a:lvl1pPr>
          </a:lstStyle>
          <a:p>
            <a:pPr>
              <a:defRPr/>
            </a:pPr>
            <a:fld id="{C39998A8-3CA2-4DDB-96D6-61992FF088EA}" type="slidenum">
              <a:rPr lang="en-US" altLang="en-US"/>
              <a:pPr>
                <a:defRPr/>
              </a:pPr>
              <a:t>‹#›</a:t>
            </a:fld>
            <a:endParaRPr lang="en-US" altLang="en-US"/>
          </a:p>
        </p:txBody>
      </p:sp>
    </p:spTree>
    <p:extLst>
      <p:ext uri="{BB962C8B-B14F-4D97-AF65-F5344CB8AC3E}">
        <p14:creationId xmlns:p14="http://schemas.microsoft.com/office/powerpoint/2010/main" val="376473911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4" name="Footer Placeholder 3">
            <a:extLst>
              <a:ext uri="{FF2B5EF4-FFF2-40B4-BE49-F238E27FC236}">
                <a16:creationId xmlns:a16="http://schemas.microsoft.com/office/drawing/2014/main" id="{4C413DBB-780B-4FF2-831E-8073388F98B1}"/>
              </a:ext>
            </a:extLst>
          </p:cNvPr>
          <p:cNvSpPr>
            <a:spLocks noGrp="1"/>
          </p:cNvSpPr>
          <p:nvPr>
            <p:ph type="ftr" sz="quarter" idx="12"/>
          </p:nvPr>
        </p:nvSpPr>
        <p:spPr/>
        <p:txBody>
          <a:bodyPr/>
          <a:lstStyle>
            <a:lvl1pPr>
              <a:defRPr/>
            </a:lvl1pPr>
          </a:lstStyle>
          <a:p>
            <a:pPr>
              <a:defRPr/>
            </a:pPr>
            <a:fld id="{88D4C6C9-8C12-45AE-A958-CDF01795ED27}" type="slidenum">
              <a:rPr lang="en-US" altLang="en-US"/>
              <a:pPr>
                <a:defRPr/>
              </a:pPr>
              <a:t>‹#›</a:t>
            </a:fld>
            <a:endParaRPr lang="en-US" altLang="en-US"/>
          </a:p>
        </p:txBody>
      </p:sp>
    </p:spTree>
    <p:extLst>
      <p:ext uri="{BB962C8B-B14F-4D97-AF65-F5344CB8AC3E}">
        <p14:creationId xmlns:p14="http://schemas.microsoft.com/office/powerpoint/2010/main" val="400651993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3" name="Text Placeholder 2"/>
          <p:cNvSpPr>
            <a:spLocks noGrp="1"/>
          </p:cNvSpPr>
          <p:nvPr>
            <p:ph type="body" sz="quarter" idx="12"/>
          </p:nvPr>
        </p:nvSpPr>
        <p:spPr>
          <a:xfrm>
            <a:off x="457200" y="1524000"/>
            <a:ext cx="2514600" cy="4191000"/>
          </a:xfrm>
        </p:spPr>
        <p:txBody>
          <a:bodyPr/>
          <a:lstStyle>
            <a:lvl1pPr marL="0" indent="0">
              <a:buNone/>
              <a:defRPr/>
            </a:lvl1pPr>
          </a:lstStyle>
          <a:p>
            <a:pPr lvl="0"/>
            <a:r>
              <a:rPr lang="en-US"/>
              <a:t>Click to edit Master text styles</a:t>
            </a:r>
          </a:p>
        </p:txBody>
      </p:sp>
      <p:sp>
        <p:nvSpPr>
          <p:cNvPr id="5" name="Footer Placeholder 3">
            <a:extLst>
              <a:ext uri="{FF2B5EF4-FFF2-40B4-BE49-F238E27FC236}">
                <a16:creationId xmlns:a16="http://schemas.microsoft.com/office/drawing/2014/main" id="{84DA702A-131C-4221-9AB4-98362CF9CF42}"/>
              </a:ext>
            </a:extLst>
          </p:cNvPr>
          <p:cNvSpPr>
            <a:spLocks noGrp="1"/>
          </p:cNvSpPr>
          <p:nvPr>
            <p:ph type="ftr" sz="quarter" idx="13"/>
          </p:nvPr>
        </p:nvSpPr>
        <p:spPr/>
        <p:txBody>
          <a:bodyPr/>
          <a:lstStyle>
            <a:lvl1pPr>
              <a:defRPr/>
            </a:lvl1pPr>
          </a:lstStyle>
          <a:p>
            <a:pPr>
              <a:defRPr/>
            </a:pPr>
            <a:fld id="{378FD8BE-D5AC-4CF6-995A-E81EA5A31ACD}" type="slidenum">
              <a:rPr lang="en-US" altLang="en-US"/>
              <a:pPr>
                <a:defRPr/>
              </a:pPr>
              <a:t>‹#›</a:t>
            </a:fld>
            <a:endParaRPr lang="en-US" altLang="en-US"/>
          </a:p>
        </p:txBody>
      </p:sp>
    </p:spTree>
    <p:extLst>
      <p:ext uri="{BB962C8B-B14F-4D97-AF65-F5344CB8AC3E}">
        <p14:creationId xmlns:p14="http://schemas.microsoft.com/office/powerpoint/2010/main" val="395889127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rtlCol="0">
            <a:normAutofit/>
          </a:bodyPr>
          <a:lstStyle>
            <a:lvl1pPr marL="0" indent="0">
              <a:buNone/>
              <a:defRPr/>
            </a:lvl1pPr>
          </a:lstStyle>
          <a:p>
            <a:pPr lvl="0"/>
            <a:r>
              <a:rPr lang="en-US" noProof="0"/>
              <a:t>Click icon to add table</a:t>
            </a:r>
            <a:endParaRPr lang="en-US" noProof="0" dirty="0"/>
          </a:p>
        </p:txBody>
      </p:sp>
      <p:sp>
        <p:nvSpPr>
          <p:cNvPr id="4" name="Footer Placeholder 3">
            <a:extLst>
              <a:ext uri="{FF2B5EF4-FFF2-40B4-BE49-F238E27FC236}">
                <a16:creationId xmlns:a16="http://schemas.microsoft.com/office/drawing/2014/main" id="{DD0E70BB-77E8-4807-9E89-C3149AB4C5AF}"/>
              </a:ext>
            </a:extLst>
          </p:cNvPr>
          <p:cNvSpPr>
            <a:spLocks noGrp="1"/>
          </p:cNvSpPr>
          <p:nvPr>
            <p:ph type="ftr" sz="quarter" idx="12"/>
          </p:nvPr>
        </p:nvSpPr>
        <p:spPr/>
        <p:txBody>
          <a:bodyPr/>
          <a:lstStyle>
            <a:lvl1pPr>
              <a:defRPr/>
            </a:lvl1pPr>
          </a:lstStyle>
          <a:p>
            <a:pPr>
              <a:defRPr/>
            </a:pPr>
            <a:fld id="{320A1D1B-75B1-4DF4-96DA-DC0D81333957}" type="slidenum">
              <a:rPr lang="en-US" altLang="en-US"/>
              <a:pPr>
                <a:defRPr/>
              </a:pPr>
              <a:t>‹#›</a:t>
            </a:fld>
            <a:endParaRPr lang="en-US" altLang="en-US"/>
          </a:p>
        </p:txBody>
      </p:sp>
    </p:spTree>
    <p:extLst>
      <p:ext uri="{BB962C8B-B14F-4D97-AF65-F5344CB8AC3E}">
        <p14:creationId xmlns:p14="http://schemas.microsoft.com/office/powerpoint/2010/main" val="416321313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p:nvPr>
        </p:nvSpPr>
        <p:spPr>
          <a:xfrm>
            <a:off x="457200" y="1524000"/>
            <a:ext cx="2514600" cy="3733800"/>
          </a:xfrm>
        </p:spPr>
        <p:txBody>
          <a:bodyPr/>
          <a:lstStyle>
            <a:lvl1pPr marL="0" indent="0">
              <a:buNone/>
              <a:defRPr/>
            </a:lvl1pPr>
          </a:lstStyle>
          <a:p>
            <a:pPr lvl="0"/>
            <a:r>
              <a:rPr lang="en-US"/>
              <a:t>Click to edit Master text styles</a:t>
            </a:r>
          </a:p>
        </p:txBody>
      </p:sp>
      <p:sp>
        <p:nvSpPr>
          <p:cNvPr id="4" name="Table Placeholder 3"/>
          <p:cNvSpPr>
            <a:spLocks noGrp="1"/>
          </p:cNvSpPr>
          <p:nvPr>
            <p:ph type="tbl" sz="quarter" idx="13"/>
          </p:nvPr>
        </p:nvSpPr>
        <p:spPr>
          <a:xfrm>
            <a:off x="3048000" y="1524000"/>
            <a:ext cx="5638800" cy="3733800"/>
          </a:xfrm>
        </p:spPr>
        <p:txBody>
          <a:bodyPr rtlCol="0">
            <a:normAutofit/>
          </a:bodyPr>
          <a:lstStyle>
            <a:lvl1pPr marL="0" indent="0">
              <a:buNone/>
              <a:defRPr/>
            </a:lvl1pPr>
          </a:lstStyle>
          <a:p>
            <a:pPr lvl="0"/>
            <a:r>
              <a:rPr lang="en-US" noProof="0"/>
              <a:t>Click icon to add table</a:t>
            </a:r>
            <a:endParaRPr lang="en-US" noProof="0" dirty="0"/>
          </a:p>
        </p:txBody>
      </p:sp>
      <p:sp>
        <p:nvSpPr>
          <p:cNvPr id="5" name="Footer Placeholder 3">
            <a:extLst>
              <a:ext uri="{FF2B5EF4-FFF2-40B4-BE49-F238E27FC236}">
                <a16:creationId xmlns:a16="http://schemas.microsoft.com/office/drawing/2014/main" id="{5FBE1FEB-978B-48F9-927F-0A913BA6AEDF}"/>
              </a:ext>
            </a:extLst>
          </p:cNvPr>
          <p:cNvSpPr>
            <a:spLocks noGrp="1"/>
          </p:cNvSpPr>
          <p:nvPr>
            <p:ph type="ftr" sz="quarter" idx="14"/>
          </p:nvPr>
        </p:nvSpPr>
        <p:spPr/>
        <p:txBody>
          <a:bodyPr/>
          <a:lstStyle>
            <a:lvl1pPr>
              <a:defRPr/>
            </a:lvl1pPr>
          </a:lstStyle>
          <a:p>
            <a:pPr>
              <a:defRPr/>
            </a:pPr>
            <a:fld id="{FC64214F-36BF-48F3-AF52-68DBD665331A}" type="slidenum">
              <a:rPr lang="en-US" altLang="en-US"/>
              <a:pPr>
                <a:defRPr/>
              </a:pPr>
              <a:t>‹#›</a:t>
            </a:fld>
            <a:endParaRPr lang="en-US" altLang="en-US"/>
          </a:p>
        </p:txBody>
      </p:sp>
    </p:spTree>
    <p:extLst>
      <p:ext uri="{BB962C8B-B14F-4D97-AF65-F5344CB8AC3E}">
        <p14:creationId xmlns:p14="http://schemas.microsoft.com/office/powerpoint/2010/main" val="19057173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B6B6-D055-4E85-9FBE-B635603AD1BD}"/>
              </a:ext>
            </a:extLst>
          </p:cNvPr>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8155673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Blue - Title and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C102EDB-55EB-49D1-A11C-18D32F6D3F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013" y="5881688"/>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MA_Logo">
            <a:extLst>
              <a:ext uri="{FF2B5EF4-FFF2-40B4-BE49-F238E27FC236}">
                <a16:creationId xmlns:a16="http://schemas.microsoft.com/office/drawing/2014/main" id="{36E46E2F-CF71-4A20-A78F-76C6C1CE72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5843588"/>
            <a:ext cx="2971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D5D33D57-F64C-4D25-B13F-C7CCF055A397}"/>
              </a:ext>
            </a:extLst>
          </p:cNvPr>
          <p:cNvSpPr>
            <a:spLocks noGrp="1"/>
          </p:cNvSpPr>
          <p:nvPr>
            <p:ph type="ftr" sz="quarter" idx="10"/>
          </p:nvPr>
        </p:nvSpPr>
        <p:spPr/>
        <p:txBody>
          <a:bodyPr/>
          <a:lstStyle>
            <a:lvl1pPr>
              <a:defRPr/>
            </a:lvl1pPr>
          </a:lstStyle>
          <a:p>
            <a:pPr>
              <a:defRPr/>
            </a:pPr>
            <a:fld id="{70E40F12-8FD3-4B87-BECF-326BFB8FFC37}" type="slidenum">
              <a:rPr lang="en-US" altLang="en-US"/>
              <a:pPr>
                <a:defRPr/>
              </a:pPr>
              <a:t>‹#›</a:t>
            </a:fld>
            <a:endParaRPr lang="en-US" altLang="en-US"/>
          </a:p>
        </p:txBody>
      </p:sp>
    </p:spTree>
    <p:extLst>
      <p:ext uri="{BB962C8B-B14F-4D97-AF65-F5344CB8AC3E}">
        <p14:creationId xmlns:p14="http://schemas.microsoft.com/office/powerpoint/2010/main" val="39963596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8CEF4C-E80E-427B-91DE-A1567B99D4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4313" y="890588"/>
            <a:ext cx="36353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1F778AA9-46CA-4F76-8494-262FD6F20E91}"/>
              </a:ext>
            </a:extLst>
          </p:cNvPr>
          <p:cNvSpPr>
            <a:spLocks noChangeArrowheads="1"/>
          </p:cNvSpPr>
          <p:nvPr userDrawn="1"/>
        </p:nvSpPr>
        <p:spPr bwMode="auto">
          <a:xfrm>
            <a:off x="2057400" y="2590800"/>
            <a:ext cx="5029200" cy="26574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717074"/>
                </a:solidFill>
                <a:latin typeface="Arial" pitchFamily="34" charset="0"/>
              </a:rPr>
              <a:t>10 Paragon Drive, Suite 1</a:t>
            </a:r>
          </a:p>
          <a:p>
            <a:pPr algn="ctr" eaLnBrk="1" hangingPunct="1">
              <a:lnSpc>
                <a:spcPct val="150000"/>
              </a:lnSpc>
              <a:defRPr/>
            </a:pPr>
            <a:r>
              <a:rPr lang="en-US" altLang="en-US" sz="1600">
                <a:solidFill>
                  <a:srgbClr val="717074"/>
                </a:solidFill>
                <a:latin typeface="Arial" pitchFamily="34" charset="0"/>
              </a:rPr>
              <a:t>Montvale, New Jersey </a:t>
            </a:r>
          </a:p>
          <a:p>
            <a:pPr algn="ctr" eaLnBrk="1" hangingPunct="1">
              <a:lnSpc>
                <a:spcPct val="150000"/>
              </a:lnSpc>
              <a:defRPr/>
            </a:pPr>
            <a:r>
              <a:rPr lang="en-US" altLang="en-US" sz="1600">
                <a:solidFill>
                  <a:srgbClr val="717074"/>
                </a:solidFill>
                <a:latin typeface="Arial" pitchFamily="34" charset="0"/>
              </a:rPr>
              <a:t>07645-1760  </a:t>
            </a:r>
          </a:p>
          <a:p>
            <a:pPr algn="ctr" eaLnBrk="1" hangingPunct="1">
              <a:lnSpc>
                <a:spcPct val="150000"/>
              </a:lnSpc>
              <a:defRPr/>
            </a:pPr>
            <a:r>
              <a:rPr lang="en-US" altLang="en-US" sz="1600">
                <a:solidFill>
                  <a:srgbClr val="717074"/>
                </a:solidFill>
                <a:latin typeface="Arial" pitchFamily="34" charset="0"/>
              </a:rPr>
              <a:t> U.S.A.</a:t>
            </a:r>
          </a:p>
          <a:p>
            <a:pPr algn="ctr" eaLnBrk="1" hangingPunct="1">
              <a:lnSpc>
                <a:spcPct val="150000"/>
              </a:lnSpc>
              <a:defRPr/>
            </a:pPr>
            <a:r>
              <a:rPr lang="en-US" altLang="en-US" sz="1600">
                <a:solidFill>
                  <a:srgbClr val="717074"/>
                </a:solidFill>
                <a:latin typeface="Arial" pitchFamily="34" charset="0"/>
              </a:rPr>
              <a:t>(800) 638-4427</a:t>
            </a:r>
          </a:p>
          <a:p>
            <a:pPr algn="ctr" eaLnBrk="1" hangingPunct="1">
              <a:lnSpc>
                <a:spcPct val="150000"/>
              </a:lnSpc>
              <a:defRPr/>
            </a:pPr>
            <a:r>
              <a:rPr lang="en-US" altLang="en-US" sz="1600">
                <a:solidFill>
                  <a:srgbClr val="717074"/>
                </a:solidFill>
                <a:latin typeface="Arial" pitchFamily="34" charset="0"/>
              </a:rPr>
              <a:t>(201) 573-9000</a:t>
            </a:r>
          </a:p>
          <a:p>
            <a:pPr algn="ctr" eaLnBrk="1" hangingPunct="1">
              <a:lnSpc>
                <a:spcPct val="150000"/>
              </a:lnSpc>
              <a:defRPr/>
            </a:pPr>
            <a:r>
              <a:rPr lang="en-US" altLang="en-US" sz="1600">
                <a:solidFill>
                  <a:srgbClr val="717074"/>
                </a:solidFill>
                <a:latin typeface="Arial" pitchFamily="34" charset="0"/>
              </a:rPr>
              <a:t>www.imanet.org</a:t>
            </a:r>
          </a:p>
        </p:txBody>
      </p:sp>
      <p:pic>
        <p:nvPicPr>
          <p:cNvPr id="4" name="Picture 10">
            <a:hlinkClick r:id="rId3"/>
            <a:extLst>
              <a:ext uri="{FF2B5EF4-FFF2-40B4-BE49-F238E27FC236}">
                <a16:creationId xmlns:a16="http://schemas.microsoft.com/office/drawing/2014/main" id="{C58FD194-418D-4028-BA40-DD101941CA0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051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hlinkClick r:id="rId5"/>
            <a:extLst>
              <a:ext uri="{FF2B5EF4-FFF2-40B4-BE49-F238E27FC236}">
                <a16:creationId xmlns:a16="http://schemas.microsoft.com/office/drawing/2014/main" id="{BA2D9D09-6998-4C5A-A27B-3CDC79311BA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62788" y="5822950"/>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hlinkClick r:id="rId7"/>
            <a:extLst>
              <a:ext uri="{FF2B5EF4-FFF2-40B4-BE49-F238E27FC236}">
                <a16:creationId xmlns:a16="http://schemas.microsoft.com/office/drawing/2014/main" id="{73E35C70-20A3-4D97-9B7B-85E4E384393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763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hlinkClick r:id="rId9"/>
            <a:extLst>
              <a:ext uri="{FF2B5EF4-FFF2-40B4-BE49-F238E27FC236}">
                <a16:creationId xmlns:a16="http://schemas.microsoft.com/office/drawing/2014/main" id="{6A709BA1-68C4-47B3-9F55-46DD748D90C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38763"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153972"/>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D7122A-8A0A-4CF3-9EC9-1DCD94593B5D}"/>
              </a:ext>
            </a:extLst>
          </p:cNvPr>
          <p:cNvSpPr>
            <a:spLocks noChangeArrowheads="1"/>
          </p:cNvSpPr>
          <p:nvPr userDrawn="1"/>
        </p:nvSpPr>
        <p:spPr bwMode="auto">
          <a:xfrm>
            <a:off x="0" y="3733800"/>
            <a:ext cx="9144000" cy="914400"/>
          </a:xfrm>
          <a:prstGeom prst="rect">
            <a:avLst/>
          </a:prstGeom>
          <a:solidFill>
            <a:srgbClr val="CD6B3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sp>
        <p:nvSpPr>
          <p:cNvPr id="3" name="Rectangle 2">
            <a:extLst>
              <a:ext uri="{FF2B5EF4-FFF2-40B4-BE49-F238E27FC236}">
                <a16:creationId xmlns:a16="http://schemas.microsoft.com/office/drawing/2014/main" id="{30252AFD-7755-485C-8939-0A1E9AB933CF}"/>
              </a:ext>
            </a:extLst>
          </p:cNvPr>
          <p:cNvSpPr>
            <a:spLocks noChangeArrowheads="1"/>
          </p:cNvSpPr>
          <p:nvPr userDrawn="1"/>
        </p:nvSpPr>
        <p:spPr bwMode="auto">
          <a:xfrm>
            <a:off x="0" y="0"/>
            <a:ext cx="9144000" cy="37338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pic>
        <p:nvPicPr>
          <p:cNvPr id="4" name="Picture 10">
            <a:hlinkClick r:id="rId2"/>
            <a:extLst>
              <a:ext uri="{FF2B5EF4-FFF2-40B4-BE49-F238E27FC236}">
                <a16:creationId xmlns:a16="http://schemas.microsoft.com/office/drawing/2014/main" id="{23C5B286-DCB8-468D-A7B2-FA54FB3AA1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28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hlinkClick r:id="rId4"/>
            <a:extLst>
              <a:ext uri="{FF2B5EF4-FFF2-40B4-BE49-F238E27FC236}">
                <a16:creationId xmlns:a16="http://schemas.microsoft.com/office/drawing/2014/main" id="{650F1B21-F7C0-4E59-A01B-3094026E6F6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5175" y="396240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hlinkClick r:id="rId6"/>
            <a:extLst>
              <a:ext uri="{FF2B5EF4-FFF2-40B4-BE49-F238E27FC236}">
                <a16:creationId xmlns:a16="http://schemas.microsoft.com/office/drawing/2014/main" id="{A6D1F760-202D-4C81-9EBA-951CA219C0F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240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hlinkClick r:id="rId8"/>
            <a:extLst>
              <a:ext uri="{FF2B5EF4-FFF2-40B4-BE49-F238E27FC236}">
                <a16:creationId xmlns:a16="http://schemas.microsoft.com/office/drawing/2014/main" id="{173994CC-EFD6-4205-A2DE-45F4134EDF6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86388"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a:extLst>
              <a:ext uri="{FF2B5EF4-FFF2-40B4-BE49-F238E27FC236}">
                <a16:creationId xmlns:a16="http://schemas.microsoft.com/office/drawing/2014/main" id="{A207E0ED-610C-437A-B77C-C27C4554BE2A}"/>
              </a:ext>
            </a:extLst>
          </p:cNvPr>
          <p:cNvSpPr>
            <a:spLocks noChangeArrowheads="1"/>
          </p:cNvSpPr>
          <p:nvPr userDrawn="1"/>
        </p:nvSpPr>
        <p:spPr bwMode="auto">
          <a:xfrm>
            <a:off x="2057400" y="403225"/>
            <a:ext cx="5029200" cy="30257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FFFFFF"/>
                </a:solidFill>
                <a:latin typeface="Arial" pitchFamily="34" charset="0"/>
              </a:rPr>
              <a:t>Institute of Management Accountants</a:t>
            </a:r>
            <a:br>
              <a:rPr lang="en-US" altLang="en-US" sz="1600">
                <a:solidFill>
                  <a:srgbClr val="FFFFFF"/>
                </a:solidFill>
                <a:latin typeface="Arial" pitchFamily="34" charset="0"/>
              </a:rPr>
            </a:br>
            <a:r>
              <a:rPr lang="en-US" altLang="en-US" sz="1600">
                <a:solidFill>
                  <a:srgbClr val="FFFFFF"/>
                </a:solidFill>
                <a:latin typeface="Arial" pitchFamily="34" charset="0"/>
              </a:rPr>
              <a:t>10 Paragon Drive, Suite 1</a:t>
            </a:r>
          </a:p>
          <a:p>
            <a:pPr algn="ctr" eaLnBrk="1" hangingPunct="1">
              <a:lnSpc>
                <a:spcPct val="150000"/>
              </a:lnSpc>
              <a:defRPr/>
            </a:pPr>
            <a:r>
              <a:rPr lang="en-US" altLang="en-US" sz="1600">
                <a:solidFill>
                  <a:srgbClr val="FFFFFF"/>
                </a:solidFill>
                <a:latin typeface="Arial" pitchFamily="34" charset="0"/>
              </a:rPr>
              <a:t>Montvale, New Jersey </a:t>
            </a:r>
          </a:p>
          <a:p>
            <a:pPr algn="ctr" eaLnBrk="1" hangingPunct="1">
              <a:lnSpc>
                <a:spcPct val="150000"/>
              </a:lnSpc>
              <a:defRPr/>
            </a:pPr>
            <a:r>
              <a:rPr lang="en-US" altLang="en-US" sz="1600">
                <a:solidFill>
                  <a:srgbClr val="FFFFFF"/>
                </a:solidFill>
                <a:latin typeface="Arial" pitchFamily="34" charset="0"/>
              </a:rPr>
              <a:t>07645-1760  </a:t>
            </a:r>
          </a:p>
          <a:p>
            <a:pPr algn="ctr" eaLnBrk="1" hangingPunct="1">
              <a:lnSpc>
                <a:spcPct val="150000"/>
              </a:lnSpc>
              <a:defRPr/>
            </a:pPr>
            <a:r>
              <a:rPr lang="en-US" altLang="en-US" sz="1600">
                <a:solidFill>
                  <a:srgbClr val="FFFFFF"/>
                </a:solidFill>
                <a:latin typeface="Arial" pitchFamily="34" charset="0"/>
              </a:rPr>
              <a:t>U.S.A.</a:t>
            </a:r>
          </a:p>
          <a:p>
            <a:pPr algn="ctr" eaLnBrk="1" hangingPunct="1">
              <a:lnSpc>
                <a:spcPct val="150000"/>
              </a:lnSpc>
              <a:defRPr/>
            </a:pPr>
            <a:r>
              <a:rPr lang="en-US" altLang="en-US" sz="1600">
                <a:solidFill>
                  <a:srgbClr val="FFFFFF"/>
                </a:solidFill>
                <a:latin typeface="Arial" pitchFamily="34" charset="0"/>
              </a:rPr>
              <a:t>(800) 638-4427</a:t>
            </a:r>
          </a:p>
          <a:p>
            <a:pPr algn="ctr" eaLnBrk="1" hangingPunct="1">
              <a:lnSpc>
                <a:spcPct val="150000"/>
              </a:lnSpc>
              <a:defRPr/>
            </a:pPr>
            <a:r>
              <a:rPr lang="en-US" altLang="en-US" sz="1600">
                <a:solidFill>
                  <a:srgbClr val="FFFFFF"/>
                </a:solidFill>
                <a:latin typeface="Arial" pitchFamily="34" charset="0"/>
              </a:rPr>
              <a:t>+1 (201) 573-9000</a:t>
            </a:r>
          </a:p>
          <a:p>
            <a:pPr algn="ctr" eaLnBrk="1" hangingPunct="1">
              <a:lnSpc>
                <a:spcPct val="150000"/>
              </a:lnSpc>
              <a:defRPr/>
            </a:pPr>
            <a:r>
              <a:rPr lang="en-US" altLang="en-US" sz="1600">
                <a:solidFill>
                  <a:srgbClr val="FFFFFF"/>
                </a:solidFill>
                <a:latin typeface="Arial" pitchFamily="34" charset="0"/>
              </a:rPr>
              <a:t>www.imanet.org</a:t>
            </a:r>
          </a:p>
        </p:txBody>
      </p:sp>
      <p:pic>
        <p:nvPicPr>
          <p:cNvPr id="9" name="Picture 16">
            <a:extLst>
              <a:ext uri="{FF2B5EF4-FFF2-40B4-BE49-F238E27FC236}">
                <a16:creationId xmlns:a16="http://schemas.microsoft.com/office/drawing/2014/main" id="{AECE1C6A-A72D-4E4A-A5AB-78AD88126B5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84488" y="5280025"/>
            <a:ext cx="35909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294976"/>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80ABE-166A-4821-B696-0D8344EF04D7}"/>
              </a:ext>
            </a:extLst>
          </p:cNvPr>
          <p:cNvSpPr>
            <a:spLocks noChangeArrowheads="1"/>
          </p:cNvSpPr>
          <p:nvPr userDrawn="1"/>
        </p:nvSpPr>
        <p:spPr bwMode="auto">
          <a:xfrm flipH="1" flipV="1">
            <a:off x="0" y="2667000"/>
            <a:ext cx="9144000" cy="838200"/>
          </a:xfrm>
          <a:prstGeom prst="rect">
            <a:avLst/>
          </a:prstGeom>
          <a:solidFill>
            <a:srgbClr val="CD6B3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sp>
        <p:nvSpPr>
          <p:cNvPr id="3" name="Rectangle 2">
            <a:extLst>
              <a:ext uri="{FF2B5EF4-FFF2-40B4-BE49-F238E27FC236}">
                <a16:creationId xmlns:a16="http://schemas.microsoft.com/office/drawing/2014/main" id="{071AF52B-BED1-4A6B-B62A-B6EAAD09CBCE}"/>
              </a:ext>
            </a:extLst>
          </p:cNvPr>
          <p:cNvSpPr>
            <a:spLocks noChangeArrowheads="1"/>
          </p:cNvSpPr>
          <p:nvPr userDrawn="1"/>
        </p:nvSpPr>
        <p:spPr bwMode="auto">
          <a:xfrm flipV="1">
            <a:off x="0" y="3505200"/>
            <a:ext cx="9144000" cy="34290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pic>
        <p:nvPicPr>
          <p:cNvPr id="4" name="Picture 10">
            <a:hlinkClick r:id="rId2"/>
            <a:extLst>
              <a:ext uri="{FF2B5EF4-FFF2-40B4-BE49-F238E27FC236}">
                <a16:creationId xmlns:a16="http://schemas.microsoft.com/office/drawing/2014/main" id="{C1DB108D-D327-48C0-BFE1-7D275E343C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67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hlinkClick r:id="rId4"/>
            <a:extLst>
              <a:ext uri="{FF2B5EF4-FFF2-40B4-BE49-F238E27FC236}">
                <a16:creationId xmlns:a16="http://schemas.microsoft.com/office/drawing/2014/main" id="{8570CF50-E667-44E6-A806-58845F84D7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8350" y="285115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hlinkClick r:id="rId6"/>
            <a:extLst>
              <a:ext uri="{FF2B5EF4-FFF2-40B4-BE49-F238E27FC236}">
                <a16:creationId xmlns:a16="http://schemas.microsoft.com/office/drawing/2014/main" id="{16423E92-B275-42DE-8CA2-5B781C091CA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41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hlinkClick r:id="rId8"/>
            <a:extLst>
              <a:ext uri="{FF2B5EF4-FFF2-40B4-BE49-F238E27FC236}">
                <a16:creationId xmlns:a16="http://schemas.microsoft.com/office/drawing/2014/main" id="{9614D42B-2A53-4902-9E7A-6844808C77E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355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a:extLst>
              <a:ext uri="{FF2B5EF4-FFF2-40B4-BE49-F238E27FC236}">
                <a16:creationId xmlns:a16="http://schemas.microsoft.com/office/drawing/2014/main" id="{13EC4F30-E3CA-4D99-846A-1C27E94EF13E}"/>
              </a:ext>
            </a:extLst>
          </p:cNvPr>
          <p:cNvSpPr>
            <a:spLocks noChangeArrowheads="1"/>
          </p:cNvSpPr>
          <p:nvPr userDrawn="1"/>
        </p:nvSpPr>
        <p:spPr bwMode="auto">
          <a:xfrm>
            <a:off x="2057400" y="3810000"/>
            <a:ext cx="5029200" cy="2657475"/>
          </a:xfrm>
          <a:prstGeom prst="rect">
            <a:avLst/>
          </a:prstGeom>
          <a:noFill/>
          <a:ln>
            <a:noFill/>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a:solidFill>
                  <a:srgbClr val="FFFFFF"/>
                </a:solidFill>
                <a:latin typeface="Arial" pitchFamily="34" charset="0"/>
              </a:rPr>
              <a:t>10 Paragon Drive, Suite 1</a:t>
            </a:r>
          </a:p>
          <a:p>
            <a:pPr algn="ctr" eaLnBrk="1" hangingPunct="1">
              <a:lnSpc>
                <a:spcPct val="150000"/>
              </a:lnSpc>
              <a:defRPr/>
            </a:pPr>
            <a:r>
              <a:rPr lang="en-US" altLang="en-US" sz="1600">
                <a:solidFill>
                  <a:srgbClr val="FFFFFF"/>
                </a:solidFill>
                <a:latin typeface="Arial" pitchFamily="34" charset="0"/>
              </a:rPr>
              <a:t>Montvale, New Jersey </a:t>
            </a:r>
          </a:p>
          <a:p>
            <a:pPr algn="ctr" eaLnBrk="1" hangingPunct="1">
              <a:lnSpc>
                <a:spcPct val="150000"/>
              </a:lnSpc>
              <a:defRPr/>
            </a:pPr>
            <a:r>
              <a:rPr lang="en-US" altLang="en-US" sz="1600">
                <a:solidFill>
                  <a:srgbClr val="FFFFFF"/>
                </a:solidFill>
                <a:latin typeface="Arial" pitchFamily="34" charset="0"/>
              </a:rPr>
              <a:t>07645-1760  </a:t>
            </a:r>
          </a:p>
          <a:p>
            <a:pPr algn="ctr" eaLnBrk="1" hangingPunct="1">
              <a:lnSpc>
                <a:spcPct val="150000"/>
              </a:lnSpc>
              <a:defRPr/>
            </a:pPr>
            <a:r>
              <a:rPr lang="en-US" altLang="en-US" sz="1600">
                <a:solidFill>
                  <a:srgbClr val="FFFFFF"/>
                </a:solidFill>
                <a:latin typeface="Arial" pitchFamily="34" charset="0"/>
              </a:rPr>
              <a:t>U.S.A.</a:t>
            </a:r>
          </a:p>
          <a:p>
            <a:pPr algn="ctr" eaLnBrk="1" hangingPunct="1">
              <a:lnSpc>
                <a:spcPct val="150000"/>
              </a:lnSpc>
              <a:defRPr/>
            </a:pPr>
            <a:r>
              <a:rPr lang="en-US" altLang="en-US" sz="1600">
                <a:solidFill>
                  <a:srgbClr val="FFFFFF"/>
                </a:solidFill>
                <a:latin typeface="Arial" pitchFamily="34" charset="0"/>
              </a:rPr>
              <a:t>(800) 638-4427</a:t>
            </a:r>
          </a:p>
          <a:p>
            <a:pPr algn="ctr" eaLnBrk="1" hangingPunct="1">
              <a:lnSpc>
                <a:spcPct val="150000"/>
              </a:lnSpc>
              <a:defRPr/>
            </a:pPr>
            <a:r>
              <a:rPr lang="en-US" altLang="en-US" sz="1600">
                <a:solidFill>
                  <a:srgbClr val="FFFFFF"/>
                </a:solidFill>
                <a:latin typeface="Arial" pitchFamily="34" charset="0"/>
              </a:rPr>
              <a:t>+1 (201) 573-9000</a:t>
            </a:r>
          </a:p>
          <a:p>
            <a:pPr algn="ctr" eaLnBrk="1" hangingPunct="1">
              <a:lnSpc>
                <a:spcPct val="150000"/>
              </a:lnSpc>
              <a:defRPr/>
            </a:pPr>
            <a:r>
              <a:rPr lang="en-US" altLang="en-US" sz="1600">
                <a:solidFill>
                  <a:srgbClr val="FFFFFF"/>
                </a:solidFill>
                <a:latin typeface="Arial" pitchFamily="34" charset="0"/>
              </a:rPr>
              <a:t>www.imanet.org</a:t>
            </a:r>
          </a:p>
        </p:txBody>
      </p:sp>
    </p:spTree>
    <p:extLst>
      <p:ext uri="{BB962C8B-B14F-4D97-AF65-F5344CB8AC3E}">
        <p14:creationId xmlns:p14="http://schemas.microsoft.com/office/powerpoint/2010/main" val="97940216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MAI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D1CFB5-BDCC-4412-A685-03743674532C}"/>
              </a:ext>
            </a:extLst>
          </p:cNvPr>
          <p:cNvSpPr>
            <a:spLocks noChangeArrowheads="1"/>
          </p:cNvSpPr>
          <p:nvPr userDrawn="1"/>
        </p:nvSpPr>
        <p:spPr bwMode="auto">
          <a:xfrm>
            <a:off x="0" y="3733800"/>
            <a:ext cx="9144000" cy="762000"/>
          </a:xfrm>
          <a:prstGeom prst="rect">
            <a:avLst/>
          </a:prstGeom>
          <a:solidFill>
            <a:srgbClr val="CD6B3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sp>
        <p:nvSpPr>
          <p:cNvPr id="4" name="Rectangle 3">
            <a:extLst>
              <a:ext uri="{FF2B5EF4-FFF2-40B4-BE49-F238E27FC236}">
                <a16:creationId xmlns:a16="http://schemas.microsoft.com/office/drawing/2014/main" id="{1C5ECA23-FEEF-4824-BE85-5C27139FE2C2}"/>
              </a:ext>
            </a:extLst>
          </p:cNvPr>
          <p:cNvSpPr>
            <a:spLocks noChangeArrowheads="1"/>
          </p:cNvSpPr>
          <p:nvPr userDrawn="1"/>
        </p:nvSpPr>
        <p:spPr bwMode="auto">
          <a:xfrm>
            <a:off x="0" y="0"/>
            <a:ext cx="9144000" cy="3733800"/>
          </a:xfrm>
          <a:prstGeom prst="rect">
            <a:avLst/>
          </a:prstGeom>
          <a:gradFill rotWithShape="1">
            <a:gsLst>
              <a:gs pos="0">
                <a:srgbClr val="00316E"/>
              </a:gs>
              <a:gs pos="20000">
                <a:srgbClr val="00316B"/>
              </a:gs>
              <a:gs pos="100000">
                <a:srgbClr val="00224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mn-lt"/>
              <a:ea typeface="+mn-ea"/>
            </a:endParaRPr>
          </a:p>
        </p:txBody>
      </p:sp>
      <p:pic>
        <p:nvPicPr>
          <p:cNvPr id="5" name="Picture 11">
            <a:extLst>
              <a:ext uri="{FF2B5EF4-FFF2-40B4-BE49-F238E27FC236}">
                <a16:creationId xmlns:a16="http://schemas.microsoft.com/office/drawing/2014/main" id="{152D5E8A-0EDA-4744-8B34-C90792C40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68988"/>
            <a:ext cx="2667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MA_Logo">
            <a:extLst>
              <a:ext uri="{FF2B5EF4-FFF2-40B4-BE49-F238E27FC236}">
                <a16:creationId xmlns:a16="http://schemas.microsoft.com/office/drawing/2014/main" id="{8A7D8B70-6B90-41C7-A9C9-AE116F388E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5843588"/>
            <a:ext cx="2971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A6F53C9B-163D-45E8-A83E-1F5531E88C2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2743200"/>
            <a:ext cx="62452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533400" y="3733800"/>
            <a:ext cx="8229600" cy="914400"/>
          </a:xfrm>
        </p:spPr>
        <p:txBody>
          <a:bodyPr>
            <a:noAutofit/>
          </a:bodyPr>
          <a:lstStyle>
            <a:lvl1pPr marL="0" indent="0">
              <a:buNone/>
              <a:defRPr sz="3600" b="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89994637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F44BFC-28C2-4686-88BF-FFC836563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68988"/>
            <a:ext cx="2667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514600"/>
            <a:ext cx="5562600" cy="762000"/>
          </a:xfrm>
        </p:spPr>
        <p:txBody>
          <a:bodyPr>
            <a:normAutofit/>
          </a:bodyPr>
          <a:lstStyle>
            <a:lvl1pPr>
              <a:defRPr sz="4000" b="1"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a:t>Click to edit Master text styles</a:t>
            </a:r>
          </a:p>
        </p:txBody>
      </p:sp>
      <p:sp>
        <p:nvSpPr>
          <p:cNvPr id="8" name="Picture Placeholder 7"/>
          <p:cNvSpPr>
            <a:spLocks noGrp="1"/>
          </p:cNvSpPr>
          <p:nvPr>
            <p:ph type="pic" sz="quarter" idx="11"/>
          </p:nvPr>
        </p:nvSpPr>
        <p:spPr>
          <a:xfrm>
            <a:off x="6019800" y="2514600"/>
            <a:ext cx="3048000" cy="2743200"/>
          </a:xfrm>
        </p:spPr>
        <p:txBody>
          <a:bodyPr rtlCol="0">
            <a:normAutofit/>
          </a:bodyPr>
          <a:lstStyle>
            <a:lvl1pPr marL="0" indent="0" algn="ctr">
              <a:buNone/>
              <a:defRPr/>
            </a:lvl1pPr>
          </a:lstStyle>
          <a:p>
            <a:pPr lvl="0"/>
            <a:r>
              <a:rPr lang="en-US" noProof="0"/>
              <a:t>Click icon to add picture</a:t>
            </a:r>
            <a:endParaRPr lang="en-US" noProof="0" dirty="0"/>
          </a:p>
        </p:txBody>
      </p:sp>
      <p:sp>
        <p:nvSpPr>
          <p:cNvPr id="10" name="Text Placeholder 5"/>
          <p:cNvSpPr>
            <a:spLocks noGrp="1"/>
          </p:cNvSpPr>
          <p:nvPr>
            <p:ph type="body" sz="quarter" idx="12"/>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08C56DD2-A50B-44F7-93D0-598122DAB2BF}"/>
              </a:ext>
            </a:extLst>
          </p:cNvPr>
          <p:cNvSpPr>
            <a:spLocks noGrp="1"/>
          </p:cNvSpPr>
          <p:nvPr>
            <p:ph type="ftr" sz="quarter" idx="13"/>
          </p:nvPr>
        </p:nvSpPr>
        <p:spPr/>
        <p:txBody>
          <a:bodyPr/>
          <a:lstStyle>
            <a:lvl1pPr eaLnBrk="0" hangingPunct="0">
              <a:defRPr/>
            </a:lvl1pPr>
          </a:lstStyle>
          <a:p>
            <a:pPr>
              <a:defRPr/>
            </a:pPr>
            <a:fld id="{B96B7213-1E03-4ADC-8133-50E77792828D}" type="slidenum">
              <a:rPr lang="en-US" altLang="en-US"/>
              <a:pPr>
                <a:defRPr/>
              </a:pPr>
              <a:t>‹#›</a:t>
            </a:fld>
            <a:endParaRPr lang="en-US" altLang="en-US"/>
          </a:p>
        </p:txBody>
      </p:sp>
    </p:spTree>
    <p:extLst>
      <p:ext uri="{BB962C8B-B14F-4D97-AF65-F5344CB8AC3E}">
        <p14:creationId xmlns:p14="http://schemas.microsoft.com/office/powerpoint/2010/main" val="299182212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4876800" y="1447800"/>
            <a:ext cx="3810000" cy="4419600"/>
          </a:xfrm>
        </p:spPr>
        <p:txBody>
          <a:bodyPr rtlCol="0">
            <a:normAutofit/>
          </a:bodyPr>
          <a:lstStyle/>
          <a:p>
            <a:pPr lvl="0"/>
            <a:endParaRPr lang="en-US" noProof="0"/>
          </a:p>
        </p:txBody>
      </p:sp>
      <p:sp>
        <p:nvSpPr>
          <p:cNvPr id="5" name="Footer Placeholder 2">
            <a:extLst>
              <a:ext uri="{FF2B5EF4-FFF2-40B4-BE49-F238E27FC236}">
                <a16:creationId xmlns:a16="http://schemas.microsoft.com/office/drawing/2014/main" id="{4F217E8B-06DB-47F4-A2F5-F6AE4BCCEF9E}"/>
              </a:ext>
            </a:extLst>
          </p:cNvPr>
          <p:cNvSpPr>
            <a:spLocks noGrp="1"/>
          </p:cNvSpPr>
          <p:nvPr>
            <p:ph type="ftr" sz="quarter" idx="13"/>
          </p:nvPr>
        </p:nvSpPr>
        <p:spPr/>
        <p:txBody>
          <a:bodyPr/>
          <a:lstStyle>
            <a:lvl1pPr eaLnBrk="0" hangingPunct="0">
              <a:defRPr/>
            </a:lvl1pPr>
          </a:lstStyle>
          <a:p>
            <a:pPr>
              <a:defRPr/>
            </a:pPr>
            <a:fld id="{C54C668F-8D28-4BCA-9BDD-B2D329CEE290}" type="slidenum">
              <a:rPr lang="en-US" altLang="en-US"/>
              <a:pPr>
                <a:defRPr/>
              </a:pPr>
              <a:t>‹#›</a:t>
            </a:fld>
            <a:endParaRPr lang="en-US" altLang="en-US"/>
          </a:p>
        </p:txBody>
      </p:sp>
    </p:spTree>
    <p:extLst>
      <p:ext uri="{BB962C8B-B14F-4D97-AF65-F5344CB8AC3E}">
        <p14:creationId xmlns:p14="http://schemas.microsoft.com/office/powerpoint/2010/main" val="210538528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4B3FEAD2-DCF5-4664-8898-7A5D77D91907}"/>
              </a:ext>
            </a:extLst>
          </p:cNvPr>
          <p:cNvSpPr>
            <a:spLocks noGrp="1"/>
          </p:cNvSpPr>
          <p:nvPr>
            <p:ph type="ftr" sz="quarter" idx="10"/>
          </p:nvPr>
        </p:nvSpPr>
        <p:spPr/>
        <p:txBody>
          <a:bodyPr/>
          <a:lstStyle>
            <a:lvl1pPr eaLnBrk="0" hangingPunct="0">
              <a:defRPr/>
            </a:lvl1pPr>
          </a:lstStyle>
          <a:p>
            <a:pPr>
              <a:defRPr/>
            </a:pPr>
            <a:fld id="{B3CC13EF-6F51-4AE9-9FDA-B1DA728D418B}" type="slidenum">
              <a:rPr lang="en-US" altLang="en-US"/>
              <a:pPr>
                <a:defRPr/>
              </a:pPr>
              <a:t>‹#›</a:t>
            </a:fld>
            <a:endParaRPr lang="en-US" altLang="en-US"/>
          </a:p>
        </p:txBody>
      </p:sp>
    </p:spTree>
    <p:extLst>
      <p:ext uri="{BB962C8B-B14F-4D97-AF65-F5344CB8AC3E}">
        <p14:creationId xmlns:p14="http://schemas.microsoft.com/office/powerpoint/2010/main" val="1776580466"/>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a:extLst>
              <a:ext uri="{FF2B5EF4-FFF2-40B4-BE49-F238E27FC236}">
                <a16:creationId xmlns:a16="http://schemas.microsoft.com/office/drawing/2014/main" id="{E0FF6FC4-5476-4DF3-AE55-D80164004F17}"/>
              </a:ext>
            </a:extLst>
          </p:cNvPr>
          <p:cNvSpPr>
            <a:spLocks noGrp="1"/>
          </p:cNvSpPr>
          <p:nvPr>
            <p:ph type="ftr" sz="quarter" idx="10"/>
          </p:nvPr>
        </p:nvSpPr>
        <p:spPr/>
        <p:txBody>
          <a:bodyPr/>
          <a:lstStyle>
            <a:lvl1pPr eaLnBrk="0" hangingPunct="0">
              <a:defRPr/>
            </a:lvl1pPr>
          </a:lstStyle>
          <a:p>
            <a:pPr>
              <a:defRPr/>
            </a:pPr>
            <a:fld id="{BEE43A09-A999-49CA-920A-7BACA1983C82}" type="slidenum">
              <a:rPr lang="en-US" altLang="en-US"/>
              <a:pPr>
                <a:defRPr/>
              </a:pPr>
              <a:t>‹#›</a:t>
            </a:fld>
            <a:endParaRPr lang="en-US" altLang="en-US"/>
          </a:p>
        </p:txBody>
      </p:sp>
    </p:spTree>
    <p:extLst>
      <p:ext uri="{BB962C8B-B14F-4D97-AF65-F5344CB8AC3E}">
        <p14:creationId xmlns:p14="http://schemas.microsoft.com/office/powerpoint/2010/main" val="300183885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6">
            <a:extLst>
              <a:ext uri="{FF2B5EF4-FFF2-40B4-BE49-F238E27FC236}">
                <a16:creationId xmlns:a16="http://schemas.microsoft.com/office/drawing/2014/main" id="{CD5F6234-A6AA-4263-8234-5157D268698E}"/>
              </a:ext>
            </a:extLst>
          </p:cNvPr>
          <p:cNvSpPr>
            <a:spLocks noGrp="1"/>
          </p:cNvSpPr>
          <p:nvPr>
            <p:ph type="ftr" sz="quarter" idx="10"/>
          </p:nvPr>
        </p:nvSpPr>
        <p:spPr/>
        <p:txBody>
          <a:bodyPr/>
          <a:lstStyle>
            <a:lvl1pPr eaLnBrk="0" hangingPunct="0">
              <a:defRPr/>
            </a:lvl1pPr>
          </a:lstStyle>
          <a:p>
            <a:pPr>
              <a:defRPr/>
            </a:pPr>
            <a:fld id="{A5028DC1-3A71-44E2-AB6D-4983242D7955}" type="slidenum">
              <a:rPr lang="en-US" altLang="en-US"/>
              <a:pPr>
                <a:defRPr/>
              </a:pPr>
              <a:t>‹#›</a:t>
            </a:fld>
            <a:endParaRPr lang="en-US" altLang="en-US"/>
          </a:p>
        </p:txBody>
      </p:sp>
    </p:spTree>
    <p:extLst>
      <p:ext uri="{BB962C8B-B14F-4D97-AF65-F5344CB8AC3E}">
        <p14:creationId xmlns:p14="http://schemas.microsoft.com/office/powerpoint/2010/main" val="209981686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4BFE3A-8D5C-417A-A785-6CE367FB1008}"/>
              </a:ext>
            </a:extLst>
          </p:cNvPr>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61189069"/>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5" name="Footer Placeholder 1">
            <a:extLst>
              <a:ext uri="{FF2B5EF4-FFF2-40B4-BE49-F238E27FC236}">
                <a16:creationId xmlns:a16="http://schemas.microsoft.com/office/drawing/2014/main" id="{9D6F55B9-987C-44B0-9B40-533B4F0D4A14}"/>
              </a:ext>
            </a:extLst>
          </p:cNvPr>
          <p:cNvSpPr>
            <a:spLocks noGrp="1"/>
          </p:cNvSpPr>
          <p:nvPr>
            <p:ph type="ftr" sz="quarter" idx="10"/>
          </p:nvPr>
        </p:nvSpPr>
        <p:spPr/>
        <p:txBody>
          <a:bodyPr/>
          <a:lstStyle>
            <a:lvl1pPr eaLnBrk="0" hangingPunct="0">
              <a:defRPr/>
            </a:lvl1pPr>
          </a:lstStyle>
          <a:p>
            <a:pPr>
              <a:defRPr/>
            </a:pPr>
            <a:fld id="{80521781-C78C-439D-A34E-7E15934CB72F}" type="slidenum">
              <a:rPr lang="en-US" altLang="en-US"/>
              <a:pPr>
                <a:defRPr/>
              </a:pPr>
              <a:t>‹#›</a:t>
            </a:fld>
            <a:endParaRPr lang="en-US" altLang="en-US"/>
          </a:p>
        </p:txBody>
      </p:sp>
    </p:spTree>
    <p:extLst>
      <p:ext uri="{BB962C8B-B14F-4D97-AF65-F5344CB8AC3E}">
        <p14:creationId xmlns:p14="http://schemas.microsoft.com/office/powerpoint/2010/main" val="3435568871"/>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Footer Placeholder 1">
            <a:extLst>
              <a:ext uri="{FF2B5EF4-FFF2-40B4-BE49-F238E27FC236}">
                <a16:creationId xmlns:a16="http://schemas.microsoft.com/office/drawing/2014/main" id="{2B104A11-663D-4E8A-B35D-BDCA34FA3C25}"/>
              </a:ext>
            </a:extLst>
          </p:cNvPr>
          <p:cNvSpPr>
            <a:spLocks noGrp="1"/>
          </p:cNvSpPr>
          <p:nvPr>
            <p:ph type="ftr" sz="quarter" idx="12"/>
          </p:nvPr>
        </p:nvSpPr>
        <p:spPr/>
        <p:txBody>
          <a:bodyPr/>
          <a:lstStyle>
            <a:lvl1pPr eaLnBrk="0" hangingPunct="0">
              <a:defRPr/>
            </a:lvl1pPr>
          </a:lstStyle>
          <a:p>
            <a:pPr>
              <a:defRPr/>
            </a:pPr>
            <a:fld id="{12F4E86F-C33A-4388-8B7D-760777A7E050}" type="slidenum">
              <a:rPr lang="en-US" altLang="en-US"/>
              <a:pPr>
                <a:defRPr/>
              </a:pPr>
              <a:t>‹#›</a:t>
            </a:fld>
            <a:endParaRPr lang="en-US" altLang="en-US"/>
          </a:p>
        </p:txBody>
      </p:sp>
    </p:spTree>
    <p:extLst>
      <p:ext uri="{BB962C8B-B14F-4D97-AF65-F5344CB8AC3E}">
        <p14:creationId xmlns:p14="http://schemas.microsoft.com/office/powerpoint/2010/main" val="310312648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4" name="Footer Placeholder 1">
            <a:extLst>
              <a:ext uri="{FF2B5EF4-FFF2-40B4-BE49-F238E27FC236}">
                <a16:creationId xmlns:a16="http://schemas.microsoft.com/office/drawing/2014/main" id="{E074A2E7-A5F7-48CD-AA1D-C96B81293302}"/>
              </a:ext>
            </a:extLst>
          </p:cNvPr>
          <p:cNvSpPr>
            <a:spLocks noGrp="1"/>
          </p:cNvSpPr>
          <p:nvPr>
            <p:ph type="ftr" sz="quarter" idx="12"/>
          </p:nvPr>
        </p:nvSpPr>
        <p:spPr/>
        <p:txBody>
          <a:bodyPr/>
          <a:lstStyle>
            <a:lvl1pPr eaLnBrk="0" hangingPunct="0">
              <a:defRPr/>
            </a:lvl1pPr>
          </a:lstStyle>
          <a:p>
            <a:pPr>
              <a:defRPr/>
            </a:pPr>
            <a:fld id="{0B629758-1A38-4408-9FD0-16D77950C0EC}" type="slidenum">
              <a:rPr lang="en-US" altLang="en-US"/>
              <a:pPr>
                <a:defRPr/>
              </a:pPr>
              <a:t>‹#›</a:t>
            </a:fld>
            <a:endParaRPr lang="en-US" altLang="en-US"/>
          </a:p>
        </p:txBody>
      </p:sp>
    </p:spTree>
    <p:extLst>
      <p:ext uri="{BB962C8B-B14F-4D97-AF65-F5344CB8AC3E}">
        <p14:creationId xmlns:p14="http://schemas.microsoft.com/office/powerpoint/2010/main" val="2532464065"/>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rtlCol="0">
            <a:normAutofit/>
          </a:bodyPr>
          <a:lstStyle>
            <a:lvl1pPr marL="0" indent="0">
              <a:buNone/>
              <a:defRPr/>
            </a:lvl1pPr>
          </a:lstStyle>
          <a:p>
            <a:pPr lvl="0"/>
            <a:r>
              <a:rPr lang="en-US" noProof="0"/>
              <a:t>Click icon to add chart</a:t>
            </a:r>
            <a:endParaRPr lang="en-US" noProof="0" dirty="0"/>
          </a:p>
        </p:txBody>
      </p:sp>
      <p:sp>
        <p:nvSpPr>
          <p:cNvPr id="3" name="Text Placeholder 2"/>
          <p:cNvSpPr>
            <a:spLocks noGrp="1"/>
          </p:cNvSpPr>
          <p:nvPr>
            <p:ph type="body" sz="quarter" idx="12"/>
          </p:nvPr>
        </p:nvSpPr>
        <p:spPr>
          <a:xfrm>
            <a:off x="457200" y="1524000"/>
            <a:ext cx="2514600" cy="4191000"/>
          </a:xfrm>
        </p:spPr>
        <p:txBody>
          <a:bodyPr/>
          <a:lstStyle>
            <a:lvl1pPr marL="0" indent="0">
              <a:buNone/>
              <a:defRPr/>
            </a:lvl1pPr>
          </a:lstStyle>
          <a:p>
            <a:pPr lvl="0"/>
            <a:r>
              <a:rPr lang="en-US"/>
              <a:t>Click to edit Master text styles</a:t>
            </a:r>
          </a:p>
        </p:txBody>
      </p:sp>
      <p:sp>
        <p:nvSpPr>
          <p:cNvPr id="5" name="Footer Placeholder 1">
            <a:extLst>
              <a:ext uri="{FF2B5EF4-FFF2-40B4-BE49-F238E27FC236}">
                <a16:creationId xmlns:a16="http://schemas.microsoft.com/office/drawing/2014/main" id="{08C99C85-0262-4392-92EF-5327F9A8A7F9}"/>
              </a:ext>
            </a:extLst>
          </p:cNvPr>
          <p:cNvSpPr>
            <a:spLocks noGrp="1"/>
          </p:cNvSpPr>
          <p:nvPr>
            <p:ph type="ftr" sz="quarter" idx="13"/>
          </p:nvPr>
        </p:nvSpPr>
        <p:spPr/>
        <p:txBody>
          <a:bodyPr/>
          <a:lstStyle>
            <a:lvl1pPr eaLnBrk="0" hangingPunct="0">
              <a:defRPr/>
            </a:lvl1pPr>
          </a:lstStyle>
          <a:p>
            <a:pPr>
              <a:defRPr/>
            </a:pPr>
            <a:fld id="{76BDE015-533B-46EF-8D11-852E7C82C086}" type="slidenum">
              <a:rPr lang="en-US" altLang="en-US"/>
              <a:pPr>
                <a:defRPr/>
              </a:pPr>
              <a:t>‹#›</a:t>
            </a:fld>
            <a:endParaRPr lang="en-US" altLang="en-US"/>
          </a:p>
        </p:txBody>
      </p:sp>
    </p:spTree>
    <p:extLst>
      <p:ext uri="{BB962C8B-B14F-4D97-AF65-F5344CB8AC3E}">
        <p14:creationId xmlns:p14="http://schemas.microsoft.com/office/powerpoint/2010/main" val="245470874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rtlCol="0">
            <a:normAutofit/>
          </a:bodyPr>
          <a:lstStyle>
            <a:lvl1pPr marL="0" indent="0">
              <a:buNone/>
              <a:defRPr/>
            </a:lvl1pPr>
          </a:lstStyle>
          <a:p>
            <a:pPr lvl="0"/>
            <a:r>
              <a:rPr lang="en-US" noProof="0"/>
              <a:t>Click icon to add table</a:t>
            </a:r>
            <a:endParaRPr lang="en-US" noProof="0" dirty="0"/>
          </a:p>
        </p:txBody>
      </p:sp>
      <p:sp>
        <p:nvSpPr>
          <p:cNvPr id="4" name="Footer Placeholder 1">
            <a:extLst>
              <a:ext uri="{FF2B5EF4-FFF2-40B4-BE49-F238E27FC236}">
                <a16:creationId xmlns:a16="http://schemas.microsoft.com/office/drawing/2014/main" id="{A917032B-9013-46FD-9184-4CF8DE2E2DFA}"/>
              </a:ext>
            </a:extLst>
          </p:cNvPr>
          <p:cNvSpPr>
            <a:spLocks noGrp="1"/>
          </p:cNvSpPr>
          <p:nvPr>
            <p:ph type="ftr" sz="quarter" idx="12"/>
          </p:nvPr>
        </p:nvSpPr>
        <p:spPr/>
        <p:txBody>
          <a:bodyPr/>
          <a:lstStyle>
            <a:lvl1pPr eaLnBrk="0" hangingPunct="0">
              <a:defRPr/>
            </a:lvl1pPr>
          </a:lstStyle>
          <a:p>
            <a:pPr>
              <a:defRPr/>
            </a:pPr>
            <a:fld id="{14EFB9B9-C2D9-4A34-A76E-5ECF01622049}" type="slidenum">
              <a:rPr lang="en-US" altLang="en-US"/>
              <a:pPr>
                <a:defRPr/>
              </a:pPr>
              <a:t>‹#›</a:t>
            </a:fld>
            <a:endParaRPr lang="en-US" altLang="en-US"/>
          </a:p>
        </p:txBody>
      </p:sp>
    </p:spTree>
    <p:extLst>
      <p:ext uri="{BB962C8B-B14F-4D97-AF65-F5344CB8AC3E}">
        <p14:creationId xmlns:p14="http://schemas.microsoft.com/office/powerpoint/2010/main" val="2568334024"/>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p:nvPr>
        </p:nvSpPr>
        <p:spPr>
          <a:xfrm>
            <a:off x="457200" y="1524000"/>
            <a:ext cx="2514600" cy="3733800"/>
          </a:xfrm>
        </p:spPr>
        <p:txBody>
          <a:bodyPr/>
          <a:lstStyle>
            <a:lvl1pPr marL="0" indent="0">
              <a:buNone/>
              <a:defRPr/>
            </a:lvl1pPr>
          </a:lstStyle>
          <a:p>
            <a:pPr lvl="0"/>
            <a:r>
              <a:rPr lang="en-US"/>
              <a:t>Click to edit Master text styles</a:t>
            </a:r>
          </a:p>
        </p:txBody>
      </p:sp>
      <p:sp>
        <p:nvSpPr>
          <p:cNvPr id="4" name="Table Placeholder 3"/>
          <p:cNvSpPr>
            <a:spLocks noGrp="1"/>
          </p:cNvSpPr>
          <p:nvPr>
            <p:ph type="tbl" sz="quarter" idx="13"/>
          </p:nvPr>
        </p:nvSpPr>
        <p:spPr>
          <a:xfrm>
            <a:off x="3048000" y="1524000"/>
            <a:ext cx="5638800" cy="3733800"/>
          </a:xfrm>
        </p:spPr>
        <p:txBody>
          <a:bodyPr rtlCol="0">
            <a:normAutofit/>
          </a:bodyPr>
          <a:lstStyle>
            <a:lvl1pPr marL="0" indent="0">
              <a:buNone/>
              <a:defRPr/>
            </a:lvl1pPr>
          </a:lstStyle>
          <a:p>
            <a:pPr lvl="0"/>
            <a:r>
              <a:rPr lang="en-US" noProof="0"/>
              <a:t>Click icon to add table</a:t>
            </a:r>
            <a:endParaRPr lang="en-US" noProof="0" dirty="0"/>
          </a:p>
        </p:txBody>
      </p:sp>
      <p:sp>
        <p:nvSpPr>
          <p:cNvPr id="5" name="Footer Placeholder 1">
            <a:extLst>
              <a:ext uri="{FF2B5EF4-FFF2-40B4-BE49-F238E27FC236}">
                <a16:creationId xmlns:a16="http://schemas.microsoft.com/office/drawing/2014/main" id="{713B5022-01B8-47EA-8D1C-011A0623A222}"/>
              </a:ext>
            </a:extLst>
          </p:cNvPr>
          <p:cNvSpPr>
            <a:spLocks noGrp="1"/>
          </p:cNvSpPr>
          <p:nvPr>
            <p:ph type="ftr" sz="quarter" idx="14"/>
          </p:nvPr>
        </p:nvSpPr>
        <p:spPr/>
        <p:txBody>
          <a:bodyPr/>
          <a:lstStyle>
            <a:lvl1pPr eaLnBrk="0" hangingPunct="0">
              <a:defRPr/>
            </a:lvl1pPr>
          </a:lstStyle>
          <a:p>
            <a:pPr>
              <a:defRPr/>
            </a:pPr>
            <a:fld id="{BDF02AB2-72C7-482F-A6A1-2FB90B039801}" type="slidenum">
              <a:rPr lang="en-US" altLang="en-US"/>
              <a:pPr>
                <a:defRPr/>
              </a:pPr>
              <a:t>‹#›</a:t>
            </a:fld>
            <a:endParaRPr lang="en-US" altLang="en-US"/>
          </a:p>
        </p:txBody>
      </p:sp>
    </p:spTree>
    <p:extLst>
      <p:ext uri="{BB962C8B-B14F-4D97-AF65-F5344CB8AC3E}">
        <p14:creationId xmlns:p14="http://schemas.microsoft.com/office/powerpoint/2010/main" val="1703909497"/>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994280E-4012-489D-862C-EF7726CB33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013" y="5881688"/>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BC45B142-C4EC-4B90-A5F4-2F6BED3247F3}"/>
              </a:ext>
            </a:extLst>
          </p:cNvPr>
          <p:cNvSpPr>
            <a:spLocks noGrp="1"/>
          </p:cNvSpPr>
          <p:nvPr>
            <p:ph type="ftr" sz="quarter" idx="10"/>
          </p:nvPr>
        </p:nvSpPr>
        <p:spPr/>
        <p:txBody>
          <a:bodyPr/>
          <a:lstStyle>
            <a:lvl1pPr eaLnBrk="0" hangingPunct="0">
              <a:defRPr/>
            </a:lvl1pPr>
          </a:lstStyle>
          <a:p>
            <a:pPr>
              <a:defRPr/>
            </a:pPr>
            <a:fld id="{FBE366B3-3FC9-417A-8183-D9F83D21B2B7}" type="slidenum">
              <a:rPr lang="en-US" altLang="en-US"/>
              <a:pPr>
                <a:defRPr/>
              </a:pPr>
              <a:t>‹#›</a:t>
            </a:fld>
            <a:endParaRPr lang="en-US" altLang="en-US"/>
          </a:p>
        </p:txBody>
      </p:sp>
    </p:spTree>
    <p:extLst>
      <p:ext uri="{BB962C8B-B14F-4D97-AF65-F5344CB8AC3E}">
        <p14:creationId xmlns:p14="http://schemas.microsoft.com/office/powerpoint/2010/main" val="2753286148"/>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A2DF61F-296B-45BE-8383-801D4DBEA5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4313" y="890588"/>
            <a:ext cx="36353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8DE4161-38D5-43DC-97B4-FEF67C26A164}"/>
              </a:ext>
            </a:extLst>
          </p:cNvPr>
          <p:cNvSpPr>
            <a:spLocks noChangeArrowheads="1"/>
          </p:cNvSpPr>
          <p:nvPr userDrawn="1"/>
        </p:nvSpPr>
        <p:spPr bwMode="auto">
          <a:xfrm>
            <a:off x="2057400" y="2590800"/>
            <a:ext cx="50292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50000"/>
              </a:lnSpc>
              <a:defRPr/>
            </a:pPr>
            <a:r>
              <a:rPr lang="en-US" altLang="en-US" sz="1600">
                <a:solidFill>
                  <a:srgbClr val="717074"/>
                </a:solidFill>
                <a:latin typeface="Arial" panose="020B0604020202020204" pitchFamily="34" charset="0"/>
              </a:rPr>
              <a:t>10 Paragon Drive, Suite 1</a:t>
            </a:r>
          </a:p>
          <a:p>
            <a:pPr algn="ctr" eaLnBrk="1" hangingPunct="1">
              <a:lnSpc>
                <a:spcPct val="150000"/>
              </a:lnSpc>
              <a:defRPr/>
            </a:pPr>
            <a:r>
              <a:rPr lang="en-US" altLang="en-US" sz="1600">
                <a:solidFill>
                  <a:srgbClr val="717074"/>
                </a:solidFill>
                <a:latin typeface="Arial" panose="020B0604020202020204" pitchFamily="34" charset="0"/>
              </a:rPr>
              <a:t>Montvale, New Jersey </a:t>
            </a:r>
          </a:p>
          <a:p>
            <a:pPr algn="ctr" eaLnBrk="1" hangingPunct="1">
              <a:lnSpc>
                <a:spcPct val="150000"/>
              </a:lnSpc>
              <a:defRPr/>
            </a:pPr>
            <a:r>
              <a:rPr lang="en-US" altLang="en-US" sz="1600">
                <a:solidFill>
                  <a:srgbClr val="717074"/>
                </a:solidFill>
                <a:latin typeface="Arial" panose="020B0604020202020204" pitchFamily="34" charset="0"/>
              </a:rPr>
              <a:t>07645-1760  </a:t>
            </a:r>
          </a:p>
          <a:p>
            <a:pPr algn="ctr" eaLnBrk="1" hangingPunct="1">
              <a:lnSpc>
                <a:spcPct val="150000"/>
              </a:lnSpc>
              <a:defRPr/>
            </a:pPr>
            <a:r>
              <a:rPr lang="en-US" altLang="en-US" sz="1600">
                <a:solidFill>
                  <a:srgbClr val="717074"/>
                </a:solidFill>
                <a:latin typeface="Arial" panose="020B0604020202020204" pitchFamily="34" charset="0"/>
              </a:rPr>
              <a:t> U.S.A.</a:t>
            </a:r>
          </a:p>
          <a:p>
            <a:pPr algn="ctr" eaLnBrk="1" hangingPunct="1">
              <a:lnSpc>
                <a:spcPct val="150000"/>
              </a:lnSpc>
              <a:defRPr/>
            </a:pPr>
            <a:r>
              <a:rPr lang="en-US" altLang="en-US" sz="1600">
                <a:solidFill>
                  <a:srgbClr val="717074"/>
                </a:solidFill>
                <a:latin typeface="Arial" panose="020B0604020202020204" pitchFamily="34" charset="0"/>
              </a:rPr>
              <a:t>(800) 638-4427</a:t>
            </a:r>
          </a:p>
          <a:p>
            <a:pPr algn="ctr" eaLnBrk="1" hangingPunct="1">
              <a:lnSpc>
                <a:spcPct val="150000"/>
              </a:lnSpc>
              <a:defRPr/>
            </a:pPr>
            <a:r>
              <a:rPr lang="en-US" altLang="en-US" sz="1600">
                <a:solidFill>
                  <a:srgbClr val="717074"/>
                </a:solidFill>
                <a:latin typeface="Arial" panose="020B0604020202020204" pitchFamily="34" charset="0"/>
              </a:rPr>
              <a:t>(201) 573-9000</a:t>
            </a:r>
          </a:p>
          <a:p>
            <a:pPr algn="ctr" eaLnBrk="1" hangingPunct="1">
              <a:lnSpc>
                <a:spcPct val="150000"/>
              </a:lnSpc>
              <a:defRPr/>
            </a:pPr>
            <a:r>
              <a:rPr lang="en-US" altLang="en-US" sz="1600">
                <a:solidFill>
                  <a:srgbClr val="717074"/>
                </a:solidFill>
                <a:latin typeface="Arial" panose="020B0604020202020204" pitchFamily="34" charset="0"/>
              </a:rPr>
              <a:t>www.imanet.org</a:t>
            </a:r>
          </a:p>
        </p:txBody>
      </p:sp>
      <p:pic>
        <p:nvPicPr>
          <p:cNvPr id="4" name="Picture 8">
            <a:hlinkClick r:id="rId3"/>
            <a:extLst>
              <a:ext uri="{FF2B5EF4-FFF2-40B4-BE49-F238E27FC236}">
                <a16:creationId xmlns:a16="http://schemas.microsoft.com/office/drawing/2014/main" id="{BA3FF418-82C3-4635-BBFF-4B37ED41AE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051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hlinkClick r:id="rId5"/>
            <a:extLst>
              <a:ext uri="{FF2B5EF4-FFF2-40B4-BE49-F238E27FC236}">
                <a16:creationId xmlns:a16="http://schemas.microsoft.com/office/drawing/2014/main" id="{698E1D14-BE9E-4B75-A288-701D8E8A638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62788" y="5822950"/>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hlinkClick r:id="rId7"/>
            <a:extLst>
              <a:ext uri="{FF2B5EF4-FFF2-40B4-BE49-F238E27FC236}">
                <a16:creationId xmlns:a16="http://schemas.microsoft.com/office/drawing/2014/main" id="{4594C817-A3C0-4189-B7B4-519DF488631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763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hlinkClick r:id="rId9"/>
            <a:extLst>
              <a:ext uri="{FF2B5EF4-FFF2-40B4-BE49-F238E27FC236}">
                <a16:creationId xmlns:a16="http://schemas.microsoft.com/office/drawing/2014/main" id="{71ECF919-78E9-49A1-9DF4-FADD0A7B3AB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38763"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2185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15093-C746-4604-AA9B-E8E676564460}"/>
              </a:ext>
            </a:extLst>
          </p:cNvPr>
          <p:cNvSpPr/>
          <p:nvPr userDrawn="1"/>
        </p:nvSpPr>
        <p:spPr>
          <a:xfrm>
            <a:off x="0" y="3733800"/>
            <a:ext cx="914400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 name="Rectangle 2">
            <a:extLst>
              <a:ext uri="{FF2B5EF4-FFF2-40B4-BE49-F238E27FC236}">
                <a16:creationId xmlns:a16="http://schemas.microsoft.com/office/drawing/2014/main" id="{8DC94F6A-C753-4D4D-9B4F-8B325468297C}"/>
              </a:ext>
            </a:extLst>
          </p:cNvPr>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4" name="Picture 8">
            <a:hlinkClick r:id="rId2"/>
            <a:extLst>
              <a:ext uri="{FF2B5EF4-FFF2-40B4-BE49-F238E27FC236}">
                <a16:creationId xmlns:a16="http://schemas.microsoft.com/office/drawing/2014/main" id="{A6726E7A-7918-415A-B2F5-863E8AAC410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28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hlinkClick r:id="rId4"/>
            <a:extLst>
              <a:ext uri="{FF2B5EF4-FFF2-40B4-BE49-F238E27FC236}">
                <a16:creationId xmlns:a16="http://schemas.microsoft.com/office/drawing/2014/main" id="{F8F1C12C-8F6B-416D-98B1-ABF62B66E06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5175" y="396240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hlinkClick r:id="rId6"/>
            <a:extLst>
              <a:ext uri="{FF2B5EF4-FFF2-40B4-BE49-F238E27FC236}">
                <a16:creationId xmlns:a16="http://schemas.microsoft.com/office/drawing/2014/main" id="{44C4336F-B8CF-4E2D-8D26-211EA071E9C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24013"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hlinkClick r:id="rId8"/>
            <a:extLst>
              <a:ext uri="{FF2B5EF4-FFF2-40B4-BE49-F238E27FC236}">
                <a16:creationId xmlns:a16="http://schemas.microsoft.com/office/drawing/2014/main" id="{B94C3A60-05D1-4A6C-9032-75B7C883EE2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86388" y="39846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FE466949-D8A4-42F9-8B79-72CE899F5C7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908300" y="5314950"/>
            <a:ext cx="33051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a:extLst>
              <a:ext uri="{FF2B5EF4-FFF2-40B4-BE49-F238E27FC236}">
                <a16:creationId xmlns:a16="http://schemas.microsoft.com/office/drawing/2014/main" id="{8C89E52E-C201-47F8-A1DA-9DCAED81768B}"/>
              </a:ext>
            </a:extLst>
          </p:cNvPr>
          <p:cNvSpPr>
            <a:spLocks noChangeArrowheads="1"/>
          </p:cNvSpPr>
          <p:nvPr userDrawn="1"/>
        </p:nvSpPr>
        <p:spPr bwMode="auto">
          <a:xfrm>
            <a:off x="2057400" y="403225"/>
            <a:ext cx="50292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50000"/>
              </a:lnSpc>
              <a:defRPr/>
            </a:pPr>
            <a:r>
              <a:rPr lang="en-US" altLang="en-US" sz="1600">
                <a:solidFill>
                  <a:srgbClr val="FFFFFF"/>
                </a:solidFill>
                <a:latin typeface="Arial" panose="020B0604020202020204" pitchFamily="34" charset="0"/>
              </a:rPr>
              <a:t>Institute of Management Accountants</a:t>
            </a:r>
            <a:br>
              <a:rPr lang="en-US" altLang="en-US" sz="1600">
                <a:solidFill>
                  <a:srgbClr val="FFFFFF"/>
                </a:solidFill>
                <a:latin typeface="Arial" panose="020B0604020202020204" pitchFamily="34" charset="0"/>
              </a:rPr>
            </a:br>
            <a:r>
              <a:rPr lang="en-US" altLang="en-US" sz="1600">
                <a:solidFill>
                  <a:srgbClr val="FFFFFF"/>
                </a:solidFill>
                <a:latin typeface="Arial" panose="020B0604020202020204" pitchFamily="34" charset="0"/>
              </a:rPr>
              <a:t>10 Paragon Drive, Suite 1</a:t>
            </a:r>
          </a:p>
          <a:p>
            <a:pPr algn="ctr" eaLnBrk="1" hangingPunct="1">
              <a:lnSpc>
                <a:spcPct val="150000"/>
              </a:lnSpc>
              <a:defRPr/>
            </a:pPr>
            <a:r>
              <a:rPr lang="en-US" altLang="en-US" sz="1600">
                <a:solidFill>
                  <a:srgbClr val="FFFFFF"/>
                </a:solidFill>
                <a:latin typeface="Arial" panose="020B0604020202020204" pitchFamily="34" charset="0"/>
              </a:rPr>
              <a:t>Montvale, New Jersey </a:t>
            </a:r>
          </a:p>
          <a:p>
            <a:pPr algn="ctr" eaLnBrk="1" hangingPunct="1">
              <a:lnSpc>
                <a:spcPct val="150000"/>
              </a:lnSpc>
              <a:defRPr/>
            </a:pPr>
            <a:r>
              <a:rPr lang="en-US" altLang="en-US" sz="1600">
                <a:solidFill>
                  <a:srgbClr val="FFFFFF"/>
                </a:solidFill>
                <a:latin typeface="Arial" panose="020B0604020202020204" pitchFamily="34" charset="0"/>
              </a:rPr>
              <a:t>07645-1760  </a:t>
            </a:r>
          </a:p>
          <a:p>
            <a:pPr algn="ctr" eaLnBrk="1" hangingPunct="1">
              <a:lnSpc>
                <a:spcPct val="150000"/>
              </a:lnSpc>
              <a:defRPr/>
            </a:pPr>
            <a:r>
              <a:rPr lang="en-US" altLang="en-US" sz="1600">
                <a:solidFill>
                  <a:srgbClr val="FFFFFF"/>
                </a:solidFill>
                <a:latin typeface="Arial" panose="020B0604020202020204" pitchFamily="34" charset="0"/>
              </a:rPr>
              <a:t>U.S.A.</a:t>
            </a:r>
          </a:p>
          <a:p>
            <a:pPr algn="ctr" eaLnBrk="1" hangingPunct="1">
              <a:lnSpc>
                <a:spcPct val="150000"/>
              </a:lnSpc>
              <a:defRPr/>
            </a:pPr>
            <a:r>
              <a:rPr lang="en-US" altLang="en-US" sz="1600">
                <a:solidFill>
                  <a:srgbClr val="FFFFFF"/>
                </a:solidFill>
                <a:latin typeface="Arial" panose="020B0604020202020204" pitchFamily="34" charset="0"/>
              </a:rPr>
              <a:t>(800) 638-4427</a:t>
            </a:r>
          </a:p>
          <a:p>
            <a:pPr algn="ctr" eaLnBrk="1" hangingPunct="1">
              <a:lnSpc>
                <a:spcPct val="150000"/>
              </a:lnSpc>
              <a:defRPr/>
            </a:pPr>
            <a:r>
              <a:rPr lang="en-US" altLang="en-US" sz="1600">
                <a:solidFill>
                  <a:srgbClr val="FFFFFF"/>
                </a:solidFill>
                <a:latin typeface="Arial" panose="020B0604020202020204" pitchFamily="34" charset="0"/>
              </a:rPr>
              <a:t>+1 (201) 573-9000</a:t>
            </a:r>
          </a:p>
          <a:p>
            <a:pPr algn="ctr" eaLnBrk="1" hangingPunct="1">
              <a:lnSpc>
                <a:spcPct val="150000"/>
              </a:lnSpc>
              <a:defRPr/>
            </a:pPr>
            <a:r>
              <a:rPr lang="en-US" altLang="en-US" sz="1600">
                <a:solidFill>
                  <a:srgbClr val="FFFFFF"/>
                </a:solidFill>
                <a:latin typeface="Arial" panose="020B0604020202020204" pitchFamily="34" charset="0"/>
              </a:rPr>
              <a:t>www.imanet.org</a:t>
            </a:r>
          </a:p>
        </p:txBody>
      </p:sp>
    </p:spTree>
    <p:extLst>
      <p:ext uri="{BB962C8B-B14F-4D97-AF65-F5344CB8AC3E}">
        <p14:creationId xmlns:p14="http://schemas.microsoft.com/office/powerpoint/2010/main" val="2590315213"/>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FINAL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90438-784B-49E1-A35A-D3C83635D03E}"/>
              </a:ext>
            </a:extLst>
          </p:cNvPr>
          <p:cNvSpPr/>
          <p:nvPr userDrawn="1"/>
        </p:nvSpPr>
        <p:spPr>
          <a:xfrm flipH="1" flipV="1">
            <a:off x="0" y="2667000"/>
            <a:ext cx="91440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 name="Rectangle 2">
            <a:extLst>
              <a:ext uri="{FF2B5EF4-FFF2-40B4-BE49-F238E27FC236}">
                <a16:creationId xmlns:a16="http://schemas.microsoft.com/office/drawing/2014/main" id="{5E796F72-0AFD-443A-9F2B-A1B76362853F}"/>
              </a:ext>
            </a:extLst>
          </p:cNvPr>
          <p:cNvSpPr/>
          <p:nvPr userDrawn="1"/>
        </p:nvSpPr>
        <p:spPr>
          <a:xfrm flipV="1">
            <a:off x="0" y="3505200"/>
            <a:ext cx="9144000" cy="3429000"/>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4" name="Picture 8">
            <a:hlinkClick r:id="rId2"/>
            <a:extLst>
              <a:ext uri="{FF2B5EF4-FFF2-40B4-BE49-F238E27FC236}">
                <a16:creationId xmlns:a16="http://schemas.microsoft.com/office/drawing/2014/main" id="{11178D5D-49C3-40E0-A961-F0697A4373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67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hlinkClick r:id="rId4"/>
            <a:extLst>
              <a:ext uri="{FF2B5EF4-FFF2-40B4-BE49-F238E27FC236}">
                <a16:creationId xmlns:a16="http://schemas.microsoft.com/office/drawing/2014/main" id="{4052A8AC-0B4E-4C8E-8724-61F82E5C1C8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18350" y="285115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hlinkClick r:id="rId6"/>
            <a:extLst>
              <a:ext uri="{FF2B5EF4-FFF2-40B4-BE49-F238E27FC236}">
                <a16:creationId xmlns:a16="http://schemas.microsoft.com/office/drawing/2014/main" id="{FAEF049E-6DF7-44A1-86D8-4FA20220233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41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hlinkClick r:id="rId8"/>
            <a:extLst>
              <a:ext uri="{FF2B5EF4-FFF2-40B4-BE49-F238E27FC236}">
                <a16:creationId xmlns:a16="http://schemas.microsoft.com/office/drawing/2014/main" id="{B0E48FB3-A7E9-4533-B14A-D074CE40F61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35588" y="287337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0687FBC-A2CF-4294-945B-C4381FC4BD4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743200" y="838200"/>
            <a:ext cx="36353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a:extLst>
              <a:ext uri="{FF2B5EF4-FFF2-40B4-BE49-F238E27FC236}">
                <a16:creationId xmlns:a16="http://schemas.microsoft.com/office/drawing/2014/main" id="{41F65AC1-8118-4EA6-8725-AD7A301C1402}"/>
              </a:ext>
            </a:extLst>
          </p:cNvPr>
          <p:cNvSpPr>
            <a:spLocks noChangeArrowheads="1"/>
          </p:cNvSpPr>
          <p:nvPr userDrawn="1"/>
        </p:nvSpPr>
        <p:spPr bwMode="auto">
          <a:xfrm>
            <a:off x="2057400" y="3810000"/>
            <a:ext cx="50292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50000"/>
              </a:lnSpc>
              <a:defRPr/>
            </a:pPr>
            <a:r>
              <a:rPr lang="en-US" altLang="en-US" sz="1600">
                <a:solidFill>
                  <a:srgbClr val="FFFFFF"/>
                </a:solidFill>
                <a:latin typeface="Arial" panose="020B0604020202020204" pitchFamily="34" charset="0"/>
              </a:rPr>
              <a:t>10 Paragon Drive, Suite 1</a:t>
            </a:r>
          </a:p>
          <a:p>
            <a:pPr algn="ctr" eaLnBrk="1" hangingPunct="1">
              <a:lnSpc>
                <a:spcPct val="150000"/>
              </a:lnSpc>
              <a:defRPr/>
            </a:pPr>
            <a:r>
              <a:rPr lang="en-US" altLang="en-US" sz="1600">
                <a:solidFill>
                  <a:srgbClr val="FFFFFF"/>
                </a:solidFill>
                <a:latin typeface="Arial" panose="020B0604020202020204" pitchFamily="34" charset="0"/>
              </a:rPr>
              <a:t>Montvale, New Jersey </a:t>
            </a:r>
          </a:p>
          <a:p>
            <a:pPr algn="ctr" eaLnBrk="1" hangingPunct="1">
              <a:lnSpc>
                <a:spcPct val="150000"/>
              </a:lnSpc>
              <a:defRPr/>
            </a:pPr>
            <a:r>
              <a:rPr lang="en-US" altLang="en-US" sz="1600">
                <a:solidFill>
                  <a:srgbClr val="FFFFFF"/>
                </a:solidFill>
                <a:latin typeface="Arial" panose="020B0604020202020204" pitchFamily="34" charset="0"/>
              </a:rPr>
              <a:t>07645-1760  </a:t>
            </a:r>
          </a:p>
          <a:p>
            <a:pPr algn="ctr" eaLnBrk="1" hangingPunct="1">
              <a:lnSpc>
                <a:spcPct val="150000"/>
              </a:lnSpc>
              <a:defRPr/>
            </a:pPr>
            <a:r>
              <a:rPr lang="en-US" altLang="en-US" sz="1600">
                <a:solidFill>
                  <a:srgbClr val="FFFFFF"/>
                </a:solidFill>
                <a:latin typeface="Arial" panose="020B0604020202020204" pitchFamily="34" charset="0"/>
              </a:rPr>
              <a:t>U.S.A.</a:t>
            </a:r>
          </a:p>
          <a:p>
            <a:pPr algn="ctr" eaLnBrk="1" hangingPunct="1">
              <a:lnSpc>
                <a:spcPct val="150000"/>
              </a:lnSpc>
              <a:defRPr/>
            </a:pPr>
            <a:r>
              <a:rPr lang="en-US" altLang="en-US" sz="1600">
                <a:solidFill>
                  <a:srgbClr val="FFFFFF"/>
                </a:solidFill>
                <a:latin typeface="Arial" panose="020B0604020202020204" pitchFamily="34" charset="0"/>
              </a:rPr>
              <a:t>(800) 638-4427</a:t>
            </a:r>
          </a:p>
          <a:p>
            <a:pPr algn="ctr" eaLnBrk="1" hangingPunct="1">
              <a:lnSpc>
                <a:spcPct val="150000"/>
              </a:lnSpc>
              <a:defRPr/>
            </a:pPr>
            <a:r>
              <a:rPr lang="en-US" altLang="en-US" sz="1600">
                <a:solidFill>
                  <a:srgbClr val="FFFFFF"/>
                </a:solidFill>
                <a:latin typeface="Arial" panose="020B0604020202020204" pitchFamily="34" charset="0"/>
              </a:rPr>
              <a:t>+1 (201) 573-9000</a:t>
            </a:r>
          </a:p>
          <a:p>
            <a:pPr algn="ctr" eaLnBrk="1" hangingPunct="1">
              <a:lnSpc>
                <a:spcPct val="150000"/>
              </a:lnSpc>
              <a:defRPr/>
            </a:pPr>
            <a:r>
              <a:rPr lang="en-US" altLang="en-US" sz="1600">
                <a:solidFill>
                  <a:srgbClr val="FFFFFF"/>
                </a:solidFill>
                <a:latin typeface="Arial" panose="020B0604020202020204" pitchFamily="34" charset="0"/>
              </a:rPr>
              <a:t>www.imanet.org</a:t>
            </a:r>
          </a:p>
        </p:txBody>
      </p:sp>
    </p:spTree>
    <p:extLst>
      <p:ext uri="{BB962C8B-B14F-4D97-AF65-F5344CB8AC3E}">
        <p14:creationId xmlns:p14="http://schemas.microsoft.com/office/powerpoint/2010/main" val="24542208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76543-FA44-4C3D-9D5C-D1900A36E923}"/>
              </a:ext>
            </a:extLst>
          </p:cNvPr>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117078046"/>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FA0E293-2C63-4B18-94E2-C2EF2A91E602}"/>
              </a:ext>
            </a:extLst>
          </p:cNvPr>
          <p:cNvSpPr>
            <a:spLocks noChangeArrowheads="1"/>
          </p:cNvSpPr>
          <p:nvPr userDrawn="1"/>
        </p:nvSpPr>
        <p:spPr bwMode="auto">
          <a:xfrm>
            <a:off x="0" y="0"/>
            <a:ext cx="9144000" cy="914400"/>
          </a:xfrm>
          <a:prstGeom prst="rect">
            <a:avLst/>
          </a:prstGeom>
          <a:solidFill>
            <a:srgbClr val="0036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endParaRPr lang="en-US" altLang="en-US">
              <a:solidFill>
                <a:srgbClr val="717074"/>
              </a:solidFill>
            </a:endParaRPr>
          </a:p>
        </p:txBody>
      </p:sp>
      <p:pic>
        <p:nvPicPr>
          <p:cNvPr id="5" name="Picture 8" descr="IMA_Logo-Tag_rgb-of">
            <a:extLst>
              <a:ext uri="{FF2B5EF4-FFF2-40B4-BE49-F238E27FC236}">
                <a16:creationId xmlns:a16="http://schemas.microsoft.com/office/drawing/2014/main" id="{19AC7BD8-823B-4582-97D7-76551CFFA1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5848350"/>
            <a:ext cx="2667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0" y="2130425"/>
            <a:ext cx="9144000" cy="1470025"/>
          </a:xfrm>
          <a:noFill/>
        </p:spPr>
        <p:txBody>
          <a:bodyPr/>
          <a:lstStyle>
            <a:lvl1pPr algn="ctr">
              <a:defRPr>
                <a:solidFill>
                  <a:schemeClr val="bg1"/>
                </a:solidFill>
              </a:defRPr>
            </a:lvl1pPr>
          </a:lstStyle>
          <a:p>
            <a:r>
              <a:rPr lang="en-US"/>
              <a:t>Click to edit Master title style</a:t>
            </a:r>
          </a:p>
        </p:txBody>
      </p:sp>
      <p:sp>
        <p:nvSpPr>
          <p:cNvPr id="15364" name="Rectangle 4"/>
          <p:cNvSpPr>
            <a:spLocks noGrp="1" noChangeArrowheads="1"/>
          </p:cNvSpPr>
          <p:nvPr>
            <p:ph type="subTitle" idx="1"/>
          </p:nvPr>
        </p:nvSpPr>
        <p:spPr>
          <a:xfrm>
            <a:off x="0" y="4114800"/>
            <a:ext cx="9144000" cy="1752600"/>
          </a:xfrm>
        </p:spPr>
        <p:txBody>
          <a:bodyPr/>
          <a:lstStyle>
            <a:lvl1pPr marL="0" indent="0" algn="ctr">
              <a:buFontTx/>
              <a:buNone/>
              <a:defRPr/>
            </a:lvl1pPr>
          </a:lstStyle>
          <a:p>
            <a:r>
              <a:rPr lang="en-US"/>
              <a:t>Click to edit Master subtitle style</a:t>
            </a:r>
          </a:p>
        </p:txBody>
      </p:sp>
      <p:sp>
        <p:nvSpPr>
          <p:cNvPr id="6" name="Footer Placeholder 4">
            <a:extLst>
              <a:ext uri="{FF2B5EF4-FFF2-40B4-BE49-F238E27FC236}">
                <a16:creationId xmlns:a16="http://schemas.microsoft.com/office/drawing/2014/main" id="{AEECE01A-5EE2-43CA-B9FC-906BC61F3C81}"/>
              </a:ext>
            </a:extLst>
          </p:cNvPr>
          <p:cNvSpPr>
            <a:spLocks noGrp="1"/>
          </p:cNvSpPr>
          <p:nvPr>
            <p:ph type="ftr" sz="quarter" idx="10"/>
          </p:nvPr>
        </p:nvSpPr>
        <p:spPr/>
        <p:txBody>
          <a:bodyPr rtlCol="0"/>
          <a:lstStyle>
            <a:lvl1pPr eaLnBrk="0" hangingPunct="0">
              <a:defRPr/>
            </a:lvl1pPr>
          </a:lstStyle>
          <a:p>
            <a:pPr>
              <a:defRPr/>
            </a:pPr>
            <a:r>
              <a:rPr lang="en-US"/>
              <a:t>© copyright 2009 Institute of Management Accountants</a:t>
            </a:r>
          </a:p>
          <a:p>
            <a:pPr>
              <a:defRPr/>
            </a:pPr>
            <a:endParaRPr lang="en-US"/>
          </a:p>
        </p:txBody>
      </p:sp>
      <p:sp>
        <p:nvSpPr>
          <p:cNvPr id="7" name="Rectangle 13">
            <a:extLst>
              <a:ext uri="{FF2B5EF4-FFF2-40B4-BE49-F238E27FC236}">
                <a16:creationId xmlns:a16="http://schemas.microsoft.com/office/drawing/2014/main" id="{62E90986-1DFF-43CF-B72B-FAA165BB71ED}"/>
              </a:ext>
            </a:extLst>
          </p:cNvPr>
          <p:cNvSpPr>
            <a:spLocks noGrp="1" noChangeArrowheads="1"/>
          </p:cNvSpPr>
          <p:nvPr>
            <p:ph type="sldNum" sz="quarter" idx="11"/>
          </p:nvPr>
        </p:nvSpPr>
        <p:spPr>
          <a:xfrm>
            <a:off x="6781800" y="5942013"/>
            <a:ext cx="1905000" cy="3810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717074"/>
                </a:solidFill>
                <a:latin typeface="Arial" panose="020B0604020202020204" pitchFamily="34" charset="0"/>
              </a:defRPr>
            </a:lvl1pPr>
          </a:lstStyle>
          <a:p>
            <a:pPr>
              <a:defRPr/>
            </a:pPr>
            <a:fld id="{8C0C1B51-96BD-4903-A50E-EE1E3F746390}" type="slidenum">
              <a:rPr lang="en-US" altLang="en-US"/>
              <a:pPr>
                <a:defRPr/>
              </a:pPr>
              <a:t>‹#›</a:t>
            </a:fld>
            <a:endParaRPr lang="en-US" altLang="en-US"/>
          </a:p>
        </p:txBody>
      </p:sp>
    </p:spTree>
    <p:extLst>
      <p:ext uri="{BB962C8B-B14F-4D97-AF65-F5344CB8AC3E}">
        <p14:creationId xmlns:p14="http://schemas.microsoft.com/office/powerpoint/2010/main" val="2375654418"/>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ransition Blu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61CA05-7261-4AD1-A3C7-ABF20F4E5AD8}"/>
              </a:ext>
            </a:extLst>
          </p:cNvPr>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790761904"/>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B3673A-B72A-49CD-B392-C041079ECB2C}"/>
              </a:ext>
            </a:extLst>
          </p:cNvPr>
          <p:cNvSpPr/>
          <p:nvPr userDrawn="1"/>
        </p:nvSpPr>
        <p:spPr>
          <a:xfrm>
            <a:off x="0" y="3733800"/>
            <a:ext cx="9144000" cy="76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Rectangle 3">
            <a:extLst>
              <a:ext uri="{FF2B5EF4-FFF2-40B4-BE49-F238E27FC236}">
                <a16:creationId xmlns:a16="http://schemas.microsoft.com/office/drawing/2014/main" id="{18A2FF2B-8858-42DD-A020-C4D92C3E0F71}"/>
              </a:ext>
            </a:extLst>
          </p:cNvPr>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5" name="Picture 10">
            <a:extLst>
              <a:ext uri="{FF2B5EF4-FFF2-40B4-BE49-F238E27FC236}">
                <a16:creationId xmlns:a16="http://schemas.microsoft.com/office/drawing/2014/main" id="{EDF8EFFF-039F-4DA8-9615-2AFCD90E86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68988"/>
            <a:ext cx="2667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a:extLst>
              <a:ext uri="{FF2B5EF4-FFF2-40B4-BE49-F238E27FC236}">
                <a16:creationId xmlns:a16="http://schemas.microsoft.com/office/drawing/2014/main" id="{365FB0DA-706D-43A0-817C-F50A749ECB5F}"/>
              </a:ext>
            </a:extLst>
          </p:cNvPr>
          <p:cNvSpPr txBox="1">
            <a:spLocks noChangeArrowheads="1"/>
          </p:cNvSpPr>
          <p:nvPr userDrawn="1"/>
        </p:nvSpPr>
        <p:spPr bwMode="auto">
          <a:xfrm>
            <a:off x="533400" y="2590800"/>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5400">
                <a:solidFill>
                  <a:srgbClr val="FFFFFF"/>
                </a:solidFill>
                <a:latin typeface="Arial" panose="020B0604020202020204" pitchFamily="34" charset="0"/>
              </a:rPr>
              <a:t>Your career. Your story.</a:t>
            </a:r>
          </a:p>
        </p:txBody>
      </p:sp>
      <p:sp>
        <p:nvSpPr>
          <p:cNvPr id="6" name="Text Placeholder 5"/>
          <p:cNvSpPr>
            <a:spLocks noGrp="1"/>
          </p:cNvSpPr>
          <p:nvPr>
            <p:ph type="body" sz="quarter" idx="10"/>
          </p:nvPr>
        </p:nvSpPr>
        <p:spPr>
          <a:xfrm>
            <a:off x="533400" y="3733800"/>
            <a:ext cx="5867400" cy="582017"/>
          </a:xfrm>
        </p:spPr>
        <p:txBody>
          <a:bodyPr>
            <a:noAutofit/>
          </a:bodyPr>
          <a:lstStyle>
            <a:lvl1pPr marL="0" indent="0">
              <a:buNone/>
              <a:defRPr sz="4000" b="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801354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52C65-054B-45E7-A464-597C074AC9BB}"/>
              </a:ext>
            </a:extLst>
          </p:cNvPr>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86592651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066F51-05DE-4667-98BD-1CA9597904BA}"/>
              </a:ext>
            </a:extLst>
          </p:cNvPr>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9225946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image" Target="../media/image3.jpe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emf"/><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5.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5.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5.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357BD6-41C2-4968-BE7A-650FB5451BC3}"/>
              </a:ext>
            </a:extLst>
          </p:cNvPr>
          <p:cNvSpPr>
            <a:spLocks noGrp="1"/>
          </p:cNvSpPr>
          <p:nvPr>
            <p:ph type="title"/>
          </p:nvPr>
        </p:nvSpPr>
        <p:spPr bwMode="auto">
          <a:xfrm>
            <a:off x="457200" y="3810000"/>
            <a:ext cx="8229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471" r:id="rId1"/>
    <p:sldLayoutId id="2147491472" r:id="rId2"/>
    <p:sldLayoutId id="2147491473" r:id="rId3"/>
    <p:sldLayoutId id="2147491474" r:id="rId4"/>
    <p:sldLayoutId id="2147491475" r:id="rId5"/>
    <p:sldLayoutId id="2147491476" r:id="rId6"/>
    <p:sldLayoutId id="2147491477" r:id="rId7"/>
    <p:sldLayoutId id="2147491478" r:id="rId8"/>
    <p:sldLayoutId id="2147491479" r:id="rId9"/>
    <p:sldLayoutId id="2147491419" r:id="rId10"/>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A59CB2F7-7CA9-41DC-B041-94B94241D2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1" name="Picture 8">
            <a:extLst>
              <a:ext uri="{FF2B5EF4-FFF2-40B4-BE49-F238E27FC236}">
                <a16:creationId xmlns:a16="http://schemas.microsoft.com/office/drawing/2014/main" id="{78A1A156-4C92-4D67-AFE8-DB262C1B77C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54013" y="6032500"/>
            <a:ext cx="9112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CA1577C-5A2D-43A2-94AC-D9ED32511191}"/>
              </a:ext>
            </a:extLst>
          </p:cNvPr>
          <p:cNvSpPr>
            <a:spLocks noGrp="1"/>
          </p:cNvSpPr>
          <p:nvPr>
            <p:ph type="ftr" sz="quarter" idx="3"/>
          </p:nvPr>
        </p:nvSpPr>
        <p:spPr>
          <a:xfrm>
            <a:off x="7239000" y="6324600"/>
            <a:ext cx="14478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498974"/>
                </a:solidFill>
                <a:latin typeface="Arial" panose="020B0604020202020204" pitchFamily="34" charset="0"/>
                <a:cs typeface="Arial" panose="020B0604020202020204" pitchFamily="34" charset="0"/>
              </a:defRPr>
            </a:lvl1pPr>
          </a:lstStyle>
          <a:p>
            <a:pPr>
              <a:defRPr/>
            </a:pPr>
            <a:fld id="{041D4DA3-A901-4230-88C8-C56311765164}" type="slidenum">
              <a:rPr lang="en-US" altLang="en-US"/>
              <a:pPr>
                <a:defRPr/>
              </a:pPr>
              <a:t>‹#›</a:t>
            </a:fld>
            <a:endParaRPr lang="en-US" altLang="en-US"/>
          </a:p>
        </p:txBody>
      </p:sp>
      <p:sp>
        <p:nvSpPr>
          <p:cNvPr id="2053" name="Title Placeholder 1">
            <a:extLst>
              <a:ext uri="{FF2B5EF4-FFF2-40B4-BE49-F238E27FC236}">
                <a16:creationId xmlns:a16="http://schemas.microsoft.com/office/drawing/2014/main" id="{6CF3A442-9AF2-4901-B6E3-774C4895478B}"/>
              </a:ext>
            </a:extLst>
          </p:cNvPr>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pic>
        <p:nvPicPr>
          <p:cNvPr id="2054" name="Picture 5">
            <a:extLst>
              <a:ext uri="{FF2B5EF4-FFF2-40B4-BE49-F238E27FC236}">
                <a16:creationId xmlns:a16="http://schemas.microsoft.com/office/drawing/2014/main" id="{64EB1D17-1280-4975-9355-AC72C653953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
            <a:extLst>
              <a:ext uri="{FF2B5EF4-FFF2-40B4-BE49-F238E27FC236}">
                <a16:creationId xmlns:a16="http://schemas.microsoft.com/office/drawing/2014/main" id="{82CD5BA6-4A09-455E-95C3-D14BBBDACDF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480" r:id="rId1"/>
    <p:sldLayoutId id="2147491420" r:id="rId2"/>
    <p:sldLayoutId id="2147491421" r:id="rId3"/>
    <p:sldLayoutId id="2147491422" r:id="rId4"/>
    <p:sldLayoutId id="2147491423" r:id="rId5"/>
    <p:sldLayoutId id="2147491424" r:id="rId6"/>
    <p:sldLayoutId id="2147491425" r:id="rId7"/>
    <p:sldLayoutId id="2147491426" r:id="rId8"/>
    <p:sldLayoutId id="2147491427" r:id="rId9"/>
    <p:sldLayoutId id="2147491428" r:id="rId10"/>
    <p:sldLayoutId id="2147491429" r:id="rId11"/>
    <p:sldLayoutId id="2147491481" r:id="rId12"/>
    <p:sldLayoutId id="2147491482" r:id="rId13"/>
    <p:sldLayoutId id="2147491483" r:id="rId14"/>
    <p:sldLayoutId id="2147491484" r:id="rId15"/>
    <p:sldLayoutId id="2147491485" r:id="rId16"/>
    <p:sldLayoutId id="2147491486" r:id="rId17"/>
  </p:sldLayoutIdLst>
  <p:transition spd="med">
    <p:fade/>
  </p:transition>
  <p:hf hdr="0" dt="0"/>
  <p:txStyles>
    <p:titleStyle>
      <a:lvl1pPr algn="l" rtl="0" eaLnBrk="0" fontAlgn="base" hangingPunct="0">
        <a:spcBef>
          <a:spcPct val="0"/>
        </a:spcBef>
        <a:spcAft>
          <a:spcPct val="0"/>
        </a:spcAft>
        <a:defRPr sz="3600" kern="1200">
          <a:solidFill>
            <a:schemeClr val="bg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2pPr>
      <a:lvl3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3pPr>
      <a:lvl4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4pPr>
      <a:lvl5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5pPr>
      <a:lvl6pPr marL="457200" algn="l" rtl="0" fontAlgn="base">
        <a:spcBef>
          <a:spcPct val="0"/>
        </a:spcBef>
        <a:spcAft>
          <a:spcPct val="0"/>
        </a:spcAft>
        <a:defRPr sz="3600">
          <a:solidFill>
            <a:schemeClr val="bg1"/>
          </a:solidFill>
          <a:latin typeface="Arial" charset="0"/>
          <a:ea typeface="ＭＳ Ｐゴシック" charset="0"/>
        </a:defRPr>
      </a:lvl6pPr>
      <a:lvl7pPr marL="914400" algn="l" rtl="0" fontAlgn="base">
        <a:spcBef>
          <a:spcPct val="0"/>
        </a:spcBef>
        <a:spcAft>
          <a:spcPct val="0"/>
        </a:spcAft>
        <a:defRPr sz="3600">
          <a:solidFill>
            <a:schemeClr val="bg1"/>
          </a:solidFill>
          <a:latin typeface="Arial" charset="0"/>
          <a:ea typeface="ＭＳ Ｐゴシック" charset="0"/>
        </a:defRPr>
      </a:lvl7pPr>
      <a:lvl8pPr marL="1371600" algn="l" rtl="0" fontAlgn="base">
        <a:spcBef>
          <a:spcPct val="0"/>
        </a:spcBef>
        <a:spcAft>
          <a:spcPct val="0"/>
        </a:spcAft>
        <a:defRPr sz="3600">
          <a:solidFill>
            <a:schemeClr val="bg1"/>
          </a:solidFill>
          <a:latin typeface="Arial" charset="0"/>
          <a:ea typeface="ＭＳ Ｐゴシック" charset="0"/>
        </a:defRPr>
      </a:lvl8pPr>
      <a:lvl9pPr marL="1828800" algn="l" rtl="0" fontAlgn="base">
        <a:spcBef>
          <a:spcPct val="0"/>
        </a:spcBef>
        <a:spcAft>
          <a:spcPct val="0"/>
        </a:spcAft>
        <a:defRPr sz="3600">
          <a:solidFill>
            <a:schemeClr val="bg1"/>
          </a:solidFill>
          <a:latin typeface="Arial" charset="0"/>
          <a:ea typeface="ＭＳ Ｐゴシック" charset="0"/>
        </a:defRPr>
      </a:lvl9pPr>
    </p:titleStyle>
    <p:bodyStyle>
      <a:lvl1pPr marL="457200" indent="-457200" algn="l" rtl="0" eaLnBrk="0" fontAlgn="base" hangingPunct="0">
        <a:spcBef>
          <a:spcPct val="20000"/>
        </a:spcBef>
        <a:spcAft>
          <a:spcPct val="0"/>
        </a:spcAft>
        <a:buFont typeface="Wingdings" panose="05000000000000000000" pitchFamily="2" charset="2"/>
        <a:buChar char="§"/>
        <a:defRPr sz="3200" kern="1200">
          <a:solidFill>
            <a:schemeClr val="tx1"/>
          </a:solidFill>
          <a:latin typeface="Arial" pitchFamily="34" charset="0"/>
          <a:ea typeface="MS PGothic" pitchFamily="34" charset="-128"/>
          <a:cs typeface="Arial" pitchFamily="34" charset="0"/>
        </a:defRPr>
      </a:lvl1pPr>
      <a:lvl2pPr marL="914400" indent="-45720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pitchFamily="34" charset="0"/>
          <a:ea typeface="MS PGothic" pitchFamily="34" charset="-128"/>
          <a:cs typeface="Arial" pitchFamily="34" charset="0"/>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Arial" pitchFamily="34" charset="0"/>
          <a:ea typeface="MS PGothic" pitchFamily="34" charset="-128"/>
          <a:cs typeface="Arial" pitchFamily="34" charset="0"/>
        </a:defRPr>
      </a:lvl3pPr>
      <a:lvl4pPr marL="17145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S PGothic" pitchFamily="34" charset="-128"/>
          <a:cs typeface="Arial" pitchFamily="34" charset="0"/>
        </a:defRPr>
      </a:lvl4pPr>
      <a:lvl5pPr marL="21717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29BF64D-48FB-447A-8EA8-8A46DF654AB6}"/>
              </a:ext>
            </a:extLst>
          </p:cNvPr>
          <p:cNvSpPr>
            <a:spLocks noGrp="1"/>
          </p:cNvSpPr>
          <p:nvPr>
            <p:ph type="title"/>
          </p:nvPr>
        </p:nvSpPr>
        <p:spPr bwMode="auto">
          <a:xfrm>
            <a:off x="457200" y="3810000"/>
            <a:ext cx="8229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487" r:id="rId1"/>
    <p:sldLayoutId id="2147491488" r:id="rId2"/>
    <p:sldLayoutId id="2147491489" r:id="rId3"/>
    <p:sldLayoutId id="2147491490" r:id="rId4"/>
    <p:sldLayoutId id="2147491491" r:id="rId5"/>
    <p:sldLayoutId id="2147491492" r:id="rId6"/>
    <p:sldLayoutId id="2147491493" r:id="rId7"/>
    <p:sldLayoutId id="2147491494" r:id="rId8"/>
    <p:sldLayoutId id="2147491495" r:id="rId9"/>
    <p:sldLayoutId id="2147491430" r:id="rId10"/>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ext Placeholder 2">
            <a:extLst>
              <a:ext uri="{FF2B5EF4-FFF2-40B4-BE49-F238E27FC236}">
                <a16:creationId xmlns:a16="http://schemas.microsoft.com/office/drawing/2014/main" id="{6FCD0F7F-4872-4385-AC1E-5E74F001BA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099" name="Picture 8">
            <a:extLst>
              <a:ext uri="{FF2B5EF4-FFF2-40B4-BE49-F238E27FC236}">
                <a16:creationId xmlns:a16="http://schemas.microsoft.com/office/drawing/2014/main" id="{47B69E46-DFAC-488E-B2FB-690F2DAB0FA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54013" y="5881688"/>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02C740E-291F-4849-BD3E-9206EE371E42}"/>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 name="Footer Placeholder 3">
            <a:extLst>
              <a:ext uri="{FF2B5EF4-FFF2-40B4-BE49-F238E27FC236}">
                <a16:creationId xmlns:a16="http://schemas.microsoft.com/office/drawing/2014/main" id="{F4A467EC-6E1C-4A35-8E6E-DE9567316388}"/>
              </a:ext>
            </a:extLst>
          </p:cNvPr>
          <p:cNvSpPr>
            <a:spLocks noGrp="1"/>
          </p:cNvSpPr>
          <p:nvPr>
            <p:ph type="ftr" sz="quarter" idx="3"/>
          </p:nvPr>
        </p:nvSpPr>
        <p:spPr>
          <a:xfrm>
            <a:off x="7239000" y="6324600"/>
            <a:ext cx="14478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498974"/>
                </a:solidFill>
                <a:latin typeface="Arial" panose="020B0604020202020204" pitchFamily="34" charset="0"/>
                <a:cs typeface="Arial" panose="020B0604020202020204" pitchFamily="34" charset="0"/>
              </a:defRPr>
            </a:lvl1pPr>
          </a:lstStyle>
          <a:p>
            <a:pPr>
              <a:defRPr/>
            </a:pPr>
            <a:fld id="{E5ACC998-08A7-414D-AA02-31599A05FA82}" type="slidenum">
              <a:rPr lang="en-US" altLang="en-US"/>
              <a:pPr>
                <a:defRPr/>
              </a:pPr>
              <a:t>‹#›</a:t>
            </a:fld>
            <a:endParaRPr lang="en-US" altLang="en-US"/>
          </a:p>
        </p:txBody>
      </p:sp>
      <p:sp>
        <p:nvSpPr>
          <p:cNvPr id="4102" name="Title Placeholder 1">
            <a:extLst>
              <a:ext uri="{FF2B5EF4-FFF2-40B4-BE49-F238E27FC236}">
                <a16:creationId xmlns:a16="http://schemas.microsoft.com/office/drawing/2014/main" id="{20B8C9C6-B75F-4470-851B-240161DAB472}"/>
              </a:ext>
            </a:extLst>
          </p:cNvPr>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pic>
        <p:nvPicPr>
          <p:cNvPr id="4103" name="Picture 16" descr="CMA_Logo">
            <a:extLst>
              <a:ext uri="{FF2B5EF4-FFF2-40B4-BE49-F238E27FC236}">
                <a16:creationId xmlns:a16="http://schemas.microsoft.com/office/drawing/2014/main" id="{5E51993E-6712-4942-8956-D8AB4B528AEF}"/>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81000" y="5843588"/>
            <a:ext cx="2971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496" r:id="rId1"/>
    <p:sldLayoutId id="2147491497" r:id="rId2"/>
    <p:sldLayoutId id="2147491431" r:id="rId3"/>
    <p:sldLayoutId id="2147491432" r:id="rId4"/>
    <p:sldLayoutId id="2147491433" r:id="rId5"/>
    <p:sldLayoutId id="2147491434" r:id="rId6"/>
    <p:sldLayoutId id="2147491435" r:id="rId7"/>
    <p:sldLayoutId id="2147491436" r:id="rId8"/>
    <p:sldLayoutId id="2147491437" r:id="rId9"/>
    <p:sldLayoutId id="2147491438" r:id="rId10"/>
    <p:sldLayoutId id="2147491439" r:id="rId11"/>
    <p:sldLayoutId id="2147491440" r:id="rId12"/>
    <p:sldLayoutId id="2147491498" r:id="rId13"/>
    <p:sldLayoutId id="2147491499" r:id="rId14"/>
    <p:sldLayoutId id="2147491500" r:id="rId15"/>
    <p:sldLayoutId id="2147491501" r:id="rId16"/>
    <p:sldLayoutId id="2147491502" r:id="rId17"/>
  </p:sldLayoutIdLst>
  <p:transition spd="med">
    <p:fade/>
  </p:transition>
  <p:hf hdr="0" dt="0"/>
  <p:txStyles>
    <p:titleStyle>
      <a:lvl1pPr algn="l" rtl="0" eaLnBrk="0" fontAlgn="base" hangingPunct="0">
        <a:spcBef>
          <a:spcPct val="0"/>
        </a:spcBef>
        <a:spcAft>
          <a:spcPct val="0"/>
        </a:spcAft>
        <a:defRPr sz="3600" kern="1200">
          <a:solidFill>
            <a:schemeClr val="bg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2pPr>
      <a:lvl3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3pPr>
      <a:lvl4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4pPr>
      <a:lvl5pPr algn="l" rtl="0" eaLnBrk="0" fontAlgn="base" hangingPunct="0">
        <a:spcBef>
          <a:spcPct val="0"/>
        </a:spcBef>
        <a:spcAft>
          <a:spcPct val="0"/>
        </a:spcAft>
        <a:defRPr sz="3600">
          <a:solidFill>
            <a:schemeClr val="bg1"/>
          </a:solidFill>
          <a:latin typeface="Arial" charset="0"/>
          <a:ea typeface="MS PGothic" pitchFamily="34" charset="-128"/>
          <a:cs typeface="Arial" pitchFamily="34" charset="0"/>
        </a:defRPr>
      </a:lvl5pPr>
      <a:lvl6pPr marL="457200" algn="l" rtl="0" fontAlgn="base">
        <a:spcBef>
          <a:spcPct val="0"/>
        </a:spcBef>
        <a:spcAft>
          <a:spcPct val="0"/>
        </a:spcAft>
        <a:defRPr sz="3600">
          <a:solidFill>
            <a:schemeClr val="bg1"/>
          </a:solidFill>
          <a:latin typeface="Arial" charset="0"/>
          <a:ea typeface="ＭＳ Ｐゴシック" charset="0"/>
        </a:defRPr>
      </a:lvl6pPr>
      <a:lvl7pPr marL="914400" algn="l" rtl="0" fontAlgn="base">
        <a:spcBef>
          <a:spcPct val="0"/>
        </a:spcBef>
        <a:spcAft>
          <a:spcPct val="0"/>
        </a:spcAft>
        <a:defRPr sz="3600">
          <a:solidFill>
            <a:schemeClr val="bg1"/>
          </a:solidFill>
          <a:latin typeface="Arial" charset="0"/>
          <a:ea typeface="ＭＳ Ｐゴシック" charset="0"/>
        </a:defRPr>
      </a:lvl7pPr>
      <a:lvl8pPr marL="1371600" algn="l" rtl="0" fontAlgn="base">
        <a:spcBef>
          <a:spcPct val="0"/>
        </a:spcBef>
        <a:spcAft>
          <a:spcPct val="0"/>
        </a:spcAft>
        <a:defRPr sz="3600">
          <a:solidFill>
            <a:schemeClr val="bg1"/>
          </a:solidFill>
          <a:latin typeface="Arial" charset="0"/>
          <a:ea typeface="ＭＳ Ｐゴシック" charset="0"/>
        </a:defRPr>
      </a:lvl8pPr>
      <a:lvl9pPr marL="1828800" algn="l" rtl="0" fontAlgn="base">
        <a:spcBef>
          <a:spcPct val="0"/>
        </a:spcBef>
        <a:spcAft>
          <a:spcPct val="0"/>
        </a:spcAft>
        <a:defRPr sz="3600">
          <a:solidFill>
            <a:schemeClr val="bg1"/>
          </a:solidFill>
          <a:latin typeface="Arial" charset="0"/>
          <a:ea typeface="ＭＳ Ｐゴシック" charset="0"/>
        </a:defRPr>
      </a:lvl9pPr>
    </p:titleStyle>
    <p:bodyStyle>
      <a:lvl1pPr marL="457200" indent="-457200" algn="l" rtl="0" eaLnBrk="0" fontAlgn="base" hangingPunct="0">
        <a:spcBef>
          <a:spcPct val="20000"/>
        </a:spcBef>
        <a:spcAft>
          <a:spcPct val="0"/>
        </a:spcAft>
        <a:buFont typeface="Wingdings" panose="05000000000000000000" pitchFamily="2" charset="2"/>
        <a:buChar char="§"/>
        <a:defRPr sz="3200" kern="1200">
          <a:solidFill>
            <a:schemeClr val="tx1"/>
          </a:solidFill>
          <a:latin typeface="Arial" pitchFamily="34" charset="0"/>
          <a:ea typeface="MS PGothic" pitchFamily="34" charset="-128"/>
          <a:cs typeface="Arial" pitchFamily="34" charset="0"/>
        </a:defRPr>
      </a:lvl1pPr>
      <a:lvl2pPr marL="914400" indent="-45720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pitchFamily="34" charset="0"/>
          <a:ea typeface="MS PGothic" pitchFamily="34" charset="-128"/>
          <a:cs typeface="Arial" pitchFamily="34" charset="0"/>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Arial" pitchFamily="34" charset="0"/>
          <a:ea typeface="MS PGothic" pitchFamily="34" charset="-128"/>
          <a:cs typeface="Arial" pitchFamily="34" charset="0"/>
        </a:defRPr>
      </a:lvl3pPr>
      <a:lvl4pPr marL="17145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S PGothic" pitchFamily="34" charset="-128"/>
          <a:cs typeface="Arial" pitchFamily="34" charset="0"/>
        </a:defRPr>
      </a:lvl4pPr>
      <a:lvl5pPr marL="21717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40D79B89-2C71-46DE-9FCA-D3885CAE0FA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3" name="Picture 8">
            <a:extLst>
              <a:ext uri="{FF2B5EF4-FFF2-40B4-BE49-F238E27FC236}">
                <a16:creationId xmlns:a16="http://schemas.microsoft.com/office/drawing/2014/main" id="{702C4940-6A58-452A-A011-F2CD8760055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54013" y="5881688"/>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388ED9A-15E9-48FA-880F-8F847A8CF7D4}"/>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Footer Placeholder 3">
            <a:extLst>
              <a:ext uri="{FF2B5EF4-FFF2-40B4-BE49-F238E27FC236}">
                <a16:creationId xmlns:a16="http://schemas.microsoft.com/office/drawing/2014/main" id="{7A290ECF-E1F5-4AA5-96AA-4C43B1373E40}"/>
              </a:ext>
            </a:extLst>
          </p:cNvPr>
          <p:cNvSpPr>
            <a:spLocks noGrp="1"/>
          </p:cNvSpPr>
          <p:nvPr>
            <p:ph type="ftr" sz="quarter" idx="3"/>
          </p:nvPr>
        </p:nvSpPr>
        <p:spPr>
          <a:xfrm>
            <a:off x="7239000" y="6324600"/>
            <a:ext cx="14478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498974"/>
                </a:solidFill>
                <a:latin typeface="Arial" panose="020B0604020202020204" pitchFamily="34" charset="0"/>
                <a:cs typeface="Arial" panose="020B0604020202020204" pitchFamily="34" charset="0"/>
              </a:defRPr>
            </a:lvl1pPr>
          </a:lstStyle>
          <a:p>
            <a:pPr>
              <a:defRPr/>
            </a:pPr>
            <a:fld id="{35E45C42-813F-4741-ACD3-48B625E4C1D7}" type="slidenum">
              <a:rPr lang="en-US" altLang="en-US"/>
              <a:pPr>
                <a:defRPr/>
              </a:pPr>
              <a:t>‹#›</a:t>
            </a:fld>
            <a:endParaRPr lang="en-US" altLang="en-US"/>
          </a:p>
        </p:txBody>
      </p:sp>
      <p:sp>
        <p:nvSpPr>
          <p:cNvPr id="5126" name="Title Placeholder 1">
            <a:extLst>
              <a:ext uri="{FF2B5EF4-FFF2-40B4-BE49-F238E27FC236}">
                <a16:creationId xmlns:a16="http://schemas.microsoft.com/office/drawing/2014/main" id="{00694D62-7E76-4ADF-85CE-8C3AC998C26B}"/>
              </a:ext>
            </a:extLst>
          </p:cNvPr>
          <p:cNvSpPr>
            <a:spLocks noGrp="1"/>
          </p:cNvSpPr>
          <p:nvPr>
            <p:ph type="title"/>
          </p:nvPr>
        </p:nvSpPr>
        <p:spPr bwMode="auto">
          <a:xfrm>
            <a:off x="457200" y="1222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Tree>
  </p:cSld>
  <p:clrMap bg1="lt1" tx1="dk1" bg2="lt2" tx2="dk2" accent1="accent1" accent2="accent2" accent3="accent3" accent4="accent4" accent5="accent5" accent6="accent6" hlink="hlink" folHlink="folHlink"/>
  <p:sldLayoutIdLst>
    <p:sldLayoutId id="2147491503" r:id="rId1"/>
    <p:sldLayoutId id="2147491504" r:id="rId2"/>
    <p:sldLayoutId id="2147491505" r:id="rId3"/>
    <p:sldLayoutId id="2147491506" r:id="rId4"/>
    <p:sldLayoutId id="2147491507" r:id="rId5"/>
    <p:sldLayoutId id="2147491508" r:id="rId6"/>
    <p:sldLayoutId id="2147491509" r:id="rId7"/>
    <p:sldLayoutId id="2147491510" r:id="rId8"/>
    <p:sldLayoutId id="2147491511" r:id="rId9"/>
    <p:sldLayoutId id="2147491512" r:id="rId10"/>
    <p:sldLayoutId id="2147491513" r:id="rId11"/>
    <p:sldLayoutId id="2147491514" r:id="rId12"/>
    <p:sldLayoutId id="2147491515" r:id="rId13"/>
    <p:sldLayoutId id="2147491516" r:id="rId14"/>
    <p:sldLayoutId id="2147491517" r:id="rId15"/>
    <p:sldLayoutId id="2147491518" r:id="rId16"/>
    <p:sldLayoutId id="2147491519" r:id="rId17"/>
    <p:sldLayoutId id="2147491520" r:id="rId18"/>
  </p:sldLayoutIdLst>
  <p:transition spd="med">
    <p:fade/>
  </p:transition>
  <p:hf hdr="0" dt="0"/>
  <p:txStyles>
    <p:titleStyle>
      <a:lvl1pPr algn="l"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457200" indent="-457200" algn="l" rtl="0" eaLnBrk="0" fontAlgn="base" hangingPunct="0">
        <a:spcBef>
          <a:spcPct val="20000"/>
        </a:spcBef>
        <a:spcAft>
          <a:spcPct val="0"/>
        </a:spcAft>
        <a:buFont typeface="Wingdings" panose="05000000000000000000" pitchFamily="2" charset="2"/>
        <a:buChar char="§"/>
        <a:defRPr sz="3200" kern="1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7145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171700" indent="-3429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LtXoSiSWnnQ"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png"/><Relationship Id="rId21" Type="http://schemas.openxmlformats.org/officeDocument/2006/relationships/image" Target="../media/image46.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1.png"/><Relationship Id="rId20"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jpe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7.xml"/><Relationship Id="rId5" Type="http://schemas.openxmlformats.org/officeDocument/2006/relationships/image" Target="../media/image35.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descr="Cover.jpg">
            <a:extLst>
              <a:ext uri="{FF2B5EF4-FFF2-40B4-BE49-F238E27FC236}">
                <a16:creationId xmlns:a16="http://schemas.microsoft.com/office/drawing/2014/main" id="{6F484B11-2035-40FA-A737-0D233D1C37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5">
            <a:extLst>
              <a:ext uri="{FF2B5EF4-FFF2-40B4-BE49-F238E27FC236}">
                <a16:creationId xmlns:a16="http://schemas.microsoft.com/office/drawing/2014/main" id="{59E66EED-B311-473A-957A-2519818EDA60}"/>
              </a:ext>
            </a:extLst>
          </p:cNvPr>
          <p:cNvSpPr txBox="1">
            <a:spLocks noChangeArrowheads="1"/>
          </p:cNvSpPr>
          <p:nvPr/>
        </p:nvSpPr>
        <p:spPr bwMode="auto">
          <a:xfrm>
            <a:off x="7954963" y="512603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solidFill>
                <a:srgbClr val="717074"/>
              </a:solidFill>
              <a:latin typeface="Arial" panose="020B0604020202020204" pitchFamily="34" charset="0"/>
              <a:cs typeface="Arial" panose="020B0604020202020204" pitchFamily="34" charset="0"/>
            </a:endParaRPr>
          </a:p>
        </p:txBody>
      </p:sp>
      <p:pic>
        <p:nvPicPr>
          <p:cNvPr id="67588" name="Picture 12" descr="Cover.jpg">
            <a:extLst>
              <a:ext uri="{FF2B5EF4-FFF2-40B4-BE49-F238E27FC236}">
                <a16:creationId xmlns:a16="http://schemas.microsoft.com/office/drawing/2014/main" id="{4BA500EA-2834-4914-AAA4-CB9233B99C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3">
            <a:extLst>
              <a:ext uri="{FF2B5EF4-FFF2-40B4-BE49-F238E27FC236}">
                <a16:creationId xmlns:a16="http://schemas.microsoft.com/office/drawing/2014/main" id="{1FB08342-6B49-4429-A44B-863A3F56E4C3}"/>
              </a:ext>
            </a:extLst>
          </p:cNvPr>
          <p:cNvSpPr txBox="1">
            <a:spLocks noChangeArrowheads="1"/>
          </p:cNvSpPr>
          <p:nvPr/>
        </p:nvSpPr>
        <p:spPr bwMode="auto">
          <a:xfrm>
            <a:off x="533400" y="4876800"/>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pPr>
            <a:r>
              <a:rPr lang="en-US" altLang="en-US" sz="1600" b="1" dirty="0">
                <a:solidFill>
                  <a:srgbClr val="18345E"/>
                </a:solidFill>
                <a:latin typeface="Arial" panose="020B0604020202020204" pitchFamily="34" charset="0"/>
                <a:cs typeface="Arial" panose="020B0604020202020204" pitchFamily="34" charset="0"/>
              </a:rPr>
              <a:t>[Insert name of presenter] </a:t>
            </a:r>
          </a:p>
          <a:p>
            <a:pPr eaLnBrk="1" hangingPunct="1">
              <a:lnSpc>
                <a:spcPct val="150000"/>
              </a:lnSpc>
            </a:pPr>
            <a:r>
              <a:rPr lang="en-US" altLang="en-US" sz="1600" b="1" dirty="0">
                <a:solidFill>
                  <a:srgbClr val="18345E"/>
                </a:solidFill>
                <a:latin typeface="Arial" panose="020B0604020202020204" pitchFamily="34" charset="0"/>
                <a:cs typeface="Arial" panose="020B0604020202020204" pitchFamily="34" charset="0"/>
              </a:rPr>
              <a:t>[Insert date]</a:t>
            </a:r>
          </a:p>
        </p:txBody>
      </p:sp>
      <p:pic>
        <p:nvPicPr>
          <p:cNvPr id="67590" name="Picture 6" descr="IMA_Full-Color_RGB.png">
            <a:extLst>
              <a:ext uri="{FF2B5EF4-FFF2-40B4-BE49-F238E27FC236}">
                <a16:creationId xmlns:a16="http://schemas.microsoft.com/office/drawing/2014/main" id="{8BFD6972-04EE-41AC-ACC7-DBBCB901D6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773738"/>
            <a:ext cx="32639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Box 10">
            <a:extLst>
              <a:ext uri="{FF2B5EF4-FFF2-40B4-BE49-F238E27FC236}">
                <a16:creationId xmlns:a16="http://schemas.microsoft.com/office/drawing/2014/main" id="{4C40CCEC-E7E7-417F-8D6E-BCAEA52EE922}"/>
              </a:ext>
            </a:extLst>
          </p:cNvPr>
          <p:cNvSpPr txBox="1">
            <a:spLocks noChangeArrowheads="1"/>
          </p:cNvSpPr>
          <p:nvPr/>
        </p:nvSpPr>
        <p:spPr bwMode="auto">
          <a:xfrm>
            <a:off x="457200" y="4038600"/>
            <a:ext cx="845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100" dirty="0">
                <a:solidFill>
                  <a:srgbClr val="00B6E9"/>
                </a:solidFill>
                <a:latin typeface="Arial" panose="020B0604020202020204" pitchFamily="34" charset="0"/>
                <a:cs typeface="Arial" panose="020B0604020202020204" pitchFamily="34" charset="0"/>
              </a:rPr>
              <a:t>Discover Management Accounting</a:t>
            </a:r>
          </a:p>
        </p:txBody>
      </p:sp>
      <p:sp>
        <p:nvSpPr>
          <p:cNvPr id="67592" name="TextBox 11">
            <a:extLst>
              <a:ext uri="{FF2B5EF4-FFF2-40B4-BE49-F238E27FC236}">
                <a16:creationId xmlns:a16="http://schemas.microsoft.com/office/drawing/2014/main" id="{C3EB6190-2561-4ACF-AE60-7C971D3FB354}"/>
              </a:ext>
            </a:extLst>
          </p:cNvPr>
          <p:cNvSpPr txBox="1">
            <a:spLocks noChangeArrowheads="1"/>
          </p:cNvSpPr>
          <p:nvPr/>
        </p:nvSpPr>
        <p:spPr bwMode="auto">
          <a:xfrm>
            <a:off x="381000" y="3240088"/>
            <a:ext cx="84582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n-US" altLang="en-US" sz="5400" b="1" dirty="0">
                <a:solidFill>
                  <a:schemeClr val="accent1"/>
                </a:solidFill>
                <a:latin typeface="Times" panose="02020603050405020304" pitchFamily="18" charset="0"/>
                <a:cs typeface="Arial" panose="020B0604020202020204" pitchFamily="34" charset="0"/>
              </a:rPr>
              <a:t>Your Career. Your Story.</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2">
            <a:extLst>
              <a:ext uri="{FF2B5EF4-FFF2-40B4-BE49-F238E27FC236}">
                <a16:creationId xmlns:a16="http://schemas.microsoft.com/office/drawing/2014/main" id="{5C81C361-1C72-473A-9DAC-63F35E5D5E7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DED6A25-718F-47CD-BEAC-E1F6D84DAFC3}" type="slidenum">
              <a:rPr lang="en-US" altLang="en-US" smtClean="0">
                <a:solidFill>
                  <a:srgbClr val="498974"/>
                </a:solidFill>
                <a:latin typeface="Arial" panose="020B0604020202020204" pitchFamily="34" charset="0"/>
              </a:rPr>
              <a:pPr/>
              <a:t>10</a:t>
            </a:fld>
            <a:endParaRPr lang="en-US" altLang="en-US">
              <a:solidFill>
                <a:srgbClr val="498974"/>
              </a:solidFill>
              <a:latin typeface="Arial" panose="020B0604020202020204" pitchFamily="34" charset="0"/>
            </a:endParaRPr>
          </a:p>
        </p:txBody>
      </p:sp>
      <p:pic>
        <p:nvPicPr>
          <p:cNvPr id="106499" name="Picture 1">
            <a:extLst>
              <a:ext uri="{FF2B5EF4-FFF2-40B4-BE49-F238E27FC236}">
                <a16:creationId xmlns:a16="http://schemas.microsoft.com/office/drawing/2014/main" id="{2DF37736-2661-4EDE-87C1-75748AD25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296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itle 1">
            <a:extLst>
              <a:ext uri="{FF2B5EF4-FFF2-40B4-BE49-F238E27FC236}">
                <a16:creationId xmlns:a16="http://schemas.microsoft.com/office/drawing/2014/main" id="{BED44408-29E6-460B-A625-70A7CFAFEED2}"/>
              </a:ext>
            </a:extLst>
          </p:cNvPr>
          <p:cNvSpPr>
            <a:spLocks noGrp="1"/>
          </p:cNvSpPr>
          <p:nvPr>
            <p:ph type="title"/>
          </p:nvPr>
        </p:nvSpPr>
        <p:spPr>
          <a:xfrm>
            <a:off x="2286000" y="628650"/>
            <a:ext cx="5978525" cy="1276350"/>
          </a:xfrm>
        </p:spPr>
        <p:txBody>
          <a:bodyPr/>
          <a:lstStyle/>
          <a:p>
            <a:pPr eaLnBrk="1" hangingPunct="1"/>
            <a:r>
              <a:rPr lang="en-US" altLang="en-US" sz="3100" b="1">
                <a:solidFill>
                  <a:srgbClr val="003260"/>
                </a:solidFill>
                <a:ea typeface="MS PGothic" panose="020B0600070205080204" pitchFamily="34" charset="-128"/>
              </a:rPr>
              <a:t>Selorm Ankah, CMA</a:t>
            </a:r>
            <a:br>
              <a:rPr lang="en-US" altLang="en-US" sz="3200" b="1">
                <a:solidFill>
                  <a:srgbClr val="003260"/>
                </a:solidFill>
                <a:ea typeface="MS PGothic" panose="020B0600070205080204" pitchFamily="34" charset="-128"/>
              </a:rPr>
            </a:br>
            <a:r>
              <a:rPr lang="en-US" altLang="en-US" sz="1800">
                <a:solidFill>
                  <a:srgbClr val="003260"/>
                </a:solidFill>
                <a:ea typeface="MS PGothic" panose="020B0600070205080204" pitchFamily="34" charset="-128"/>
              </a:rPr>
              <a:t>Senior Program Manager</a:t>
            </a:r>
            <a:br>
              <a:rPr lang="en-US" altLang="en-US" sz="1800">
                <a:solidFill>
                  <a:srgbClr val="003260"/>
                </a:solidFill>
                <a:ea typeface="MS PGothic" panose="020B0600070205080204" pitchFamily="34" charset="-128"/>
              </a:rPr>
            </a:br>
            <a:r>
              <a:rPr lang="en-US" altLang="en-US" sz="1800">
                <a:solidFill>
                  <a:srgbClr val="003260"/>
                </a:solidFill>
                <a:ea typeface="MS PGothic" panose="020B0600070205080204" pitchFamily="34" charset="-128"/>
              </a:rPr>
              <a:t>Amazon</a:t>
            </a:r>
            <a:br>
              <a:rPr lang="en-US" altLang="en-US" sz="1800">
                <a:solidFill>
                  <a:srgbClr val="003260"/>
                </a:solidFill>
                <a:ea typeface="MS PGothic" panose="020B0600070205080204" pitchFamily="34" charset="-128"/>
              </a:rPr>
            </a:br>
            <a:endParaRPr lang="en-US" altLang="en-US" sz="1800" b="1">
              <a:solidFill>
                <a:srgbClr val="003260"/>
              </a:solidFill>
              <a:ea typeface="MS PGothic" panose="020B0600070205080204" pitchFamily="34" charset="-128"/>
            </a:endParaRPr>
          </a:p>
        </p:txBody>
      </p:sp>
      <p:sp>
        <p:nvSpPr>
          <p:cNvPr id="8" name="Rectangle 3">
            <a:extLst>
              <a:ext uri="{FF2B5EF4-FFF2-40B4-BE49-F238E27FC236}">
                <a16:creationId xmlns:a16="http://schemas.microsoft.com/office/drawing/2014/main" id="{F97E4D07-DA86-4D33-9756-5CEA9CB3E90F}"/>
              </a:ext>
            </a:extLst>
          </p:cNvPr>
          <p:cNvSpPr txBox="1">
            <a:spLocks noChangeArrowheads="1"/>
          </p:cNvSpPr>
          <p:nvPr/>
        </p:nvSpPr>
        <p:spPr bwMode="auto">
          <a:xfrm>
            <a:off x="2012950" y="2438400"/>
            <a:ext cx="6826250" cy="4267200"/>
          </a:xfrm>
          <a:prstGeom prst="rect">
            <a:avLst/>
          </a:prstGeom>
          <a:noFill/>
          <a:ln w="9525">
            <a:noFill/>
            <a:miter lim="800000"/>
            <a:headEnd/>
            <a:tailEnd/>
          </a:ln>
        </p:spPr>
        <p:txBody>
          <a:bodyPr/>
          <a:lstStyle/>
          <a:p>
            <a:pPr>
              <a:spcBef>
                <a:spcPct val="20000"/>
              </a:spcBef>
              <a:buClr>
                <a:srgbClr val="003663"/>
              </a:buClr>
              <a:defRPr/>
            </a:pPr>
            <a:r>
              <a:rPr lang="en-US" sz="1700" b="1" u="sng" kern="0" dirty="0">
                <a:solidFill>
                  <a:schemeClr val="accent1"/>
                </a:solidFill>
                <a:latin typeface="Arial"/>
              </a:rPr>
              <a:t>Job role</a:t>
            </a:r>
            <a:endParaRPr lang="en-US" sz="1700" b="1" kern="0" dirty="0">
              <a:solidFill>
                <a:schemeClr val="accent1"/>
              </a:solidFill>
              <a:latin typeface="Arial"/>
            </a:endParaRPr>
          </a:p>
          <a:p>
            <a:pPr eaLnBrk="1" fontAlgn="auto" hangingPunct="1">
              <a:spcBef>
                <a:spcPts val="0"/>
              </a:spcBef>
              <a:spcAft>
                <a:spcPts val="0"/>
              </a:spcAft>
              <a:defRPr/>
            </a:pPr>
            <a:r>
              <a:rPr lang="en-US" sz="1700" dirty="0">
                <a:solidFill>
                  <a:schemeClr val="accent1"/>
                </a:solidFill>
                <a:latin typeface="Arial"/>
              </a:rPr>
              <a:t>Senior Program Manager, Worldwide Operations Benchmarking, Amazon</a:t>
            </a:r>
            <a:br>
              <a:rPr lang="en-US" sz="1700" dirty="0">
                <a:solidFill>
                  <a:schemeClr val="accent1"/>
                </a:solidFill>
                <a:latin typeface="Arial"/>
              </a:rPr>
            </a:br>
            <a:endParaRPr lang="en-US" sz="1700" dirty="0">
              <a:solidFill>
                <a:schemeClr val="accent1"/>
              </a:solidFill>
              <a:latin typeface="Arial"/>
            </a:endParaRPr>
          </a:p>
          <a:p>
            <a:pPr>
              <a:spcBef>
                <a:spcPct val="20000"/>
              </a:spcBef>
              <a:defRPr/>
            </a:pPr>
            <a:r>
              <a:rPr lang="en-US" sz="1700" b="1" u="sng" kern="0" dirty="0">
                <a:solidFill>
                  <a:schemeClr val="accent1"/>
                </a:solidFill>
                <a:latin typeface="Arial"/>
              </a:rPr>
              <a:t>How does the CMA benefit </a:t>
            </a:r>
            <a:r>
              <a:rPr lang="en-US" sz="1700" b="1" u="sng" kern="0" dirty="0" err="1">
                <a:solidFill>
                  <a:schemeClr val="accent1"/>
                </a:solidFill>
                <a:latin typeface="Arial"/>
              </a:rPr>
              <a:t>Selorm</a:t>
            </a:r>
            <a:r>
              <a:rPr lang="en-US" sz="1700" b="1" u="sng" kern="0" dirty="0">
                <a:solidFill>
                  <a:schemeClr val="accent1"/>
                </a:solidFill>
                <a:latin typeface="Arial"/>
              </a:rPr>
              <a:t>?</a:t>
            </a:r>
            <a:endParaRPr lang="en-US" sz="1700" b="1" kern="0" dirty="0">
              <a:solidFill>
                <a:schemeClr val="accent1"/>
              </a:solidFill>
              <a:latin typeface="Arial"/>
            </a:endParaRPr>
          </a:p>
          <a:p>
            <a:pPr eaLnBrk="1" fontAlgn="auto" hangingPunct="1">
              <a:spcBef>
                <a:spcPts val="0"/>
              </a:spcBef>
              <a:spcAft>
                <a:spcPts val="0"/>
              </a:spcAft>
              <a:defRPr/>
            </a:pPr>
            <a:r>
              <a:rPr lang="en-US" sz="1700" dirty="0">
                <a:solidFill>
                  <a:schemeClr val="accent1"/>
                </a:solidFill>
                <a:latin typeface="Arial"/>
              </a:rPr>
              <a:t>“I manage the internal operations benchmarking program spanning North America, Europe, India, Japan, and the Middle East. I use a variety of analytical tools to identify areas of opportunity across regions for performance improvement, communicate these areas to the respective line of business VPs, and then provide a framework of standards and audits to close the gaps identified.” </a:t>
            </a:r>
          </a:p>
          <a:p>
            <a:pPr>
              <a:spcBef>
                <a:spcPct val="20000"/>
              </a:spcBef>
              <a:buClr>
                <a:srgbClr val="003663"/>
              </a:buClr>
              <a:defRPr/>
            </a:pPr>
            <a:endParaRPr lang="en-US" sz="1700" b="1" u="sng" kern="0" dirty="0">
              <a:solidFill>
                <a:schemeClr val="accent1"/>
              </a:solidFill>
              <a:latin typeface="Arial"/>
            </a:endParaRPr>
          </a:p>
          <a:p>
            <a:pPr>
              <a:spcBef>
                <a:spcPct val="20000"/>
              </a:spcBef>
              <a:defRPr/>
            </a:pPr>
            <a:r>
              <a:rPr lang="en-US" sz="1700" b="1" u="sng" kern="0" dirty="0">
                <a:solidFill>
                  <a:schemeClr val="accent1"/>
                </a:solidFill>
                <a:latin typeface="Arial"/>
              </a:rPr>
              <a:t>Advice from </a:t>
            </a:r>
            <a:r>
              <a:rPr lang="en-US" sz="1700" b="1" u="sng" kern="0" dirty="0" err="1">
                <a:solidFill>
                  <a:schemeClr val="accent1"/>
                </a:solidFill>
                <a:latin typeface="Arial"/>
              </a:rPr>
              <a:t>Selorm</a:t>
            </a:r>
            <a:br>
              <a:rPr lang="en-US" sz="1700" b="1" u="sng" kern="0" dirty="0">
                <a:solidFill>
                  <a:schemeClr val="accent1"/>
                </a:solidFill>
                <a:latin typeface="Arial"/>
              </a:rPr>
            </a:br>
            <a:r>
              <a:rPr lang="en-US" sz="1700" b="1" kern="0" dirty="0">
                <a:solidFill>
                  <a:schemeClr val="accent1"/>
                </a:solidFill>
                <a:latin typeface="Arial"/>
              </a:rPr>
              <a:t>“</a:t>
            </a:r>
            <a:r>
              <a:rPr lang="en-US" sz="1700" dirty="0">
                <a:solidFill>
                  <a:schemeClr val="accent1"/>
                </a:solidFill>
                <a:latin typeface="Arial"/>
              </a:rPr>
              <a:t>My advice to students is to start planning for the CMA exam in your freshman year and make every decision a deliberate one.” </a:t>
            </a:r>
          </a:p>
        </p:txBody>
      </p:sp>
      <p:pic>
        <p:nvPicPr>
          <p:cNvPr id="106502" name="Picture 3">
            <a:extLst>
              <a:ext uri="{FF2B5EF4-FFF2-40B4-BE49-F238E27FC236}">
                <a16:creationId xmlns:a16="http://schemas.microsoft.com/office/drawing/2014/main" id="{2B5D1734-2449-4918-ABEB-9FA14CC2A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1631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4">
            <a:extLst>
              <a:ext uri="{FF2B5EF4-FFF2-40B4-BE49-F238E27FC236}">
                <a16:creationId xmlns:a16="http://schemas.microsoft.com/office/drawing/2014/main" id="{8438D6D4-E52D-4B12-BDAB-5A2F06623B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77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884EA80-05FD-4D00-8465-A96F6909338C}"/>
              </a:ext>
            </a:extLst>
          </p:cNvPr>
          <p:cNvSpPr/>
          <p:nvPr/>
        </p:nvSpPr>
        <p:spPr>
          <a:xfrm>
            <a:off x="228600" y="5791200"/>
            <a:ext cx="16319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a:extLst>
              <a:ext uri="{FF2B5EF4-FFF2-40B4-BE49-F238E27FC236}">
                <a16:creationId xmlns:a16="http://schemas.microsoft.com/office/drawing/2014/main" id="{48BA0C7F-95EF-40F8-B3FC-A21420A65E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itle 1">
            <a:extLst>
              <a:ext uri="{FF2B5EF4-FFF2-40B4-BE49-F238E27FC236}">
                <a16:creationId xmlns:a16="http://schemas.microsoft.com/office/drawing/2014/main" id="{A278D404-F37D-4813-B860-C9880AD502AC}"/>
              </a:ext>
            </a:extLst>
          </p:cNvPr>
          <p:cNvSpPr>
            <a:spLocks noGrp="1"/>
          </p:cNvSpPr>
          <p:nvPr>
            <p:ph type="title"/>
          </p:nvPr>
        </p:nvSpPr>
        <p:spPr>
          <a:xfrm>
            <a:off x="457200" y="4141788"/>
            <a:ext cx="8229600" cy="811212"/>
          </a:xfrm>
        </p:spPr>
        <p:txBody>
          <a:bodyPr/>
          <a:lstStyle/>
          <a:p>
            <a:pPr eaLnBrk="1" hangingPunct="1">
              <a:lnSpc>
                <a:spcPct val="120000"/>
              </a:lnSpc>
            </a:pPr>
            <a:r>
              <a:rPr lang="en-US" altLang="en-US" sz="4000"/>
              <a:t>Gain an Edge with the CMA</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6F718CCF-56F4-4069-B636-BE292660A3A4}"/>
              </a:ext>
            </a:extLst>
          </p:cNvPr>
          <p:cNvSpPr>
            <a:spLocks noGrp="1"/>
          </p:cNvSpPr>
          <p:nvPr>
            <p:ph type="title"/>
          </p:nvPr>
        </p:nvSpPr>
        <p:spPr>
          <a:xfrm>
            <a:off x="330200" y="177800"/>
            <a:ext cx="8229600" cy="868363"/>
          </a:xfrm>
        </p:spPr>
        <p:txBody>
          <a:bodyPr/>
          <a:lstStyle/>
          <a:p>
            <a:pPr eaLnBrk="1" hangingPunct="1"/>
            <a:r>
              <a:rPr lang="en-US" altLang="en-US"/>
              <a:t>What Is the CMA?</a:t>
            </a:r>
          </a:p>
        </p:txBody>
      </p:sp>
      <p:sp>
        <p:nvSpPr>
          <p:cNvPr id="118787" name="Footer Placeholder 2">
            <a:extLst>
              <a:ext uri="{FF2B5EF4-FFF2-40B4-BE49-F238E27FC236}">
                <a16:creationId xmlns:a16="http://schemas.microsoft.com/office/drawing/2014/main" id="{05FA0BFE-C7D2-49C6-90BB-9369D4FA62FE}"/>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749E0E-58C0-473B-BBBD-62A97C505148}" type="slidenum">
              <a:rPr lang="en-US" altLang="en-US" smtClean="0">
                <a:solidFill>
                  <a:srgbClr val="498974"/>
                </a:solidFill>
                <a:latin typeface="Arial" panose="020B0604020202020204" pitchFamily="34" charset="0"/>
              </a:rPr>
              <a:pPr/>
              <a:t>12</a:t>
            </a:fld>
            <a:endParaRPr lang="en-US" altLang="en-US">
              <a:solidFill>
                <a:srgbClr val="498974"/>
              </a:solidFill>
              <a:latin typeface="Arial" panose="020B0604020202020204" pitchFamily="34" charset="0"/>
            </a:endParaRPr>
          </a:p>
        </p:txBody>
      </p:sp>
      <p:sp>
        <p:nvSpPr>
          <p:cNvPr id="82948" name="Rectangle 1027">
            <a:extLst>
              <a:ext uri="{FF2B5EF4-FFF2-40B4-BE49-F238E27FC236}">
                <a16:creationId xmlns:a16="http://schemas.microsoft.com/office/drawing/2014/main" id="{645DC50D-AC86-436F-95D4-185A4D2F87ED}"/>
              </a:ext>
            </a:extLst>
          </p:cNvPr>
          <p:cNvSpPr txBox="1">
            <a:spLocks noChangeArrowheads="1"/>
          </p:cNvSpPr>
          <p:nvPr/>
        </p:nvSpPr>
        <p:spPr bwMode="auto">
          <a:xfrm>
            <a:off x="685800" y="1673225"/>
            <a:ext cx="78486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130000"/>
              </a:lnSpc>
              <a:buFont typeface="Wingdings" pitchFamily="2" charset="2"/>
              <a:buChar char="§"/>
              <a:defRPr/>
            </a:pPr>
            <a:r>
              <a:rPr lang="en-US" altLang="en-US" sz="2000" dirty="0">
                <a:solidFill>
                  <a:schemeClr val="accent1"/>
                </a:solidFill>
                <a:latin typeface="Arial" pitchFamily="34" charset="0"/>
                <a:cs typeface="Arial" pitchFamily="34" charset="0"/>
              </a:rPr>
              <a:t>Globally recognized professional certification in </a:t>
            </a:r>
            <a:br>
              <a:rPr lang="en-US" altLang="en-US" sz="2000" dirty="0">
                <a:solidFill>
                  <a:schemeClr val="accent1"/>
                </a:solidFill>
                <a:latin typeface="Arial" pitchFamily="34" charset="0"/>
                <a:cs typeface="Arial" pitchFamily="34" charset="0"/>
              </a:rPr>
            </a:br>
            <a:r>
              <a:rPr lang="en-US" altLang="en-US" sz="2000" dirty="0">
                <a:solidFill>
                  <a:schemeClr val="accent1"/>
                </a:solidFill>
                <a:latin typeface="Arial" pitchFamily="34" charset="0"/>
                <a:cs typeface="Arial" pitchFamily="34" charset="0"/>
              </a:rPr>
              <a:t>management accounting</a:t>
            </a:r>
            <a:br>
              <a:rPr lang="en-US" altLang="en-US" sz="2000" dirty="0">
                <a:solidFill>
                  <a:schemeClr val="accent1"/>
                </a:solidFill>
                <a:latin typeface="Arial" pitchFamily="34" charset="0"/>
                <a:cs typeface="Arial" pitchFamily="34" charset="0"/>
              </a:rPr>
            </a:br>
            <a:endParaRPr lang="en-US" altLang="en-US" sz="1000" dirty="0">
              <a:solidFill>
                <a:schemeClr val="accent1"/>
              </a:solidFill>
              <a:latin typeface="Arial" pitchFamily="34" charset="0"/>
              <a:cs typeface="Arial" pitchFamily="34" charset="0"/>
            </a:endParaRPr>
          </a:p>
          <a:p>
            <a:pPr eaLnBrk="1" hangingPunct="1">
              <a:lnSpc>
                <a:spcPct val="130000"/>
              </a:lnSpc>
              <a:buFont typeface="Wingdings" pitchFamily="2" charset="2"/>
              <a:buChar char="§"/>
              <a:defRPr/>
            </a:pPr>
            <a:r>
              <a:rPr lang="en-US" altLang="en-US" sz="2000" dirty="0">
                <a:solidFill>
                  <a:schemeClr val="accent1"/>
                </a:solidFill>
                <a:latin typeface="Arial" pitchFamily="34" charset="0"/>
                <a:cs typeface="Arial" pitchFamily="34" charset="0"/>
              </a:rPr>
              <a:t>Focuses on advanced skills in accounting and </a:t>
            </a:r>
            <a:br>
              <a:rPr lang="en-US" altLang="en-US" sz="2000" dirty="0">
                <a:solidFill>
                  <a:schemeClr val="accent1"/>
                </a:solidFill>
                <a:latin typeface="Arial" pitchFamily="34" charset="0"/>
                <a:cs typeface="Arial" pitchFamily="34" charset="0"/>
              </a:rPr>
            </a:br>
            <a:r>
              <a:rPr lang="en-US" altLang="en-US" sz="2000" dirty="0">
                <a:solidFill>
                  <a:schemeClr val="accent1"/>
                </a:solidFill>
                <a:latin typeface="Arial" pitchFamily="34" charset="0"/>
                <a:cs typeface="Arial" pitchFamily="34" charset="0"/>
              </a:rPr>
              <a:t>financial management such as financial planning, </a:t>
            </a:r>
            <a:br>
              <a:rPr lang="en-US" altLang="en-US" sz="2000" dirty="0">
                <a:solidFill>
                  <a:schemeClr val="accent1"/>
                </a:solidFill>
                <a:latin typeface="Arial" pitchFamily="34" charset="0"/>
                <a:cs typeface="Arial" pitchFamily="34" charset="0"/>
              </a:rPr>
            </a:br>
            <a:r>
              <a:rPr lang="en-US" altLang="en-US" sz="2000" dirty="0">
                <a:solidFill>
                  <a:schemeClr val="accent1"/>
                </a:solidFill>
                <a:latin typeface="Arial" pitchFamily="34" charset="0"/>
                <a:cs typeface="Arial" pitchFamily="34" charset="0"/>
              </a:rPr>
              <a:t>analysis, control, and decision support</a:t>
            </a:r>
            <a:br>
              <a:rPr lang="en-US" altLang="en-US" sz="2000" dirty="0">
                <a:solidFill>
                  <a:schemeClr val="accent1"/>
                </a:solidFill>
                <a:latin typeface="Arial" pitchFamily="34" charset="0"/>
                <a:cs typeface="Arial" pitchFamily="34" charset="0"/>
              </a:rPr>
            </a:br>
            <a:endParaRPr lang="en-US" altLang="en-US" sz="1000" dirty="0">
              <a:solidFill>
                <a:schemeClr val="accent1"/>
              </a:solidFill>
              <a:latin typeface="Arial" pitchFamily="34" charset="0"/>
              <a:cs typeface="Arial" pitchFamily="34" charset="0"/>
            </a:endParaRPr>
          </a:p>
          <a:p>
            <a:pPr eaLnBrk="1" hangingPunct="1">
              <a:lnSpc>
                <a:spcPct val="130000"/>
              </a:lnSpc>
              <a:buFont typeface="Wingdings" pitchFamily="2" charset="2"/>
              <a:buChar char="§"/>
              <a:defRPr/>
            </a:pPr>
            <a:r>
              <a:rPr lang="en-US" altLang="en-US" sz="2000" dirty="0">
                <a:solidFill>
                  <a:schemeClr val="accent1"/>
                </a:solidFill>
                <a:latin typeface="Arial" pitchFamily="34" charset="0"/>
                <a:cs typeface="Arial" pitchFamily="34" charset="0"/>
              </a:rPr>
              <a:t>Enhances strategic thinking: CMAs can </a:t>
            </a:r>
            <a:br>
              <a:rPr lang="en-US" altLang="en-US" sz="2000" dirty="0">
                <a:solidFill>
                  <a:schemeClr val="accent1"/>
                </a:solidFill>
                <a:latin typeface="Arial" pitchFamily="34" charset="0"/>
                <a:cs typeface="Arial" pitchFamily="34" charset="0"/>
              </a:rPr>
            </a:br>
            <a:r>
              <a:rPr lang="en-US" altLang="en-US" sz="2000" dirty="0">
                <a:solidFill>
                  <a:schemeClr val="accent1"/>
                </a:solidFill>
                <a:latin typeface="Arial" pitchFamily="34" charset="0"/>
                <a:cs typeface="Arial" pitchFamily="34" charset="0"/>
              </a:rPr>
              <a:t>explain the "why" behind the numbers</a:t>
            </a:r>
          </a:p>
          <a:p>
            <a:pPr eaLnBrk="1" hangingPunct="1">
              <a:lnSpc>
                <a:spcPct val="130000"/>
              </a:lnSpc>
              <a:buFont typeface="Wingdings" pitchFamily="2" charset="2"/>
              <a:buChar char="§"/>
              <a:defRPr/>
            </a:pPr>
            <a:endParaRPr lang="en-US" altLang="en-US" sz="2000" dirty="0">
              <a:solidFill>
                <a:schemeClr val="accent1"/>
              </a:solidFill>
              <a:latin typeface="Arial" pitchFamily="34" charset="0"/>
              <a:cs typeface="Arial" pitchFamily="34" charset="0"/>
            </a:endParaRPr>
          </a:p>
          <a:p>
            <a:pPr marL="0" indent="0" eaLnBrk="1" hangingPunct="1">
              <a:lnSpc>
                <a:spcPct val="130000"/>
              </a:lnSpc>
              <a:defRPr/>
            </a:pPr>
            <a:br>
              <a:rPr lang="en-US" altLang="en-US" sz="2000" dirty="0">
                <a:solidFill>
                  <a:schemeClr val="accent1"/>
                </a:solidFill>
                <a:latin typeface="Arial" pitchFamily="34" charset="0"/>
                <a:cs typeface="Arial" pitchFamily="34" charset="0"/>
              </a:rPr>
            </a:br>
            <a:endParaRPr lang="en-US" altLang="en-US" sz="2000" dirty="0">
              <a:solidFill>
                <a:schemeClr val="accent1"/>
              </a:solidFill>
              <a:latin typeface="Arial" pitchFamily="34" charset="0"/>
              <a:cs typeface="Arial" pitchFamily="34" charset="0"/>
            </a:endParaRPr>
          </a:p>
        </p:txBody>
      </p:sp>
      <p:sp>
        <p:nvSpPr>
          <p:cNvPr id="118789" name="TextBox 4">
            <a:extLst>
              <a:ext uri="{FF2B5EF4-FFF2-40B4-BE49-F238E27FC236}">
                <a16:creationId xmlns:a16="http://schemas.microsoft.com/office/drawing/2014/main" id="{F7581D69-9A0A-417F-BAF1-85B9842D19DC}"/>
              </a:ext>
            </a:extLst>
          </p:cNvPr>
          <p:cNvSpPr txBox="1">
            <a:spLocks noChangeArrowheads="1"/>
          </p:cNvSpPr>
          <p:nvPr/>
        </p:nvSpPr>
        <p:spPr bwMode="auto">
          <a:xfrm>
            <a:off x="11582400" y="8458200"/>
            <a:ext cx="3581400" cy="17541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FF0000"/>
                </a:solidFill>
                <a:latin typeface="Arial" panose="020B0604020202020204" pitchFamily="34" charset="0"/>
                <a:cs typeface="Arial" panose="020B0604020202020204" pitchFamily="34" charset="0"/>
              </a:rPr>
              <a:t>To me, this slide makes it look like one box impacts another box (i.e. box 1 influences box 2, and box 2 influences box 3). This isn’t the case. We can discuss in person.</a:t>
            </a:r>
          </a:p>
        </p:txBody>
      </p:sp>
      <p:sp>
        <p:nvSpPr>
          <p:cNvPr id="22" name="Parallelogram 21">
            <a:extLst>
              <a:ext uri="{FF2B5EF4-FFF2-40B4-BE49-F238E27FC236}">
                <a16:creationId xmlns:a16="http://schemas.microsoft.com/office/drawing/2014/main" id="{A95F8CFF-3E90-4EB7-83E0-694F80705BA2}"/>
              </a:ext>
            </a:extLst>
          </p:cNvPr>
          <p:cNvSpPr/>
          <p:nvPr/>
        </p:nvSpPr>
        <p:spPr>
          <a:xfrm>
            <a:off x="769938" y="-187325"/>
            <a:ext cx="7604125" cy="93662"/>
          </a:xfrm>
          <a:prstGeom prst="parallelogram">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600" dirty="0"/>
          </a:p>
        </p:txBody>
      </p:sp>
      <p:pic>
        <p:nvPicPr>
          <p:cNvPr id="118791" name="Picture 2">
            <a:extLst>
              <a:ext uri="{FF2B5EF4-FFF2-40B4-BE49-F238E27FC236}">
                <a16:creationId xmlns:a16="http://schemas.microsoft.com/office/drawing/2014/main" id="{D4EE708B-E3C3-4321-9F45-96A9CB232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3886200"/>
            <a:ext cx="32766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7">
            <a:extLst>
              <a:ext uri="{FF2B5EF4-FFF2-40B4-BE49-F238E27FC236}">
                <a16:creationId xmlns:a16="http://schemas.microsoft.com/office/drawing/2014/main" id="{1AAB1FB5-61CF-48C8-BFA1-D64EBE672C87}"/>
              </a:ext>
            </a:extLst>
          </p:cNvPr>
          <p:cNvSpPr txBox="1">
            <a:spLocks noChangeArrowheads="1"/>
          </p:cNvSpPr>
          <p:nvPr/>
        </p:nvSpPr>
        <p:spPr bwMode="auto">
          <a:xfrm>
            <a:off x="1852613" y="4953000"/>
            <a:ext cx="609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None/>
            </a:pPr>
            <a:r>
              <a:rPr lang="en-US" altLang="en-US" sz="2000">
                <a:solidFill>
                  <a:srgbClr val="003260"/>
                </a:solidFill>
                <a:latin typeface="Arial" panose="020B0604020202020204" pitchFamily="34" charset="0"/>
                <a:cs typeface="Arial" panose="020B0604020202020204" pitchFamily="34" charset="0"/>
              </a:rPr>
              <a:t>Active membership in IMA</a:t>
            </a:r>
          </a:p>
        </p:txBody>
      </p:sp>
      <p:sp>
        <p:nvSpPr>
          <p:cNvPr id="147459" name="Title 2">
            <a:extLst>
              <a:ext uri="{FF2B5EF4-FFF2-40B4-BE49-F238E27FC236}">
                <a16:creationId xmlns:a16="http://schemas.microsoft.com/office/drawing/2014/main" id="{8AA7CB0A-936D-4B5C-83D4-027C163236AE}"/>
              </a:ext>
            </a:extLst>
          </p:cNvPr>
          <p:cNvSpPr>
            <a:spLocks noGrp="1"/>
          </p:cNvSpPr>
          <p:nvPr>
            <p:ph type="title"/>
          </p:nvPr>
        </p:nvSpPr>
        <p:spPr/>
        <p:txBody>
          <a:bodyPr/>
          <a:lstStyle/>
          <a:p>
            <a:pPr eaLnBrk="1" hangingPunct="1"/>
            <a:r>
              <a:rPr lang="en-US" altLang="en-US"/>
              <a:t>Program Requirements</a:t>
            </a:r>
          </a:p>
        </p:txBody>
      </p:sp>
      <p:sp>
        <p:nvSpPr>
          <p:cNvPr id="147460" name="TextBox 15">
            <a:extLst>
              <a:ext uri="{FF2B5EF4-FFF2-40B4-BE49-F238E27FC236}">
                <a16:creationId xmlns:a16="http://schemas.microsoft.com/office/drawing/2014/main" id="{B1D3D2BA-0D5A-47E4-BAF1-6B186C43B7B7}"/>
              </a:ext>
            </a:extLst>
          </p:cNvPr>
          <p:cNvSpPr txBox="1">
            <a:spLocks noChangeArrowheads="1"/>
          </p:cNvSpPr>
          <p:nvPr/>
        </p:nvSpPr>
        <p:spPr bwMode="auto">
          <a:xfrm>
            <a:off x="1808163" y="1793875"/>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solidFill>
                  <a:srgbClr val="003260"/>
                </a:solidFill>
                <a:latin typeface="Arial" panose="020B0604020202020204" pitchFamily="34" charset="0"/>
                <a:cs typeface="Arial" panose="020B0604020202020204" pitchFamily="34" charset="0"/>
              </a:rPr>
              <a:t>Completion of two exams</a:t>
            </a:r>
          </a:p>
          <a:p>
            <a:pPr eaLnBrk="1" hangingPunct="1"/>
            <a:endParaRPr lang="en-US" altLang="en-US" sz="2000">
              <a:solidFill>
                <a:srgbClr val="003260"/>
              </a:solidFill>
              <a:latin typeface="Arial" panose="020B0604020202020204" pitchFamily="34" charset="0"/>
              <a:cs typeface="Arial" panose="020B0604020202020204" pitchFamily="34" charset="0"/>
            </a:endParaRPr>
          </a:p>
        </p:txBody>
      </p:sp>
      <p:sp>
        <p:nvSpPr>
          <p:cNvPr id="147461" name="TextBox 16">
            <a:extLst>
              <a:ext uri="{FF2B5EF4-FFF2-40B4-BE49-F238E27FC236}">
                <a16:creationId xmlns:a16="http://schemas.microsoft.com/office/drawing/2014/main" id="{E3084BCF-097D-46A8-8527-1FEE67927C47}"/>
              </a:ext>
            </a:extLst>
          </p:cNvPr>
          <p:cNvSpPr txBox="1">
            <a:spLocks noChangeArrowheads="1"/>
          </p:cNvSpPr>
          <p:nvPr/>
        </p:nvSpPr>
        <p:spPr bwMode="auto">
          <a:xfrm>
            <a:off x="1808163" y="2674938"/>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solidFill>
                  <a:srgbClr val="003260"/>
                </a:solidFill>
                <a:latin typeface="Arial" panose="020B0604020202020204" pitchFamily="34" charset="0"/>
                <a:cs typeface="Arial" panose="020B0604020202020204" pitchFamily="34" charset="0"/>
              </a:rPr>
              <a:t>Bachelor’s degree from an accredited college or university (in any major)</a:t>
            </a:r>
          </a:p>
          <a:p>
            <a:pPr eaLnBrk="1" hangingPunct="1"/>
            <a:endParaRPr lang="en-US" altLang="en-US" sz="2000">
              <a:solidFill>
                <a:srgbClr val="003260"/>
              </a:solidFill>
              <a:latin typeface="Arial" panose="020B0604020202020204" pitchFamily="34" charset="0"/>
              <a:cs typeface="Arial" panose="020B0604020202020204" pitchFamily="34" charset="0"/>
            </a:endParaRPr>
          </a:p>
        </p:txBody>
      </p:sp>
      <p:sp>
        <p:nvSpPr>
          <p:cNvPr id="147462" name="TextBox 17">
            <a:extLst>
              <a:ext uri="{FF2B5EF4-FFF2-40B4-BE49-F238E27FC236}">
                <a16:creationId xmlns:a16="http://schemas.microsoft.com/office/drawing/2014/main" id="{546AC757-51BA-4639-A488-F1628A147989}"/>
              </a:ext>
            </a:extLst>
          </p:cNvPr>
          <p:cNvSpPr txBox="1">
            <a:spLocks noChangeArrowheads="1"/>
          </p:cNvSpPr>
          <p:nvPr/>
        </p:nvSpPr>
        <p:spPr bwMode="auto">
          <a:xfrm>
            <a:off x="1809750" y="3878263"/>
            <a:ext cx="5141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solidFill>
                  <a:srgbClr val="003260"/>
                </a:solidFill>
                <a:latin typeface="Arial" panose="020B0604020202020204" pitchFamily="34" charset="0"/>
                <a:cs typeface="Arial" panose="020B0604020202020204" pitchFamily="34" charset="0"/>
              </a:rPr>
              <a:t>Two years of relevant work experience</a:t>
            </a:r>
          </a:p>
          <a:p>
            <a:pPr eaLnBrk="1" hangingPunct="1"/>
            <a:endParaRPr lang="en-US" altLang="en-US" sz="2000">
              <a:solidFill>
                <a:srgbClr val="003260"/>
              </a:solidFill>
              <a:latin typeface="Arial" panose="020B0604020202020204" pitchFamily="34" charset="0"/>
              <a:cs typeface="Arial" panose="020B0604020202020204" pitchFamily="34" charset="0"/>
            </a:endParaRPr>
          </a:p>
        </p:txBody>
      </p:sp>
      <p:pic>
        <p:nvPicPr>
          <p:cNvPr id="147463" name="Picture 1" descr="icon-5.png">
            <a:extLst>
              <a:ext uri="{FF2B5EF4-FFF2-40B4-BE49-F238E27FC236}">
                <a16:creationId xmlns:a16="http://schemas.microsoft.com/office/drawing/2014/main" id="{A6720C92-D2CC-418A-9E5F-96CC1F2435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4724400"/>
            <a:ext cx="7493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4" name="Picture 2" descr="icon-6.png">
            <a:extLst>
              <a:ext uri="{FF2B5EF4-FFF2-40B4-BE49-F238E27FC236}">
                <a16:creationId xmlns:a16="http://schemas.microsoft.com/office/drawing/2014/main" id="{53F2FC38-43E4-4904-BC70-F552E8D2E7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738" y="3843338"/>
            <a:ext cx="625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5" name="Picture 3" descr="icon-7.png">
            <a:extLst>
              <a:ext uri="{FF2B5EF4-FFF2-40B4-BE49-F238E27FC236}">
                <a16:creationId xmlns:a16="http://schemas.microsoft.com/office/drawing/2014/main" id="{D472D45C-8841-41BD-8B16-FE2F9A49A6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38" y="2700338"/>
            <a:ext cx="8016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6" name="Picture 4" descr="icon-8.png">
            <a:extLst>
              <a:ext uri="{FF2B5EF4-FFF2-40B4-BE49-F238E27FC236}">
                <a16:creationId xmlns:a16="http://schemas.microsoft.com/office/drawing/2014/main" id="{7D01907D-FB2D-4735-92A0-0E63A463806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22425"/>
            <a:ext cx="7175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05D191A1-F72D-49CA-B197-B6FC37D42B0C}"/>
              </a:ext>
            </a:extLst>
          </p:cNvPr>
          <p:cNvSpPr>
            <a:spLocks noGrp="1"/>
          </p:cNvSpPr>
          <p:nvPr>
            <p:ph type="title"/>
          </p:nvPr>
        </p:nvSpPr>
        <p:spPr>
          <a:xfrm>
            <a:off x="304800" y="76200"/>
            <a:ext cx="8839200" cy="966788"/>
          </a:xfrm>
        </p:spPr>
        <p:txBody>
          <a:bodyPr/>
          <a:lstStyle/>
          <a:p>
            <a:pPr eaLnBrk="1" hangingPunct="1"/>
            <a:r>
              <a:rPr lang="en-US" altLang="en-US"/>
              <a:t>Students Like You Are Pursuing the CMA</a:t>
            </a:r>
          </a:p>
        </p:txBody>
      </p:sp>
      <p:sp>
        <p:nvSpPr>
          <p:cNvPr id="126979" name="Footer Placeholder 2">
            <a:extLst>
              <a:ext uri="{FF2B5EF4-FFF2-40B4-BE49-F238E27FC236}">
                <a16:creationId xmlns:a16="http://schemas.microsoft.com/office/drawing/2014/main" id="{5CD01ABE-3C64-4EA6-BAF9-26C5EAE03664}"/>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43EC71-8087-44EA-9126-24B9D3432A27}" type="slidenum">
              <a:rPr lang="en-US" altLang="en-US" smtClean="0">
                <a:solidFill>
                  <a:srgbClr val="498974"/>
                </a:solidFill>
                <a:latin typeface="Arial" panose="020B0604020202020204" pitchFamily="34" charset="0"/>
              </a:rPr>
              <a:pPr/>
              <a:t>14</a:t>
            </a:fld>
            <a:endParaRPr lang="en-US" altLang="en-US">
              <a:solidFill>
                <a:srgbClr val="498974"/>
              </a:solidFill>
              <a:latin typeface="Arial" panose="020B0604020202020204" pitchFamily="34" charset="0"/>
            </a:endParaRPr>
          </a:p>
        </p:txBody>
      </p:sp>
      <p:pic>
        <p:nvPicPr>
          <p:cNvPr id="126980" name="Picture 2">
            <a:hlinkClick r:id="rId3"/>
            <a:extLst>
              <a:ext uri="{FF2B5EF4-FFF2-40B4-BE49-F238E27FC236}">
                <a16:creationId xmlns:a16="http://schemas.microsoft.com/office/drawing/2014/main" id="{CA501A76-F2EB-4E7E-8701-D0ABC6BD17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400800" cy="4178300"/>
          </a:xfrm>
          <a:prstGeom prst="rect">
            <a:avLst/>
          </a:prstGeom>
          <a:noFill/>
          <a:ln w="57150">
            <a:solidFill>
              <a:srgbClr val="65C29C">
                <a:alpha val="45882"/>
              </a:srgb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49DECDBA-62F6-4CFF-92FB-AEC6F3B4BAFF}"/>
              </a:ext>
            </a:extLst>
          </p:cNvPr>
          <p:cNvSpPr>
            <a:spLocks noGrp="1"/>
          </p:cNvSpPr>
          <p:nvPr>
            <p:ph type="title"/>
          </p:nvPr>
        </p:nvSpPr>
        <p:spPr>
          <a:xfrm>
            <a:off x="457200" y="122238"/>
            <a:ext cx="8382000" cy="868362"/>
          </a:xfrm>
        </p:spPr>
        <p:txBody>
          <a:bodyPr/>
          <a:lstStyle/>
          <a:p>
            <a:pPr eaLnBrk="1" hangingPunct="1"/>
            <a:r>
              <a:rPr lang="en-US" altLang="en-US"/>
              <a:t>Why Take the CMA Exam Now? </a:t>
            </a:r>
          </a:p>
        </p:txBody>
      </p:sp>
      <p:sp>
        <p:nvSpPr>
          <p:cNvPr id="139267" name="Footer Placeholder 2">
            <a:extLst>
              <a:ext uri="{FF2B5EF4-FFF2-40B4-BE49-F238E27FC236}">
                <a16:creationId xmlns:a16="http://schemas.microsoft.com/office/drawing/2014/main" id="{ECCE920C-CE8E-4D4A-A4C2-5D8E80F688D0}"/>
              </a:ext>
            </a:extLst>
          </p:cNvPr>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F14169-295B-4ABD-BD83-5818D7EA1A5C}" type="slidenum">
              <a:rPr lang="en-US" altLang="en-US" smtClean="0">
                <a:solidFill>
                  <a:srgbClr val="498974"/>
                </a:solidFill>
                <a:latin typeface="Arial" panose="020B0604020202020204" pitchFamily="34" charset="0"/>
              </a:rPr>
              <a:pPr/>
              <a:t>15</a:t>
            </a:fld>
            <a:endParaRPr lang="en-US" altLang="en-US">
              <a:solidFill>
                <a:srgbClr val="498974"/>
              </a:solidFill>
              <a:latin typeface="Arial" panose="020B0604020202020204" pitchFamily="34" charset="0"/>
            </a:endParaRPr>
          </a:p>
        </p:txBody>
      </p:sp>
      <p:pic>
        <p:nvPicPr>
          <p:cNvPr id="139268" name="Picture 1">
            <a:extLst>
              <a:ext uri="{FF2B5EF4-FFF2-40B4-BE49-F238E27FC236}">
                <a16:creationId xmlns:a16="http://schemas.microsoft.com/office/drawing/2014/main" id="{B8CD0011-FD48-4057-AF27-FE20929338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63950"/>
            <a:ext cx="58864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CED153A-8A37-496E-B569-67A1B0AE2306}"/>
              </a:ext>
            </a:extLst>
          </p:cNvPr>
          <p:cNvSpPr txBox="1">
            <a:spLocks noChangeArrowheads="1"/>
          </p:cNvSpPr>
          <p:nvPr/>
        </p:nvSpPr>
        <p:spPr>
          <a:xfrm>
            <a:off x="266700" y="1676400"/>
            <a:ext cx="6743700" cy="3505200"/>
          </a:xfrm>
          <a:prstGeom prst="rect">
            <a:avLst/>
          </a:prstGeom>
        </p:spPr>
        <p:txBody>
          <a:bodyPr>
            <a:normAutofit/>
          </a:bodyPr>
          <a:lstStyle>
            <a:lvl1pPr marL="457200" indent="-457200" algn="l" defTabSz="914400" rtl="0" eaLnBrk="1" latinLnBrk="0" hangingPunct="1">
              <a:spcBef>
                <a:spcPct val="20000"/>
              </a:spcBef>
              <a:buFont typeface="Wingdings" panose="05000000000000000000" pitchFamily="2" charset="2"/>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altLang="en-US" sz="1800" dirty="0">
                <a:solidFill>
                  <a:schemeClr val="accent1"/>
                </a:solidFill>
              </a:rPr>
              <a:t>Students can take the CMA exam </a:t>
            </a:r>
            <a:r>
              <a:rPr lang="en-US" altLang="en-US" sz="1800" i="1" dirty="0">
                <a:solidFill>
                  <a:schemeClr val="accent1"/>
                </a:solidFill>
              </a:rPr>
              <a:t>before </a:t>
            </a:r>
            <a:r>
              <a:rPr lang="en-US" altLang="en-US" sz="1800" dirty="0">
                <a:solidFill>
                  <a:schemeClr val="accent1"/>
                </a:solidFill>
              </a:rPr>
              <a:t>graduation</a:t>
            </a:r>
            <a:br>
              <a:rPr lang="en-US" altLang="en-US" sz="1800" dirty="0">
                <a:solidFill>
                  <a:schemeClr val="accent1"/>
                </a:solidFill>
              </a:rPr>
            </a:br>
            <a:endParaRPr lang="en-US" altLang="en-US" sz="1200" dirty="0">
              <a:solidFill>
                <a:schemeClr val="accent1"/>
              </a:solidFill>
            </a:endParaRPr>
          </a:p>
          <a:p>
            <a:pPr fontAlgn="auto">
              <a:spcAft>
                <a:spcPts val="0"/>
              </a:spcAft>
              <a:defRPr/>
            </a:pPr>
            <a:r>
              <a:rPr lang="en-US" altLang="en-US" sz="1800" dirty="0">
                <a:solidFill>
                  <a:schemeClr val="accent1"/>
                </a:solidFill>
              </a:rPr>
              <a:t>The CMA exam tests topics you study in college courses</a:t>
            </a:r>
            <a:br>
              <a:rPr lang="en-US" altLang="en-US" sz="1800" dirty="0">
                <a:solidFill>
                  <a:schemeClr val="accent1"/>
                </a:solidFill>
              </a:rPr>
            </a:br>
            <a:endParaRPr lang="en-US" altLang="en-US" sz="1200" dirty="0">
              <a:solidFill>
                <a:schemeClr val="accent1"/>
              </a:solidFill>
            </a:endParaRPr>
          </a:p>
          <a:p>
            <a:pPr fontAlgn="auto">
              <a:spcAft>
                <a:spcPts val="0"/>
              </a:spcAft>
              <a:defRPr/>
            </a:pPr>
            <a:r>
              <a:rPr lang="en-US" altLang="en-US" sz="1800" dirty="0">
                <a:solidFill>
                  <a:schemeClr val="accent1"/>
                </a:solidFill>
              </a:rPr>
              <a:t>Students are more efficient studiers than professionals who have been out of school for many years</a:t>
            </a:r>
            <a:br>
              <a:rPr lang="en-US" altLang="en-US" sz="1800" dirty="0">
                <a:solidFill>
                  <a:schemeClr val="accent1"/>
                </a:solidFill>
              </a:rPr>
            </a:br>
            <a:endParaRPr lang="en-US" altLang="en-US" sz="1200" dirty="0">
              <a:solidFill>
                <a:schemeClr val="accent1"/>
              </a:solidFill>
            </a:endParaRPr>
          </a:p>
          <a:p>
            <a:pPr fontAlgn="auto">
              <a:lnSpc>
                <a:spcPct val="130000"/>
              </a:lnSpc>
              <a:spcAft>
                <a:spcPts val="0"/>
              </a:spcAft>
              <a:defRPr/>
            </a:pPr>
            <a:r>
              <a:rPr lang="en-US" altLang="en-US" sz="1800" dirty="0">
                <a:solidFill>
                  <a:schemeClr val="accent1"/>
                </a:solidFill>
              </a:rPr>
              <a:t>IMA offers reduced membership and CMA exam-related fees for students</a:t>
            </a:r>
          </a:p>
          <a:p>
            <a:pPr marL="0" indent="0" fontAlgn="auto">
              <a:spcAft>
                <a:spcPts val="0"/>
              </a:spcAft>
              <a:buFont typeface="Wingdings" panose="05000000000000000000" pitchFamily="2" charset="2"/>
              <a:buNone/>
              <a:defRPr/>
            </a:pPr>
            <a:endParaRPr lang="en-US" altLang="en-US" sz="1800" dirty="0">
              <a:solidFill>
                <a:schemeClr val="accent1"/>
              </a:solidFill>
            </a:endParaRPr>
          </a:p>
          <a:p>
            <a:pPr fontAlgn="auto">
              <a:spcAft>
                <a:spcPts val="0"/>
              </a:spcAft>
              <a:buFontTx/>
              <a:buNone/>
              <a:defRPr/>
            </a:pPr>
            <a:endParaRPr lang="en-US" altLang="en-US" sz="500" dirty="0">
              <a:solidFill>
                <a:schemeClr val="accent1"/>
              </a:solidFill>
            </a:endParaRPr>
          </a:p>
        </p:txBody>
      </p:sp>
      <p:sp>
        <p:nvSpPr>
          <p:cNvPr id="139270" name="Rectangle 1">
            <a:extLst>
              <a:ext uri="{FF2B5EF4-FFF2-40B4-BE49-F238E27FC236}">
                <a16:creationId xmlns:a16="http://schemas.microsoft.com/office/drawing/2014/main" id="{2B17B35E-ECBE-4640-84B5-B7AA17E2D44D}"/>
              </a:ext>
            </a:extLst>
          </p:cNvPr>
          <p:cNvSpPr>
            <a:spLocks noChangeArrowheads="1"/>
          </p:cNvSpPr>
          <p:nvPr/>
        </p:nvSpPr>
        <p:spPr bwMode="auto">
          <a:xfrm>
            <a:off x="342900" y="4719638"/>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b="1">
                <a:solidFill>
                  <a:srgbClr val="002060"/>
                </a:solidFill>
              </a:rPr>
              <a:t>If you are looking for an advanced certification</a:t>
            </a:r>
          </a:p>
          <a:p>
            <a:pPr algn="ctr"/>
            <a:r>
              <a:rPr lang="en-US" altLang="en-US" b="1">
                <a:solidFill>
                  <a:srgbClr val="002060"/>
                </a:solidFill>
              </a:rPr>
              <a:t> to build your skills, resume, and earning potential – </a:t>
            </a:r>
          </a:p>
          <a:p>
            <a:pPr algn="ctr"/>
            <a:r>
              <a:rPr lang="en-US" altLang="en-US" b="1">
                <a:solidFill>
                  <a:srgbClr val="002060"/>
                </a:solidFill>
              </a:rPr>
              <a:t>the CMA is the right choice!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8B1FD693-B940-46E1-AF1C-0D1727D3EEA9}"/>
              </a:ext>
            </a:extLst>
          </p:cNvPr>
          <p:cNvSpPr>
            <a:spLocks noGrp="1"/>
          </p:cNvSpPr>
          <p:nvPr>
            <p:ph type="title"/>
          </p:nvPr>
        </p:nvSpPr>
        <p:spPr/>
        <p:txBody>
          <a:bodyPr/>
          <a:lstStyle/>
          <a:p>
            <a:pPr eaLnBrk="1" hangingPunct="1"/>
            <a:r>
              <a:rPr lang="en-US" altLang="en-US"/>
              <a:t>CMA Scholarship Program</a:t>
            </a:r>
          </a:p>
        </p:txBody>
      </p:sp>
      <p:sp>
        <p:nvSpPr>
          <p:cNvPr id="141315" name="Footer Placeholder 2">
            <a:extLst>
              <a:ext uri="{FF2B5EF4-FFF2-40B4-BE49-F238E27FC236}">
                <a16:creationId xmlns:a16="http://schemas.microsoft.com/office/drawing/2014/main" id="{198FCC97-BD45-4CDD-9B8F-800646F03231}"/>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FE4D7A-AFCE-4C74-A595-2A8E839814AB}" type="slidenum">
              <a:rPr lang="en-US" altLang="en-US" smtClean="0">
                <a:solidFill>
                  <a:srgbClr val="498974"/>
                </a:solidFill>
                <a:latin typeface="Arial" panose="020B0604020202020204" pitchFamily="34" charset="0"/>
              </a:rPr>
              <a:pPr/>
              <a:t>16</a:t>
            </a:fld>
            <a:endParaRPr lang="en-US" altLang="en-US">
              <a:solidFill>
                <a:srgbClr val="498974"/>
              </a:solidFill>
              <a:latin typeface="Arial" panose="020B0604020202020204" pitchFamily="34" charset="0"/>
            </a:endParaRPr>
          </a:p>
        </p:txBody>
      </p:sp>
      <p:sp>
        <p:nvSpPr>
          <p:cNvPr id="8" name="Rounded Rectangle 7">
            <a:extLst>
              <a:ext uri="{FF2B5EF4-FFF2-40B4-BE49-F238E27FC236}">
                <a16:creationId xmlns:a16="http://schemas.microsoft.com/office/drawing/2014/main" id="{2DB7F658-5EFD-49E0-A136-4B7BB5A92214}"/>
              </a:ext>
            </a:extLst>
          </p:cNvPr>
          <p:cNvSpPr/>
          <p:nvPr/>
        </p:nvSpPr>
        <p:spPr>
          <a:xfrm>
            <a:off x="457200" y="2343150"/>
            <a:ext cx="5403850" cy="2990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171450" indent="-1714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30000"/>
              </a:lnSpc>
              <a:buFont typeface="Arial" panose="020B0604020202020204" pitchFamily="34" charset="0"/>
              <a:buChar char="•"/>
              <a:defRPr/>
            </a:pPr>
            <a:r>
              <a:rPr lang="en-US" altLang="en-US" sz="1800" dirty="0">
                <a:solidFill>
                  <a:schemeClr val="accent1"/>
                </a:solidFill>
                <a:latin typeface="Arial" panose="020B0604020202020204" pitchFamily="34" charset="0"/>
                <a:cs typeface="Arial" panose="020B0604020202020204" pitchFamily="34" charset="0"/>
              </a:rPr>
              <a:t>Available to all accounting/finance students (undergrad and graduate)</a:t>
            </a:r>
          </a:p>
          <a:p>
            <a:pPr eaLnBrk="1" hangingPunct="1">
              <a:lnSpc>
                <a:spcPct val="130000"/>
              </a:lnSpc>
              <a:buFont typeface="Arial" panose="020B0604020202020204" pitchFamily="34" charset="0"/>
              <a:buChar char="•"/>
              <a:defRPr/>
            </a:pPr>
            <a:r>
              <a:rPr lang="en-US" altLang="en-US" sz="1800" dirty="0">
                <a:solidFill>
                  <a:schemeClr val="accent1"/>
                </a:solidFill>
                <a:latin typeface="Arial" panose="020B0604020202020204" pitchFamily="34" charset="0"/>
                <a:cs typeface="Arial" panose="020B0604020202020204" pitchFamily="34" charset="0"/>
              </a:rPr>
              <a:t>Faculty must nominate students </a:t>
            </a:r>
          </a:p>
          <a:p>
            <a:pPr eaLnBrk="1" hangingPunct="1">
              <a:lnSpc>
                <a:spcPct val="130000"/>
              </a:lnSpc>
              <a:buFont typeface="Arial" panose="020B0604020202020204" pitchFamily="34" charset="0"/>
              <a:buChar char="•"/>
              <a:defRPr/>
            </a:pPr>
            <a:r>
              <a:rPr lang="en-US" altLang="en-US" sz="1800" dirty="0">
                <a:solidFill>
                  <a:schemeClr val="accent1"/>
                </a:solidFill>
                <a:latin typeface="Arial" panose="020B0604020202020204" pitchFamily="34" charset="0"/>
                <a:cs typeface="Arial" panose="020B0604020202020204" pitchFamily="34" charset="0"/>
              </a:rPr>
              <a:t>Open during the academic year (Sept. to June)</a:t>
            </a:r>
          </a:p>
          <a:p>
            <a:pPr eaLnBrk="1" hangingPunct="1">
              <a:lnSpc>
                <a:spcPct val="130000"/>
              </a:lnSpc>
              <a:buFont typeface="Arial" panose="020B0604020202020204" pitchFamily="34" charset="0"/>
              <a:buChar char="•"/>
              <a:defRPr/>
            </a:pPr>
            <a:r>
              <a:rPr lang="en-US" altLang="en-US" sz="1800" dirty="0">
                <a:solidFill>
                  <a:srgbClr val="003260"/>
                </a:solidFill>
                <a:latin typeface="Arial" panose="020B0604020202020204" pitchFamily="34" charset="0"/>
                <a:cs typeface="Arial" panose="020B0604020202020204" pitchFamily="34" charset="0"/>
              </a:rPr>
              <a:t>U.S. students will receive Wiley </a:t>
            </a:r>
            <a:r>
              <a:rPr lang="en-US" altLang="en-US" sz="1800" dirty="0" err="1">
                <a:solidFill>
                  <a:srgbClr val="003260"/>
                </a:solidFill>
                <a:latin typeface="Arial" panose="020B0604020202020204" pitchFamily="34" charset="0"/>
                <a:cs typeface="Arial" panose="020B0604020202020204" pitchFamily="34" charset="0"/>
              </a:rPr>
              <a:t>CMAexcel</a:t>
            </a:r>
            <a:r>
              <a:rPr lang="en-US" altLang="en-US" sz="1800" dirty="0">
                <a:solidFill>
                  <a:srgbClr val="003260"/>
                </a:solidFill>
                <a:latin typeface="Arial" panose="020B0604020202020204" pitchFamily="34" charset="0"/>
                <a:cs typeface="Arial" panose="020B0604020202020204" pitchFamily="34" charset="0"/>
              </a:rPr>
              <a:t> Online Test Bank access for both exam parts for up to two years</a:t>
            </a:r>
            <a:endParaRPr lang="en-US" altLang="en-US" sz="1800" dirty="0">
              <a:solidFill>
                <a:srgbClr val="6D6C6F"/>
              </a:solidFill>
              <a:latin typeface="Arial" panose="020B0604020202020204" pitchFamily="34" charset="0"/>
              <a:cs typeface="Arial" panose="020B0604020202020204" pitchFamily="34" charset="0"/>
            </a:endParaRPr>
          </a:p>
        </p:txBody>
      </p:sp>
      <p:sp>
        <p:nvSpPr>
          <p:cNvPr id="141317" name="TextBox 2">
            <a:extLst>
              <a:ext uri="{FF2B5EF4-FFF2-40B4-BE49-F238E27FC236}">
                <a16:creationId xmlns:a16="http://schemas.microsoft.com/office/drawing/2014/main" id="{DA0FB547-886F-456C-9DCE-AD3910206DC0}"/>
              </a:ext>
            </a:extLst>
          </p:cNvPr>
          <p:cNvSpPr txBox="1">
            <a:spLocks noChangeArrowheads="1"/>
          </p:cNvSpPr>
          <p:nvPr/>
        </p:nvSpPr>
        <p:spPr bwMode="auto">
          <a:xfrm>
            <a:off x="533400" y="1524000"/>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solidFill>
                  <a:srgbClr val="003260"/>
                </a:solidFill>
                <a:latin typeface="Arial" panose="020B0604020202020204" pitchFamily="34" charset="0"/>
                <a:cs typeface="Arial" panose="020B0604020202020204" pitchFamily="34" charset="0"/>
              </a:rPr>
              <a:t>IMA offers 10 scholarships per year at every school, which cover </a:t>
            </a:r>
            <a:r>
              <a:rPr lang="en-US" altLang="en-US" sz="2000" b="1">
                <a:solidFill>
                  <a:srgbClr val="003260"/>
                </a:solidFill>
                <a:latin typeface="Arial" panose="020B0604020202020204" pitchFamily="34" charset="0"/>
                <a:cs typeface="Arial" panose="020B0604020202020204" pitchFamily="34" charset="0"/>
              </a:rPr>
              <a:t>all costs </a:t>
            </a:r>
            <a:r>
              <a:rPr lang="en-US" altLang="en-US" sz="2000">
                <a:solidFill>
                  <a:srgbClr val="003260"/>
                </a:solidFill>
                <a:latin typeface="Arial" panose="020B0604020202020204" pitchFamily="34" charset="0"/>
                <a:cs typeface="Arial" panose="020B0604020202020204" pitchFamily="34" charset="0"/>
              </a:rPr>
              <a:t>related to the CMA program.</a:t>
            </a:r>
          </a:p>
        </p:txBody>
      </p:sp>
      <p:pic>
        <p:nvPicPr>
          <p:cNvPr id="141318" name="Picture 1">
            <a:extLst>
              <a:ext uri="{FF2B5EF4-FFF2-40B4-BE49-F238E27FC236}">
                <a16:creationId xmlns:a16="http://schemas.microsoft.com/office/drawing/2014/main" id="{A032DC6C-58F4-4721-8E0D-769E001734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4766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Rectangle 3">
            <a:extLst>
              <a:ext uri="{FF2B5EF4-FFF2-40B4-BE49-F238E27FC236}">
                <a16:creationId xmlns:a16="http://schemas.microsoft.com/office/drawing/2014/main" id="{7C561FBD-A4C7-4223-ADA5-950428F3D5DB}"/>
              </a:ext>
            </a:extLst>
          </p:cNvPr>
          <p:cNvSpPr>
            <a:spLocks noChangeArrowheads="1"/>
          </p:cNvSpPr>
          <p:nvPr/>
        </p:nvSpPr>
        <p:spPr bwMode="auto">
          <a:xfrm>
            <a:off x="685800" y="5178425"/>
            <a:ext cx="5175250" cy="523875"/>
          </a:xfrm>
          <a:prstGeom prst="rect">
            <a:avLst/>
          </a:prstGeom>
          <a:solidFill>
            <a:srgbClr val="CE6A3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a:solidFill>
                  <a:schemeClr val="bg1"/>
                </a:solidFill>
                <a:latin typeface="Arial" panose="020B0604020202020204" pitchFamily="34" charset="0"/>
                <a:cs typeface="Arial" panose="020B0604020202020204" pitchFamily="34" charset="0"/>
              </a:rPr>
              <a:t>More than $1,000 in value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
            <a:extLst>
              <a:ext uri="{FF2B5EF4-FFF2-40B4-BE49-F238E27FC236}">
                <a16:creationId xmlns:a16="http://schemas.microsoft.com/office/drawing/2014/main" id="{16C8D996-3E79-4796-AFC4-97F3533CE2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itle 4">
            <a:extLst>
              <a:ext uri="{FF2B5EF4-FFF2-40B4-BE49-F238E27FC236}">
                <a16:creationId xmlns:a16="http://schemas.microsoft.com/office/drawing/2014/main" id="{3873FC57-006A-4525-B13F-3334969E458F}"/>
              </a:ext>
            </a:extLst>
          </p:cNvPr>
          <p:cNvSpPr>
            <a:spLocks noGrp="1"/>
          </p:cNvSpPr>
          <p:nvPr>
            <p:ph type="title"/>
          </p:nvPr>
        </p:nvSpPr>
        <p:spPr>
          <a:xfrm>
            <a:off x="609600" y="2743200"/>
            <a:ext cx="2819400" cy="990600"/>
          </a:xfrm>
        </p:spPr>
        <p:txBody>
          <a:bodyPr/>
          <a:lstStyle/>
          <a:p>
            <a:pPr eaLnBrk="1" hangingPunct="1">
              <a:lnSpc>
                <a:spcPct val="102000"/>
              </a:lnSpc>
              <a:spcAft>
                <a:spcPct val="37000"/>
              </a:spcAft>
            </a:pPr>
            <a:r>
              <a:rPr lang="en-US" altLang="en-US" sz="8800" b="1">
                <a:solidFill>
                  <a:srgbClr val="FFFFFF"/>
                </a:solidFill>
              </a:rPr>
              <a:t>Q</a:t>
            </a:r>
            <a:r>
              <a:rPr lang="en-US" altLang="en-US" sz="6600" b="1" baseline="30000">
                <a:solidFill>
                  <a:srgbClr val="FFFFFF"/>
                </a:solidFill>
              </a:rPr>
              <a:t>&amp;</a:t>
            </a:r>
            <a:r>
              <a:rPr lang="en-US" altLang="en-US" sz="8800" b="1">
                <a:solidFill>
                  <a:srgbClr val="FFFFFF"/>
                </a:solidFill>
              </a:rPr>
              <a:t>A</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a:extLst>
              <a:ext uri="{FF2B5EF4-FFF2-40B4-BE49-F238E27FC236}">
                <a16:creationId xmlns:a16="http://schemas.microsoft.com/office/drawing/2014/main" id="{B93E969B-C850-45F4-93B9-D53CAFEF6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1">
            <a:extLst>
              <a:ext uri="{FF2B5EF4-FFF2-40B4-BE49-F238E27FC236}">
                <a16:creationId xmlns:a16="http://schemas.microsoft.com/office/drawing/2014/main" id="{6BE0A311-6F78-42F8-96AF-525364CAA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itle 1">
            <a:extLst>
              <a:ext uri="{FF2B5EF4-FFF2-40B4-BE49-F238E27FC236}">
                <a16:creationId xmlns:a16="http://schemas.microsoft.com/office/drawing/2014/main" id="{E19B3BAA-A5AA-4BE9-85F7-EC417D69AB00}"/>
              </a:ext>
            </a:extLst>
          </p:cNvPr>
          <p:cNvSpPr>
            <a:spLocks noGrp="1"/>
          </p:cNvSpPr>
          <p:nvPr>
            <p:ph type="title"/>
          </p:nvPr>
        </p:nvSpPr>
        <p:spPr>
          <a:xfrm>
            <a:off x="228600" y="4141788"/>
            <a:ext cx="8458200" cy="811212"/>
          </a:xfrm>
        </p:spPr>
        <p:txBody>
          <a:bodyPr/>
          <a:lstStyle/>
          <a:p>
            <a:pPr eaLnBrk="1" hangingPunct="1">
              <a:lnSpc>
                <a:spcPct val="120000"/>
              </a:lnSpc>
            </a:pPr>
            <a:r>
              <a:rPr lang="en-US" altLang="en-US" sz="4000"/>
              <a:t>Careers in Management Accounting</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a:extLst>
              <a:ext uri="{FF2B5EF4-FFF2-40B4-BE49-F238E27FC236}">
                <a16:creationId xmlns:a16="http://schemas.microsoft.com/office/drawing/2014/main" id="{46544BA8-271D-4005-9E6C-81A1640DA2DA}"/>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BA41E4C-C5C8-4BCF-9340-7D3488A2BFCD}" type="slidenum">
              <a:rPr lang="en-US" altLang="en-US" smtClean="0">
                <a:solidFill>
                  <a:srgbClr val="498974"/>
                </a:solidFill>
                <a:latin typeface="Arial" panose="020B0604020202020204" pitchFamily="34" charset="0"/>
              </a:rPr>
              <a:pPr/>
              <a:t>3</a:t>
            </a:fld>
            <a:endParaRPr lang="en-US" altLang="en-US">
              <a:solidFill>
                <a:srgbClr val="498974"/>
              </a:solidFill>
              <a:latin typeface="Arial" panose="020B0604020202020204" pitchFamily="34" charset="0"/>
            </a:endParaRPr>
          </a:p>
        </p:txBody>
      </p:sp>
      <p:sp>
        <p:nvSpPr>
          <p:cNvPr id="92163" name="Title 1">
            <a:extLst>
              <a:ext uri="{FF2B5EF4-FFF2-40B4-BE49-F238E27FC236}">
                <a16:creationId xmlns:a16="http://schemas.microsoft.com/office/drawing/2014/main" id="{2F9FC14C-7116-4E1A-802D-805CC13F11A7}"/>
              </a:ext>
            </a:extLst>
          </p:cNvPr>
          <p:cNvSpPr txBox="1">
            <a:spLocks/>
          </p:cNvSpPr>
          <p:nvPr/>
        </p:nvSpPr>
        <p:spPr bwMode="auto">
          <a:xfrm>
            <a:off x="381000" y="134938"/>
            <a:ext cx="8763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000">
                <a:solidFill>
                  <a:srgbClr val="FFFFFF"/>
                </a:solidFill>
                <a:latin typeface="Arial" panose="020B0604020202020204" pitchFamily="34" charset="0"/>
                <a:cs typeface="Arial" panose="020B0604020202020204" pitchFamily="34" charset="0"/>
              </a:rPr>
              <a:t>Management Accounting vs. Public Accounting</a:t>
            </a:r>
          </a:p>
        </p:txBody>
      </p:sp>
      <p:sp>
        <p:nvSpPr>
          <p:cNvPr id="11" name="Text Box 20">
            <a:extLst>
              <a:ext uri="{FF2B5EF4-FFF2-40B4-BE49-F238E27FC236}">
                <a16:creationId xmlns:a16="http://schemas.microsoft.com/office/drawing/2014/main" id="{CF9E56E0-D12C-4F30-BC81-4A2BA7E5CA0E}"/>
              </a:ext>
            </a:extLst>
          </p:cNvPr>
          <p:cNvSpPr txBox="1">
            <a:spLocks noChangeArrowheads="1"/>
          </p:cNvSpPr>
          <p:nvPr/>
        </p:nvSpPr>
        <p:spPr bwMode="auto">
          <a:xfrm>
            <a:off x="304800" y="3330575"/>
            <a:ext cx="5029200" cy="646113"/>
          </a:xfrm>
          <a:prstGeom prst="rect">
            <a:avLst/>
          </a:prstGeom>
          <a:noFill/>
          <a:ln>
            <a:noFill/>
          </a:ln>
        </p:spPr>
        <p:txBody>
          <a:bodyPr>
            <a:spAutoFit/>
          </a:bodyP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Bef>
                <a:spcPts val="0"/>
              </a:spcBef>
              <a:spcAft>
                <a:spcPts val="0"/>
              </a:spcAft>
              <a:buClrTx/>
              <a:buFontTx/>
              <a:buNone/>
              <a:defRPr/>
            </a:pPr>
            <a:r>
              <a:rPr lang="en-US" altLang="en-US" sz="1600" dirty="0">
                <a:solidFill>
                  <a:srgbClr val="003260"/>
                </a:solidFill>
                <a:latin typeface="Arial" panose="020B0604020202020204" pitchFamily="34" charset="0"/>
                <a:ea typeface="+mn-ea"/>
                <a:cs typeface="Arial" panose="020B0604020202020204" pitchFamily="34" charset="0"/>
              </a:rPr>
              <a:t>Management accountants </a:t>
            </a:r>
            <a:r>
              <a:rPr lang="en-US" altLang="en-US" sz="1600" b="1" dirty="0">
                <a:solidFill>
                  <a:srgbClr val="003260"/>
                </a:solidFill>
                <a:latin typeface="Arial" panose="020B0604020202020204" pitchFamily="34" charset="0"/>
                <a:ea typeface="+mn-ea"/>
                <a:cs typeface="Arial" panose="020B0604020202020204" pitchFamily="34" charset="0"/>
              </a:rPr>
              <a:t>support the creation </a:t>
            </a:r>
            <a:br>
              <a:rPr lang="en-US" altLang="en-US" sz="1600" b="1" dirty="0">
                <a:solidFill>
                  <a:srgbClr val="003260"/>
                </a:solidFill>
                <a:latin typeface="Arial" panose="020B0604020202020204" pitchFamily="34" charset="0"/>
                <a:ea typeface="+mn-ea"/>
                <a:cs typeface="Arial" panose="020B0604020202020204" pitchFamily="34" charset="0"/>
              </a:rPr>
            </a:br>
            <a:r>
              <a:rPr lang="en-US" altLang="en-US" sz="1600" b="1" dirty="0">
                <a:solidFill>
                  <a:srgbClr val="003260"/>
                </a:solidFill>
                <a:latin typeface="Arial" panose="020B0604020202020204" pitchFamily="34" charset="0"/>
                <a:ea typeface="+mn-ea"/>
                <a:cs typeface="Arial" panose="020B0604020202020204" pitchFamily="34" charset="0"/>
              </a:rPr>
              <a:t>of value</a:t>
            </a:r>
            <a:r>
              <a:rPr lang="en-US" altLang="en-US" sz="1600" dirty="0">
                <a:solidFill>
                  <a:srgbClr val="003260"/>
                </a:solidFill>
                <a:latin typeface="Arial" panose="020B0604020202020204" pitchFamily="34" charset="0"/>
                <a:ea typeface="+mn-ea"/>
                <a:cs typeface="Arial" panose="020B0604020202020204" pitchFamily="34" charset="0"/>
              </a:rPr>
              <a:t>, rather than simply measuring it.</a:t>
            </a:r>
            <a:r>
              <a:rPr lang="en-US" altLang="en-US" dirty="0">
                <a:solidFill>
                  <a:srgbClr val="003260"/>
                </a:solidFill>
                <a:latin typeface="Arial" panose="020B0604020202020204" pitchFamily="34" charset="0"/>
                <a:ea typeface="+mn-ea"/>
                <a:cs typeface="Arial" panose="020B0604020202020204" pitchFamily="34" charset="0"/>
              </a:rPr>
              <a:t>  </a:t>
            </a:r>
          </a:p>
        </p:txBody>
      </p:sp>
      <p:sp>
        <p:nvSpPr>
          <p:cNvPr id="92165" name="Text Box 14">
            <a:extLst>
              <a:ext uri="{FF2B5EF4-FFF2-40B4-BE49-F238E27FC236}">
                <a16:creationId xmlns:a16="http://schemas.microsoft.com/office/drawing/2014/main" id="{20986D64-DD6C-45FF-B86B-AFB4E8DD74EC}"/>
              </a:ext>
            </a:extLst>
          </p:cNvPr>
          <p:cNvSpPr txBox="1">
            <a:spLocks noChangeArrowheads="1"/>
          </p:cNvSpPr>
          <p:nvPr/>
        </p:nvSpPr>
        <p:spPr bwMode="auto">
          <a:xfrm>
            <a:off x="304800" y="1716088"/>
            <a:ext cx="5037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3260"/>
                </a:solidFill>
                <a:latin typeface="Arial" panose="020B0604020202020204" pitchFamily="34" charset="0"/>
                <a:cs typeface="Arial" panose="020B0604020202020204" pitchFamily="34" charset="0"/>
              </a:rPr>
              <a:t>Management Accounting</a:t>
            </a:r>
          </a:p>
        </p:txBody>
      </p:sp>
      <p:sp>
        <p:nvSpPr>
          <p:cNvPr id="92166" name="Rectangle 6">
            <a:extLst>
              <a:ext uri="{FF2B5EF4-FFF2-40B4-BE49-F238E27FC236}">
                <a16:creationId xmlns:a16="http://schemas.microsoft.com/office/drawing/2014/main" id="{435EBD62-6771-44B5-8490-C0E4D187C132}"/>
              </a:ext>
            </a:extLst>
          </p:cNvPr>
          <p:cNvSpPr>
            <a:spLocks noChangeArrowheads="1"/>
          </p:cNvSpPr>
          <p:nvPr/>
        </p:nvSpPr>
        <p:spPr bwMode="auto">
          <a:xfrm>
            <a:off x="304800" y="2206625"/>
            <a:ext cx="5029200" cy="1038225"/>
          </a:xfrm>
          <a:prstGeom prst="rect">
            <a:avLst/>
          </a:prstGeom>
          <a:solidFill>
            <a:srgbClr val="CE6A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endParaRPr lang="en-US" altLang="en-US" sz="1800">
              <a:solidFill>
                <a:srgbClr val="CE6A32"/>
              </a:solidFill>
            </a:endParaRPr>
          </a:p>
        </p:txBody>
      </p:sp>
      <p:sp>
        <p:nvSpPr>
          <p:cNvPr id="14" name="Rectangle 7">
            <a:extLst>
              <a:ext uri="{FF2B5EF4-FFF2-40B4-BE49-F238E27FC236}">
                <a16:creationId xmlns:a16="http://schemas.microsoft.com/office/drawing/2014/main" id="{F57903E6-BE52-4172-A760-B4E67978AE2A}"/>
              </a:ext>
            </a:extLst>
          </p:cNvPr>
          <p:cNvSpPr>
            <a:spLocks noChangeArrowheads="1"/>
          </p:cNvSpPr>
          <p:nvPr/>
        </p:nvSpPr>
        <p:spPr bwMode="auto">
          <a:xfrm>
            <a:off x="430213" y="2679700"/>
            <a:ext cx="1017587" cy="4206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Bef>
                <a:spcPct val="0"/>
              </a:spcBef>
              <a:spcAft>
                <a:spcPts val="0"/>
              </a:spcAft>
              <a:buClrTx/>
              <a:buFontTx/>
              <a:buNone/>
              <a:defRPr/>
            </a:pPr>
            <a:r>
              <a:rPr lang="en-US" altLang="en-US" sz="1600" dirty="0">
                <a:solidFill>
                  <a:srgbClr val="CE6A32"/>
                </a:solidFill>
                <a:latin typeface="Arial"/>
              </a:rPr>
              <a:t>Develop</a:t>
            </a:r>
          </a:p>
        </p:txBody>
      </p:sp>
      <p:sp>
        <p:nvSpPr>
          <p:cNvPr id="15" name="Rectangle 8">
            <a:extLst>
              <a:ext uri="{FF2B5EF4-FFF2-40B4-BE49-F238E27FC236}">
                <a16:creationId xmlns:a16="http://schemas.microsoft.com/office/drawing/2014/main" id="{0AC469F8-3902-4953-B06F-1FAD86EAEE2B}"/>
              </a:ext>
            </a:extLst>
          </p:cNvPr>
          <p:cNvSpPr>
            <a:spLocks noChangeArrowheads="1"/>
          </p:cNvSpPr>
          <p:nvPr/>
        </p:nvSpPr>
        <p:spPr bwMode="auto">
          <a:xfrm>
            <a:off x="1524000" y="2679700"/>
            <a:ext cx="1382713" cy="4206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Bef>
                <a:spcPct val="0"/>
              </a:spcBef>
              <a:spcAft>
                <a:spcPts val="0"/>
              </a:spcAft>
              <a:buClrTx/>
              <a:buFontTx/>
              <a:buNone/>
              <a:defRPr/>
            </a:pPr>
            <a:r>
              <a:rPr lang="en-US" altLang="en-US" sz="1600" dirty="0">
                <a:solidFill>
                  <a:srgbClr val="CE6A32"/>
                </a:solidFill>
                <a:latin typeface="Arial"/>
              </a:rPr>
              <a:t>Implement</a:t>
            </a:r>
          </a:p>
        </p:txBody>
      </p:sp>
      <p:sp>
        <p:nvSpPr>
          <p:cNvPr id="16" name="Rectangle 9">
            <a:extLst>
              <a:ext uri="{FF2B5EF4-FFF2-40B4-BE49-F238E27FC236}">
                <a16:creationId xmlns:a16="http://schemas.microsoft.com/office/drawing/2014/main" id="{E793CC9A-88A8-405C-8FEC-23B6B0F3E507}"/>
              </a:ext>
            </a:extLst>
          </p:cNvPr>
          <p:cNvSpPr>
            <a:spLocks noChangeArrowheads="1"/>
          </p:cNvSpPr>
          <p:nvPr/>
        </p:nvSpPr>
        <p:spPr bwMode="auto">
          <a:xfrm>
            <a:off x="2984500" y="2679700"/>
            <a:ext cx="1066800" cy="4206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Bef>
                <a:spcPct val="0"/>
              </a:spcBef>
              <a:spcAft>
                <a:spcPts val="0"/>
              </a:spcAft>
              <a:buClrTx/>
              <a:buFontTx/>
              <a:buNone/>
              <a:defRPr/>
            </a:pPr>
            <a:r>
              <a:rPr lang="en-US" altLang="en-US" sz="1600" dirty="0">
                <a:solidFill>
                  <a:srgbClr val="CE6A32"/>
                </a:solidFill>
                <a:latin typeface="Arial"/>
              </a:rPr>
              <a:t>Manage</a:t>
            </a:r>
          </a:p>
        </p:txBody>
      </p:sp>
      <p:sp>
        <p:nvSpPr>
          <p:cNvPr id="17" name="Rectangle 10">
            <a:extLst>
              <a:ext uri="{FF2B5EF4-FFF2-40B4-BE49-F238E27FC236}">
                <a16:creationId xmlns:a16="http://schemas.microsoft.com/office/drawing/2014/main" id="{A7344371-8C63-4695-B972-47E0B1124F83}"/>
              </a:ext>
            </a:extLst>
          </p:cNvPr>
          <p:cNvSpPr>
            <a:spLocks noChangeArrowheads="1"/>
          </p:cNvSpPr>
          <p:nvPr/>
        </p:nvSpPr>
        <p:spPr bwMode="auto">
          <a:xfrm>
            <a:off x="4127500" y="2686050"/>
            <a:ext cx="1066800" cy="4095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Bef>
                <a:spcPct val="0"/>
              </a:spcBef>
              <a:spcAft>
                <a:spcPts val="0"/>
              </a:spcAft>
              <a:buClrTx/>
              <a:buFontTx/>
              <a:buNone/>
              <a:defRPr/>
            </a:pPr>
            <a:r>
              <a:rPr lang="en-US" altLang="en-US" sz="1600" dirty="0">
                <a:solidFill>
                  <a:srgbClr val="CE6A32"/>
                </a:solidFill>
                <a:latin typeface="Arial"/>
              </a:rPr>
              <a:t>Report</a:t>
            </a:r>
          </a:p>
        </p:txBody>
      </p:sp>
      <p:sp>
        <p:nvSpPr>
          <p:cNvPr id="92171" name="Text Box 18">
            <a:extLst>
              <a:ext uri="{FF2B5EF4-FFF2-40B4-BE49-F238E27FC236}">
                <a16:creationId xmlns:a16="http://schemas.microsoft.com/office/drawing/2014/main" id="{220F8028-466C-4552-9B67-74A1BAB1EEB2}"/>
              </a:ext>
            </a:extLst>
          </p:cNvPr>
          <p:cNvSpPr txBox="1">
            <a:spLocks noChangeArrowheads="1"/>
          </p:cNvSpPr>
          <p:nvPr/>
        </p:nvSpPr>
        <p:spPr bwMode="auto">
          <a:xfrm>
            <a:off x="430213" y="2254250"/>
            <a:ext cx="476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Arial" panose="020B0604020202020204" pitchFamily="34" charset="0"/>
                <a:cs typeface="Arial" panose="020B0604020202020204" pitchFamily="34" charset="0"/>
              </a:rPr>
              <a:t>Internal</a:t>
            </a:r>
            <a:r>
              <a:rPr lang="en-US" altLang="en-US" sz="2000" b="1">
                <a:solidFill>
                  <a:srgbClr val="003260"/>
                </a:solidFill>
                <a:latin typeface="Arial" panose="020B0604020202020204" pitchFamily="34" charset="0"/>
                <a:cs typeface="Arial" panose="020B0604020202020204" pitchFamily="34" charset="0"/>
              </a:rPr>
              <a:t> </a:t>
            </a:r>
          </a:p>
        </p:txBody>
      </p:sp>
      <p:sp>
        <p:nvSpPr>
          <p:cNvPr id="92172" name="Text Box 16">
            <a:extLst>
              <a:ext uri="{FF2B5EF4-FFF2-40B4-BE49-F238E27FC236}">
                <a16:creationId xmlns:a16="http://schemas.microsoft.com/office/drawing/2014/main" id="{10818E62-0E55-4352-8295-01F69C4641DD}"/>
              </a:ext>
            </a:extLst>
          </p:cNvPr>
          <p:cNvSpPr txBox="1">
            <a:spLocks noChangeArrowheads="1"/>
          </p:cNvSpPr>
          <p:nvPr/>
        </p:nvSpPr>
        <p:spPr bwMode="auto">
          <a:xfrm>
            <a:off x="5678488" y="1716088"/>
            <a:ext cx="307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3260"/>
                </a:solidFill>
                <a:latin typeface="Arial" panose="020B0604020202020204" pitchFamily="34" charset="0"/>
                <a:cs typeface="Arial" panose="020B0604020202020204" pitchFamily="34" charset="0"/>
              </a:rPr>
              <a:t>Public Accounting</a:t>
            </a:r>
          </a:p>
        </p:txBody>
      </p:sp>
      <p:sp>
        <p:nvSpPr>
          <p:cNvPr id="23" name="Rectangle 6">
            <a:extLst>
              <a:ext uri="{FF2B5EF4-FFF2-40B4-BE49-F238E27FC236}">
                <a16:creationId xmlns:a16="http://schemas.microsoft.com/office/drawing/2014/main" id="{0DC59536-4492-4A39-AFDF-EFC124AE3866}"/>
              </a:ext>
            </a:extLst>
          </p:cNvPr>
          <p:cNvSpPr>
            <a:spLocks noChangeArrowheads="1"/>
          </p:cNvSpPr>
          <p:nvPr/>
        </p:nvSpPr>
        <p:spPr bwMode="auto">
          <a:xfrm>
            <a:off x="5678488" y="2206625"/>
            <a:ext cx="3084512" cy="1038225"/>
          </a:xfrm>
          <a:prstGeom prst="rect">
            <a:avLst/>
          </a:prstGeom>
          <a:solidFill>
            <a:srgbClr val="65C29C"/>
          </a:solidFill>
          <a:ln w="9525">
            <a:noFill/>
            <a:miter lim="800000"/>
            <a:headEnd/>
            <a:tailEnd/>
          </a:ln>
        </p:spPr>
        <p:txBody>
          <a:bodyPr wrap="none" anchor="ct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eaLnBrk="1" fontAlgn="auto" hangingPunct="1">
              <a:spcBef>
                <a:spcPct val="0"/>
              </a:spcBef>
              <a:spcAft>
                <a:spcPts val="0"/>
              </a:spcAft>
              <a:buClrTx/>
              <a:buFontTx/>
              <a:buNone/>
              <a:defRPr/>
            </a:pPr>
            <a:endParaRPr lang="en-US" altLang="en-US" sz="1800">
              <a:solidFill>
                <a:srgbClr val="CE6A32"/>
              </a:solidFill>
              <a:latin typeface="Arial" charset="0"/>
              <a:ea typeface="+mn-ea"/>
            </a:endParaRPr>
          </a:p>
        </p:txBody>
      </p:sp>
      <p:sp>
        <p:nvSpPr>
          <p:cNvPr id="41999" name="Rectangle 7">
            <a:extLst>
              <a:ext uri="{FF2B5EF4-FFF2-40B4-BE49-F238E27FC236}">
                <a16:creationId xmlns:a16="http://schemas.microsoft.com/office/drawing/2014/main" id="{030345A8-FBC2-4427-AA87-CA18AA4A6CD9}"/>
              </a:ext>
            </a:extLst>
          </p:cNvPr>
          <p:cNvSpPr>
            <a:spLocks noChangeArrowheads="1"/>
          </p:cNvSpPr>
          <p:nvPr/>
        </p:nvSpPr>
        <p:spPr bwMode="auto">
          <a:xfrm>
            <a:off x="5856288" y="2674938"/>
            <a:ext cx="1306512" cy="420687"/>
          </a:xfrm>
          <a:prstGeom prst="rect">
            <a:avLst/>
          </a:prstGeom>
          <a:ln/>
        </p:spPr>
        <p:style>
          <a:lnRef idx="2">
            <a:schemeClr val="accent5"/>
          </a:lnRef>
          <a:fillRef idx="1">
            <a:schemeClr val="lt1"/>
          </a:fillRef>
          <a:effectRef idx="0">
            <a:schemeClr val="accent5"/>
          </a:effectRef>
          <a:fontRef idx="minor">
            <a:schemeClr val="dk1"/>
          </a:fontRef>
        </p:style>
        <p:txBody>
          <a:bodyPr wrap="none" anchor="ctr"/>
          <a:lstStyle/>
          <a:p>
            <a:pPr algn="ctr" eaLnBrk="1" fontAlgn="auto" hangingPunct="1">
              <a:spcBef>
                <a:spcPts val="0"/>
              </a:spcBef>
              <a:spcAft>
                <a:spcPts val="0"/>
              </a:spcAft>
              <a:defRPr/>
            </a:pPr>
            <a:r>
              <a:rPr lang="en-US" sz="1600" dirty="0">
                <a:solidFill>
                  <a:srgbClr val="72C6A1"/>
                </a:solidFill>
                <a:ea typeface="MS PGothic" charset="0"/>
                <a:cs typeface="Arial" charset="0"/>
              </a:rPr>
              <a:t>Audit</a:t>
            </a:r>
          </a:p>
        </p:txBody>
      </p:sp>
      <p:sp>
        <p:nvSpPr>
          <p:cNvPr id="42000" name="Rectangle 8">
            <a:extLst>
              <a:ext uri="{FF2B5EF4-FFF2-40B4-BE49-F238E27FC236}">
                <a16:creationId xmlns:a16="http://schemas.microsoft.com/office/drawing/2014/main" id="{98114300-77F1-48CA-A873-9C3B21B38D3C}"/>
              </a:ext>
            </a:extLst>
          </p:cNvPr>
          <p:cNvSpPr>
            <a:spLocks noChangeArrowheads="1"/>
          </p:cNvSpPr>
          <p:nvPr/>
        </p:nvSpPr>
        <p:spPr bwMode="auto">
          <a:xfrm>
            <a:off x="7304088" y="2674938"/>
            <a:ext cx="1306512" cy="417512"/>
          </a:xfrm>
          <a:prstGeom prst="rect">
            <a:avLst/>
          </a:prstGeom>
          <a:ln/>
        </p:spPr>
        <p:style>
          <a:lnRef idx="2">
            <a:schemeClr val="accent5"/>
          </a:lnRef>
          <a:fillRef idx="1">
            <a:schemeClr val="lt1"/>
          </a:fillRef>
          <a:effectRef idx="0">
            <a:schemeClr val="accent5"/>
          </a:effectRef>
          <a:fontRef idx="minor">
            <a:schemeClr val="dk1"/>
          </a:fontRef>
        </p:style>
        <p:txBody>
          <a:bodyPr wrap="none" anchor="ctr"/>
          <a:lstStyle/>
          <a:p>
            <a:pPr algn="ctr" eaLnBrk="1" fontAlgn="auto" hangingPunct="1">
              <a:spcBef>
                <a:spcPts val="0"/>
              </a:spcBef>
              <a:spcAft>
                <a:spcPts val="0"/>
              </a:spcAft>
              <a:defRPr/>
            </a:pPr>
            <a:r>
              <a:rPr lang="en-US" sz="1600" dirty="0">
                <a:solidFill>
                  <a:srgbClr val="72C6A1"/>
                </a:solidFill>
                <a:ea typeface="MS PGothic" charset="0"/>
                <a:cs typeface="Arial" charset="0"/>
              </a:rPr>
              <a:t>Tax</a:t>
            </a:r>
          </a:p>
        </p:txBody>
      </p:sp>
      <p:sp>
        <p:nvSpPr>
          <p:cNvPr id="92176" name="Text Box 18">
            <a:extLst>
              <a:ext uri="{FF2B5EF4-FFF2-40B4-BE49-F238E27FC236}">
                <a16:creationId xmlns:a16="http://schemas.microsoft.com/office/drawing/2014/main" id="{EB17EAAA-D927-45AD-BFC0-552FF8122C61}"/>
              </a:ext>
            </a:extLst>
          </p:cNvPr>
          <p:cNvSpPr txBox="1">
            <a:spLocks noChangeArrowheads="1"/>
          </p:cNvSpPr>
          <p:nvPr/>
        </p:nvSpPr>
        <p:spPr bwMode="auto">
          <a:xfrm>
            <a:off x="5673725" y="2268538"/>
            <a:ext cx="307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chemeClr val="bg1"/>
                </a:solidFill>
                <a:latin typeface="Arial" panose="020B0604020202020204" pitchFamily="34" charset="0"/>
                <a:cs typeface="Arial" panose="020B0604020202020204" pitchFamily="34" charset="0"/>
              </a:rPr>
              <a:t>External</a:t>
            </a:r>
            <a:r>
              <a:rPr lang="en-US" altLang="en-US" sz="2000" b="1">
                <a:solidFill>
                  <a:srgbClr val="003260"/>
                </a:solidFill>
                <a:latin typeface="Arial" panose="020B0604020202020204" pitchFamily="34" charset="0"/>
                <a:cs typeface="Arial" panose="020B0604020202020204" pitchFamily="34" charset="0"/>
              </a:rPr>
              <a:t> </a:t>
            </a:r>
          </a:p>
        </p:txBody>
      </p:sp>
      <p:sp>
        <p:nvSpPr>
          <p:cNvPr id="28" name="Text Box 20">
            <a:extLst>
              <a:ext uri="{FF2B5EF4-FFF2-40B4-BE49-F238E27FC236}">
                <a16:creationId xmlns:a16="http://schemas.microsoft.com/office/drawing/2014/main" id="{E262E771-764A-4DEB-B714-6B90DA6DAD42}"/>
              </a:ext>
            </a:extLst>
          </p:cNvPr>
          <p:cNvSpPr txBox="1">
            <a:spLocks noChangeArrowheads="1"/>
          </p:cNvSpPr>
          <p:nvPr/>
        </p:nvSpPr>
        <p:spPr bwMode="auto">
          <a:xfrm>
            <a:off x="5673725" y="3321050"/>
            <a:ext cx="3089275" cy="584200"/>
          </a:xfrm>
          <a:prstGeom prst="rect">
            <a:avLst/>
          </a:prstGeom>
          <a:noFill/>
          <a:ln>
            <a:noFill/>
          </a:ln>
        </p:spPr>
        <p:txBody>
          <a:bodyPr>
            <a:spAutoFit/>
          </a:bodyPr>
          <a:lstStyle>
            <a:lvl1pPr eaLnBrk="0" hangingPunct="0">
              <a:spcBef>
                <a:spcPct val="20000"/>
              </a:spcBef>
              <a:buClr>
                <a:srgbClr val="003663"/>
              </a:buClr>
              <a:buChar char="•"/>
              <a:defRPr sz="2000">
                <a:solidFill>
                  <a:srgbClr val="808080"/>
                </a:solidFill>
                <a:latin typeface="Helvetica" pitchFamily="34" charset="0"/>
              </a:defRPr>
            </a:lvl1pPr>
            <a:lvl2pPr marL="742950" indent="-285750" eaLnBrk="0" hangingPunct="0">
              <a:spcBef>
                <a:spcPct val="20000"/>
              </a:spcBef>
              <a:buClr>
                <a:srgbClr val="003663"/>
              </a:buClr>
              <a:buChar char="–"/>
              <a:defRPr sz="2000">
                <a:solidFill>
                  <a:srgbClr val="808080"/>
                </a:solidFill>
                <a:latin typeface="Helvetica" pitchFamily="34" charset="0"/>
              </a:defRPr>
            </a:lvl2pPr>
            <a:lvl3pPr marL="1143000" indent="-228600" eaLnBrk="0" hangingPunct="0">
              <a:spcBef>
                <a:spcPct val="20000"/>
              </a:spcBef>
              <a:buChar char="•"/>
              <a:defRPr sz="1600">
                <a:solidFill>
                  <a:schemeClr val="tx1"/>
                </a:solidFill>
                <a:latin typeface="Helvetica" pitchFamily="34" charset="0"/>
              </a:defRPr>
            </a:lvl3pPr>
            <a:lvl4pPr marL="1600200" indent="-228600" eaLnBrk="0" hangingPunct="0">
              <a:spcBef>
                <a:spcPct val="20000"/>
              </a:spcBef>
              <a:buChar char="–"/>
              <a:defRPr sz="1600">
                <a:solidFill>
                  <a:schemeClr val="tx1"/>
                </a:solidFill>
                <a:latin typeface="Helvetica" pitchFamily="34" charset="0"/>
              </a:defRPr>
            </a:lvl4pPr>
            <a:lvl5pPr marL="2057400" indent="-228600" eaLnBrk="0" hangingPunct="0">
              <a:spcBef>
                <a:spcPct val="20000"/>
              </a:spcBef>
              <a:buChar char="»"/>
              <a:defRPr sz="1600">
                <a:solidFill>
                  <a:schemeClr val="tx1"/>
                </a:solidFill>
                <a:latin typeface="Helvetica" pitchFamily="34" charset="0"/>
              </a:defRPr>
            </a:lvl5pPr>
            <a:lvl6pPr marL="2514600" indent="-228600" eaLnBrk="0" fontAlgn="base" hangingPunct="0">
              <a:spcBef>
                <a:spcPct val="20000"/>
              </a:spcBef>
              <a:spcAft>
                <a:spcPct val="0"/>
              </a:spcAft>
              <a:buChar char="»"/>
              <a:defRPr sz="1600">
                <a:solidFill>
                  <a:schemeClr val="tx1"/>
                </a:solidFill>
                <a:latin typeface="Helvetica" pitchFamily="34" charset="0"/>
              </a:defRPr>
            </a:lvl6pPr>
            <a:lvl7pPr marL="2971800" indent="-228600" eaLnBrk="0" fontAlgn="base" hangingPunct="0">
              <a:spcBef>
                <a:spcPct val="20000"/>
              </a:spcBef>
              <a:spcAft>
                <a:spcPct val="0"/>
              </a:spcAft>
              <a:buChar char="»"/>
              <a:defRPr sz="1600">
                <a:solidFill>
                  <a:schemeClr val="tx1"/>
                </a:solidFill>
                <a:latin typeface="Helvetica" pitchFamily="34" charset="0"/>
              </a:defRPr>
            </a:lvl7pPr>
            <a:lvl8pPr marL="3429000" indent="-228600" eaLnBrk="0" fontAlgn="base" hangingPunct="0">
              <a:spcBef>
                <a:spcPct val="20000"/>
              </a:spcBef>
              <a:spcAft>
                <a:spcPct val="0"/>
              </a:spcAft>
              <a:buChar char="»"/>
              <a:defRPr sz="1600">
                <a:solidFill>
                  <a:schemeClr val="tx1"/>
                </a:solidFill>
                <a:latin typeface="Helvetica" pitchFamily="34" charset="0"/>
              </a:defRPr>
            </a:lvl8pPr>
            <a:lvl9pPr marL="3886200" indent="-228600" eaLnBrk="0" fontAlgn="base" hangingPunct="0">
              <a:spcBef>
                <a:spcPct val="20000"/>
              </a:spcBef>
              <a:spcAft>
                <a:spcPct val="0"/>
              </a:spcAft>
              <a:buChar char="»"/>
              <a:defRPr sz="1600">
                <a:solidFill>
                  <a:schemeClr val="tx1"/>
                </a:solidFill>
                <a:latin typeface="Helvetica" pitchFamily="34" charset="0"/>
              </a:defRPr>
            </a:lvl9pPr>
          </a:lstStyle>
          <a:p>
            <a:pPr algn="ctr" eaLnBrk="1" fontAlgn="auto" hangingPunct="1">
              <a:spcAft>
                <a:spcPts val="0"/>
              </a:spcAft>
              <a:buClrTx/>
              <a:buFontTx/>
              <a:buNone/>
              <a:defRPr/>
            </a:pPr>
            <a:r>
              <a:rPr lang="en-US" altLang="en-US" sz="1600" dirty="0">
                <a:solidFill>
                  <a:srgbClr val="003260"/>
                </a:solidFill>
                <a:latin typeface="+mn-lt"/>
                <a:ea typeface="+mn-ea"/>
              </a:rPr>
              <a:t>Public accountants </a:t>
            </a:r>
            <a:br>
              <a:rPr lang="en-US" altLang="en-US" sz="1600" dirty="0">
                <a:solidFill>
                  <a:srgbClr val="003260"/>
                </a:solidFill>
                <a:latin typeface="+mn-lt"/>
                <a:ea typeface="+mn-ea"/>
              </a:rPr>
            </a:br>
            <a:r>
              <a:rPr lang="en-US" altLang="en-US" sz="1600" b="1" dirty="0">
                <a:solidFill>
                  <a:srgbClr val="003260"/>
                </a:solidFill>
                <a:latin typeface="+mn-lt"/>
                <a:ea typeface="+mn-ea"/>
              </a:rPr>
              <a:t>focus on compliance</a:t>
            </a:r>
            <a:r>
              <a:rPr lang="en-US" altLang="en-US" sz="1600" dirty="0">
                <a:solidFill>
                  <a:srgbClr val="003260"/>
                </a:solidFill>
                <a:latin typeface="+mn-lt"/>
                <a:ea typeface="+mn-ea"/>
              </a:rPr>
              <a:t>.</a:t>
            </a:r>
            <a:endParaRPr lang="en-US" altLang="en-US" dirty="0">
              <a:solidFill>
                <a:srgbClr val="003260"/>
              </a:solidFill>
              <a:latin typeface="+mn-lt"/>
              <a:ea typeface="+mn-ea"/>
            </a:endParaRPr>
          </a:p>
        </p:txBody>
      </p:sp>
      <p:sp>
        <p:nvSpPr>
          <p:cNvPr id="2" name="TextBox 1">
            <a:extLst>
              <a:ext uri="{FF2B5EF4-FFF2-40B4-BE49-F238E27FC236}">
                <a16:creationId xmlns:a16="http://schemas.microsoft.com/office/drawing/2014/main" id="{DCA9097D-D142-4EDC-BC80-4E402D9F172D}"/>
              </a:ext>
            </a:extLst>
          </p:cNvPr>
          <p:cNvSpPr txBox="1"/>
          <p:nvPr/>
        </p:nvSpPr>
        <p:spPr>
          <a:xfrm>
            <a:off x="430213" y="4589463"/>
            <a:ext cx="4800600" cy="830262"/>
          </a:xfrm>
          <a:prstGeom prst="rect">
            <a:avLst/>
          </a:prstGeom>
          <a:noFill/>
          <a:ln>
            <a:noFill/>
          </a:ln>
        </p:spPr>
        <p:txBody>
          <a:bodyPr>
            <a:spAutoFit/>
          </a:bodyPr>
          <a:lstStyle/>
          <a:p>
            <a:pPr marL="285750" indent="-285750" eaLnBrk="1" fontAlgn="auto" hangingPunct="1">
              <a:spcBef>
                <a:spcPts val="0"/>
              </a:spcBef>
              <a:spcAft>
                <a:spcPts val="0"/>
              </a:spcAft>
              <a:buFont typeface="Arial" pitchFamily="34" charset="0"/>
              <a:buChar char="•"/>
              <a:defRPr/>
            </a:pPr>
            <a:r>
              <a:rPr lang="en-US" sz="1600" dirty="0">
                <a:solidFill>
                  <a:srgbClr val="19476E"/>
                </a:solidFill>
                <a:latin typeface="Arial"/>
                <a:ea typeface="+mn-ea"/>
              </a:rPr>
              <a:t>Global professional certification</a:t>
            </a:r>
          </a:p>
          <a:p>
            <a:pPr marL="285750" indent="-285750" eaLnBrk="1" fontAlgn="auto" hangingPunct="1">
              <a:spcBef>
                <a:spcPts val="0"/>
              </a:spcBef>
              <a:spcAft>
                <a:spcPts val="0"/>
              </a:spcAft>
              <a:buFont typeface="Arial" pitchFamily="34" charset="0"/>
              <a:buChar char="•"/>
              <a:defRPr/>
            </a:pPr>
            <a:r>
              <a:rPr lang="en-US" sz="1600" dirty="0">
                <a:solidFill>
                  <a:srgbClr val="19476E"/>
                </a:solidFill>
                <a:latin typeface="Arial"/>
                <a:ea typeface="+mn-ea"/>
              </a:rPr>
              <a:t>Focuses on the future and on supporting strategy</a:t>
            </a:r>
          </a:p>
        </p:txBody>
      </p:sp>
      <p:sp>
        <p:nvSpPr>
          <p:cNvPr id="19" name="TextBox 18">
            <a:extLst>
              <a:ext uri="{FF2B5EF4-FFF2-40B4-BE49-F238E27FC236}">
                <a16:creationId xmlns:a16="http://schemas.microsoft.com/office/drawing/2014/main" id="{63B2859C-F68E-4A53-BA18-6D8B9DB367B6}"/>
              </a:ext>
            </a:extLst>
          </p:cNvPr>
          <p:cNvSpPr txBox="1"/>
          <p:nvPr/>
        </p:nvSpPr>
        <p:spPr>
          <a:xfrm>
            <a:off x="5589588" y="4589463"/>
            <a:ext cx="3325812" cy="584200"/>
          </a:xfrm>
          <a:prstGeom prst="rect">
            <a:avLst/>
          </a:prstGeom>
          <a:noFill/>
          <a:ln>
            <a:noFill/>
          </a:ln>
        </p:spPr>
        <p:txBody>
          <a:bodyPr>
            <a:spAutoFit/>
          </a:bodyPr>
          <a:lstStyle/>
          <a:p>
            <a:pPr marL="285750" indent="-285750" eaLnBrk="1" fontAlgn="auto" hangingPunct="1">
              <a:spcBef>
                <a:spcPts val="0"/>
              </a:spcBef>
              <a:spcAft>
                <a:spcPts val="0"/>
              </a:spcAft>
              <a:buFont typeface="Arial" pitchFamily="34" charset="0"/>
              <a:buChar char="•"/>
              <a:defRPr/>
            </a:pPr>
            <a:r>
              <a:rPr lang="en-US" sz="1600" dirty="0">
                <a:solidFill>
                  <a:srgbClr val="19476E"/>
                </a:solidFill>
                <a:latin typeface="Arial"/>
                <a:ea typeface="+mn-ea"/>
              </a:rPr>
              <a:t>License granted by a U.S. state</a:t>
            </a:r>
          </a:p>
          <a:p>
            <a:pPr marL="285750" indent="-285750" eaLnBrk="1" fontAlgn="auto" hangingPunct="1">
              <a:spcBef>
                <a:spcPts val="0"/>
              </a:spcBef>
              <a:spcAft>
                <a:spcPts val="0"/>
              </a:spcAft>
              <a:buFont typeface="Arial" pitchFamily="34" charset="0"/>
              <a:buChar char="•"/>
              <a:defRPr/>
            </a:pPr>
            <a:r>
              <a:rPr lang="en-US" sz="1600" dirty="0">
                <a:solidFill>
                  <a:srgbClr val="19476E"/>
                </a:solidFill>
                <a:latin typeface="Arial"/>
                <a:ea typeface="+mn-ea"/>
              </a:rPr>
              <a:t>Focuses on historical data</a:t>
            </a:r>
          </a:p>
        </p:txBody>
      </p:sp>
      <p:sp>
        <p:nvSpPr>
          <p:cNvPr id="92180" name="Rectangle 6">
            <a:extLst>
              <a:ext uri="{FF2B5EF4-FFF2-40B4-BE49-F238E27FC236}">
                <a16:creationId xmlns:a16="http://schemas.microsoft.com/office/drawing/2014/main" id="{576C05E0-27DA-4235-A67D-F0032ACBE1C6}"/>
              </a:ext>
            </a:extLst>
          </p:cNvPr>
          <p:cNvSpPr>
            <a:spLocks noChangeArrowheads="1"/>
          </p:cNvSpPr>
          <p:nvPr/>
        </p:nvSpPr>
        <p:spPr bwMode="auto">
          <a:xfrm>
            <a:off x="304800" y="425926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solidFill>
                  <a:srgbClr val="013060"/>
                </a:solidFill>
                <a:latin typeface="Arial" panose="020B0604020202020204" pitchFamily="34" charset="0"/>
              </a:rPr>
              <a:t>Relevant certification: </a:t>
            </a:r>
            <a:r>
              <a:rPr lang="en-US" altLang="en-US" b="1">
                <a:solidFill>
                  <a:srgbClr val="CE6A32"/>
                </a:solidFill>
                <a:latin typeface="Arial" panose="020B0604020202020204" pitchFamily="34" charset="0"/>
                <a:cs typeface="Arial" panose="020B0604020202020204" pitchFamily="34" charset="0"/>
              </a:rPr>
              <a:t>CMA</a:t>
            </a:r>
          </a:p>
        </p:txBody>
      </p:sp>
      <p:sp>
        <p:nvSpPr>
          <p:cNvPr id="92181" name="Rectangle 25">
            <a:extLst>
              <a:ext uri="{FF2B5EF4-FFF2-40B4-BE49-F238E27FC236}">
                <a16:creationId xmlns:a16="http://schemas.microsoft.com/office/drawing/2014/main" id="{396245B8-6690-4D43-B53D-FAA58F27AC97}"/>
              </a:ext>
            </a:extLst>
          </p:cNvPr>
          <p:cNvSpPr>
            <a:spLocks noChangeArrowheads="1"/>
          </p:cNvSpPr>
          <p:nvPr/>
        </p:nvSpPr>
        <p:spPr bwMode="auto">
          <a:xfrm>
            <a:off x="5638800" y="42783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solidFill>
                  <a:srgbClr val="013060"/>
                </a:solidFill>
                <a:latin typeface="Arial" panose="020B0604020202020204" pitchFamily="34" charset="0"/>
              </a:rPr>
              <a:t>Relevant certification: </a:t>
            </a:r>
            <a:r>
              <a:rPr lang="en-US" altLang="en-US" b="1">
                <a:solidFill>
                  <a:srgbClr val="65C29C"/>
                </a:solidFill>
                <a:latin typeface="Arial" panose="020B0604020202020204" pitchFamily="34" charset="0"/>
                <a:cs typeface="Arial" panose="020B0604020202020204" pitchFamily="34" charset="0"/>
              </a:rPr>
              <a:t>CPA</a:t>
            </a:r>
          </a:p>
        </p:txBody>
      </p:sp>
      <p:cxnSp>
        <p:nvCxnSpPr>
          <p:cNvPr id="5" name="Straight Connector 4">
            <a:extLst>
              <a:ext uri="{FF2B5EF4-FFF2-40B4-BE49-F238E27FC236}">
                <a16:creationId xmlns:a16="http://schemas.microsoft.com/office/drawing/2014/main" id="{B8DE1B0F-18A3-2445-86BE-A93DA47F682C}"/>
              </a:ext>
            </a:extLst>
          </p:cNvPr>
          <p:cNvCxnSpPr>
            <a:cxnSpLocks/>
          </p:cNvCxnSpPr>
          <p:nvPr/>
        </p:nvCxnSpPr>
        <p:spPr>
          <a:xfrm>
            <a:off x="5486400" y="1730375"/>
            <a:ext cx="0" cy="3298825"/>
          </a:xfrm>
          <a:prstGeom prst="line">
            <a:avLst/>
          </a:prstGeom>
          <a:ln>
            <a:solidFill>
              <a:srgbClr val="71707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5A8876-484A-8C4F-AE1A-34E61E0F9B25}"/>
              </a:ext>
            </a:extLst>
          </p:cNvPr>
          <p:cNvCxnSpPr>
            <a:cxnSpLocks/>
          </p:cNvCxnSpPr>
          <p:nvPr/>
        </p:nvCxnSpPr>
        <p:spPr>
          <a:xfrm>
            <a:off x="304800" y="4114800"/>
            <a:ext cx="8458200" cy="0"/>
          </a:xfrm>
          <a:prstGeom prst="line">
            <a:avLst/>
          </a:prstGeom>
          <a:ln>
            <a:solidFill>
              <a:srgbClr val="7170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2">
            <a:extLst>
              <a:ext uri="{FF2B5EF4-FFF2-40B4-BE49-F238E27FC236}">
                <a16:creationId xmlns:a16="http://schemas.microsoft.com/office/drawing/2014/main" id="{5D07C464-3613-469A-BFE6-911FE0D65AD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425F25-ED47-42E9-B865-8EEF844DD265}" type="slidenum">
              <a:rPr lang="en-US" altLang="en-US" smtClean="0">
                <a:solidFill>
                  <a:srgbClr val="498974"/>
                </a:solidFill>
                <a:latin typeface="Arial" panose="020B0604020202020204" pitchFamily="34" charset="0"/>
              </a:rPr>
              <a:pPr/>
              <a:t>4</a:t>
            </a:fld>
            <a:endParaRPr lang="en-US" altLang="en-US">
              <a:solidFill>
                <a:srgbClr val="498974"/>
              </a:solidFill>
              <a:latin typeface="Arial" panose="020B0604020202020204" pitchFamily="34" charset="0"/>
            </a:endParaRPr>
          </a:p>
        </p:txBody>
      </p:sp>
      <p:pic>
        <p:nvPicPr>
          <p:cNvPr id="94211" name="Picture 3">
            <a:extLst>
              <a:ext uri="{FF2B5EF4-FFF2-40B4-BE49-F238E27FC236}">
                <a16:creationId xmlns:a16="http://schemas.microsoft.com/office/drawing/2014/main" id="{D069D43F-A4A1-4A00-8C00-B98FBC860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524000"/>
            <a:ext cx="68707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3">
            <a:extLst>
              <a:ext uri="{FF2B5EF4-FFF2-40B4-BE49-F238E27FC236}">
                <a16:creationId xmlns:a16="http://schemas.microsoft.com/office/drawing/2014/main" id="{80BD4A29-4A3B-43D7-A503-D217BF5D9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1524000"/>
            <a:ext cx="68707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Box 20">
            <a:extLst>
              <a:ext uri="{FF2B5EF4-FFF2-40B4-BE49-F238E27FC236}">
                <a16:creationId xmlns:a16="http://schemas.microsoft.com/office/drawing/2014/main" id="{2270E81A-FA56-43CC-BBD0-DDE9C89781A5}"/>
              </a:ext>
            </a:extLst>
          </p:cNvPr>
          <p:cNvSpPr txBox="1">
            <a:spLocks noChangeArrowheads="1"/>
          </p:cNvSpPr>
          <p:nvPr/>
        </p:nvSpPr>
        <p:spPr bwMode="auto">
          <a:xfrm>
            <a:off x="2638425" y="1676400"/>
            <a:ext cx="1295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Support business management</a:t>
            </a:r>
          </a:p>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and strategic development</a:t>
            </a:r>
          </a:p>
        </p:txBody>
      </p:sp>
      <p:sp>
        <p:nvSpPr>
          <p:cNvPr id="94214" name="TextBox 29">
            <a:extLst>
              <a:ext uri="{FF2B5EF4-FFF2-40B4-BE49-F238E27FC236}">
                <a16:creationId xmlns:a16="http://schemas.microsoft.com/office/drawing/2014/main" id="{164450DB-ADEA-4123-84E2-1980F005D4E1}"/>
              </a:ext>
            </a:extLst>
          </p:cNvPr>
          <p:cNvSpPr txBox="1">
            <a:spLocks noChangeArrowheads="1"/>
          </p:cNvSpPr>
          <p:nvPr/>
        </p:nvSpPr>
        <p:spPr bwMode="auto">
          <a:xfrm>
            <a:off x="1266825" y="48006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Multinational corporations</a:t>
            </a:r>
          </a:p>
        </p:txBody>
      </p:sp>
      <p:sp>
        <p:nvSpPr>
          <p:cNvPr id="94215" name="TextBox 26">
            <a:extLst>
              <a:ext uri="{FF2B5EF4-FFF2-40B4-BE49-F238E27FC236}">
                <a16:creationId xmlns:a16="http://schemas.microsoft.com/office/drawing/2014/main" id="{9F733978-6151-43E5-B738-6E037D2120DC}"/>
              </a:ext>
            </a:extLst>
          </p:cNvPr>
          <p:cNvSpPr txBox="1">
            <a:spLocks noChangeArrowheads="1"/>
          </p:cNvSpPr>
          <p:nvPr/>
        </p:nvSpPr>
        <p:spPr bwMode="auto">
          <a:xfrm>
            <a:off x="6677025" y="3154363"/>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Execute budgeting and forecasting</a:t>
            </a:r>
          </a:p>
        </p:txBody>
      </p:sp>
      <p:sp>
        <p:nvSpPr>
          <p:cNvPr id="94216" name="TextBox 10">
            <a:extLst>
              <a:ext uri="{FF2B5EF4-FFF2-40B4-BE49-F238E27FC236}">
                <a16:creationId xmlns:a16="http://schemas.microsoft.com/office/drawing/2014/main" id="{9935FBF9-94B9-4604-A3F4-4260C0DABF86}"/>
              </a:ext>
            </a:extLst>
          </p:cNvPr>
          <p:cNvSpPr txBox="1">
            <a:spLocks noChangeArrowheads="1"/>
          </p:cNvSpPr>
          <p:nvPr/>
        </p:nvSpPr>
        <p:spPr bwMode="auto">
          <a:xfrm>
            <a:off x="1266825" y="19812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Government organizations</a:t>
            </a:r>
          </a:p>
        </p:txBody>
      </p:sp>
      <p:sp>
        <p:nvSpPr>
          <p:cNvPr id="94217" name="TextBox 24">
            <a:extLst>
              <a:ext uri="{FF2B5EF4-FFF2-40B4-BE49-F238E27FC236}">
                <a16:creationId xmlns:a16="http://schemas.microsoft.com/office/drawing/2014/main" id="{E5400B05-2219-47A7-8B7E-63BF300F48B9}"/>
              </a:ext>
            </a:extLst>
          </p:cNvPr>
          <p:cNvSpPr txBox="1">
            <a:spLocks noChangeArrowheads="1"/>
          </p:cNvSpPr>
          <p:nvPr/>
        </p:nvSpPr>
        <p:spPr bwMode="auto">
          <a:xfrm>
            <a:off x="1266825" y="3436938"/>
            <a:ext cx="1295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Plan for the long term</a:t>
            </a:r>
          </a:p>
        </p:txBody>
      </p:sp>
      <p:sp>
        <p:nvSpPr>
          <p:cNvPr id="94218" name="TextBox 32">
            <a:extLst>
              <a:ext uri="{FF2B5EF4-FFF2-40B4-BE49-F238E27FC236}">
                <a16:creationId xmlns:a16="http://schemas.microsoft.com/office/drawing/2014/main" id="{94304EF1-1859-4ED6-B6F5-C6655433ACED}"/>
              </a:ext>
            </a:extLst>
          </p:cNvPr>
          <p:cNvSpPr txBox="1">
            <a:spLocks noChangeArrowheads="1"/>
          </p:cNvSpPr>
          <p:nvPr/>
        </p:nvSpPr>
        <p:spPr bwMode="auto">
          <a:xfrm>
            <a:off x="5305425" y="4572000"/>
            <a:ext cx="12954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Establish and maintain internal controls</a:t>
            </a:r>
          </a:p>
        </p:txBody>
      </p:sp>
      <p:sp>
        <p:nvSpPr>
          <p:cNvPr id="94219" name="TextBox 33">
            <a:extLst>
              <a:ext uri="{FF2B5EF4-FFF2-40B4-BE49-F238E27FC236}">
                <a16:creationId xmlns:a16="http://schemas.microsoft.com/office/drawing/2014/main" id="{3B874D8D-C3E7-4AA7-8DC6-213D0E30ABC4}"/>
              </a:ext>
            </a:extLst>
          </p:cNvPr>
          <p:cNvSpPr txBox="1">
            <a:spLocks noChangeArrowheads="1"/>
          </p:cNvSpPr>
          <p:nvPr/>
        </p:nvSpPr>
        <p:spPr bwMode="auto">
          <a:xfrm>
            <a:off x="6677025" y="4732338"/>
            <a:ext cx="1295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Academic institutions</a:t>
            </a:r>
          </a:p>
        </p:txBody>
      </p:sp>
      <p:sp>
        <p:nvSpPr>
          <p:cNvPr id="94220" name="TextBox 21">
            <a:extLst>
              <a:ext uri="{FF2B5EF4-FFF2-40B4-BE49-F238E27FC236}">
                <a16:creationId xmlns:a16="http://schemas.microsoft.com/office/drawing/2014/main" id="{37FB095B-3188-44FF-9F1E-95F0C9001515}"/>
              </a:ext>
            </a:extLst>
          </p:cNvPr>
          <p:cNvSpPr txBox="1">
            <a:spLocks noChangeArrowheads="1"/>
          </p:cNvSpPr>
          <p:nvPr/>
        </p:nvSpPr>
        <p:spPr bwMode="auto">
          <a:xfrm>
            <a:off x="4010025" y="19812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chemeClr val="accent1"/>
                </a:solidFill>
                <a:latin typeface="Arial" panose="020B0604020202020204" pitchFamily="34" charset="0"/>
                <a:cs typeface="Arial" panose="020B0604020202020204" pitchFamily="34" charset="0"/>
              </a:rPr>
              <a:t>VP of </a:t>
            </a:r>
          </a:p>
          <a:p>
            <a:pPr algn="ctr" eaLnBrk="1" hangingPunct="1">
              <a:lnSpc>
                <a:spcPct val="120000"/>
              </a:lnSpc>
            </a:pPr>
            <a:r>
              <a:rPr lang="en-US" altLang="en-US" sz="1400">
                <a:solidFill>
                  <a:schemeClr val="accent1"/>
                </a:solidFill>
                <a:latin typeface="Arial" panose="020B0604020202020204" pitchFamily="34" charset="0"/>
                <a:cs typeface="Arial" panose="020B0604020202020204" pitchFamily="34" charset="0"/>
              </a:rPr>
              <a:t>Finance</a:t>
            </a:r>
          </a:p>
        </p:txBody>
      </p:sp>
      <p:sp>
        <p:nvSpPr>
          <p:cNvPr id="94221" name="TextBox 27">
            <a:extLst>
              <a:ext uri="{FF2B5EF4-FFF2-40B4-BE49-F238E27FC236}">
                <a16:creationId xmlns:a16="http://schemas.microsoft.com/office/drawing/2014/main" id="{6FD58EB7-788B-4EC8-84B1-B43824D53BAE}"/>
              </a:ext>
            </a:extLst>
          </p:cNvPr>
          <p:cNvSpPr txBox="1">
            <a:spLocks noChangeArrowheads="1"/>
          </p:cNvSpPr>
          <p:nvPr/>
        </p:nvSpPr>
        <p:spPr bwMode="auto">
          <a:xfrm>
            <a:off x="5305425" y="3505200"/>
            <a:ext cx="1295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chemeClr val="accent1"/>
                </a:solidFill>
                <a:latin typeface="Arial" panose="020B0604020202020204" pitchFamily="34" charset="0"/>
                <a:cs typeface="Arial" panose="020B0604020202020204" pitchFamily="34" charset="0"/>
              </a:rPr>
              <a:t>Controller</a:t>
            </a:r>
          </a:p>
        </p:txBody>
      </p:sp>
      <p:sp>
        <p:nvSpPr>
          <p:cNvPr id="94222" name="TextBox 31">
            <a:extLst>
              <a:ext uri="{FF2B5EF4-FFF2-40B4-BE49-F238E27FC236}">
                <a16:creationId xmlns:a16="http://schemas.microsoft.com/office/drawing/2014/main" id="{14DDD510-E5FE-49DF-957B-6C9047544333}"/>
              </a:ext>
            </a:extLst>
          </p:cNvPr>
          <p:cNvSpPr txBox="1">
            <a:spLocks noChangeArrowheads="1"/>
          </p:cNvSpPr>
          <p:nvPr/>
        </p:nvSpPr>
        <p:spPr bwMode="auto">
          <a:xfrm>
            <a:off x="3933825" y="4914900"/>
            <a:ext cx="1295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chemeClr val="accent1"/>
                </a:solidFill>
                <a:latin typeface="Arial" panose="020B0604020202020204" pitchFamily="34" charset="0"/>
                <a:cs typeface="Arial" panose="020B0604020202020204" pitchFamily="34" charset="0"/>
              </a:rPr>
              <a:t>CFO</a:t>
            </a:r>
          </a:p>
        </p:txBody>
      </p:sp>
      <p:sp>
        <p:nvSpPr>
          <p:cNvPr id="94223" name="TextBox 28">
            <a:extLst>
              <a:ext uri="{FF2B5EF4-FFF2-40B4-BE49-F238E27FC236}">
                <a16:creationId xmlns:a16="http://schemas.microsoft.com/office/drawing/2014/main" id="{06FFD6AE-0181-41A7-A38E-A0CB254C1133}"/>
              </a:ext>
            </a:extLst>
          </p:cNvPr>
          <p:cNvSpPr txBox="1">
            <a:spLocks noChangeArrowheads="1"/>
          </p:cNvSpPr>
          <p:nvPr/>
        </p:nvSpPr>
        <p:spPr bwMode="auto">
          <a:xfrm>
            <a:off x="2638425" y="34290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chemeClr val="accent1"/>
                </a:solidFill>
                <a:latin typeface="Arial" panose="020B0604020202020204" pitchFamily="34" charset="0"/>
                <a:cs typeface="Arial" panose="020B0604020202020204" pitchFamily="34" charset="0"/>
              </a:rPr>
              <a:t>Finance Manager</a:t>
            </a:r>
          </a:p>
        </p:txBody>
      </p:sp>
      <p:sp>
        <p:nvSpPr>
          <p:cNvPr id="94224" name="TextBox 25">
            <a:extLst>
              <a:ext uri="{FF2B5EF4-FFF2-40B4-BE49-F238E27FC236}">
                <a16:creationId xmlns:a16="http://schemas.microsoft.com/office/drawing/2014/main" id="{DED31B7C-2EB7-45CB-894F-9E7860CAAB0A}"/>
              </a:ext>
            </a:extLst>
          </p:cNvPr>
          <p:cNvSpPr txBox="1">
            <a:spLocks noChangeArrowheads="1"/>
          </p:cNvSpPr>
          <p:nvPr/>
        </p:nvSpPr>
        <p:spPr bwMode="auto">
          <a:xfrm>
            <a:off x="3933825" y="34290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Private </a:t>
            </a:r>
          </a:p>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firms</a:t>
            </a:r>
          </a:p>
        </p:txBody>
      </p:sp>
      <p:sp>
        <p:nvSpPr>
          <p:cNvPr id="94225" name="TextBox 30">
            <a:extLst>
              <a:ext uri="{FF2B5EF4-FFF2-40B4-BE49-F238E27FC236}">
                <a16:creationId xmlns:a16="http://schemas.microsoft.com/office/drawing/2014/main" id="{29636D6F-4270-4B0D-8C21-F71A5D33FF36}"/>
              </a:ext>
            </a:extLst>
          </p:cNvPr>
          <p:cNvSpPr txBox="1">
            <a:spLocks noChangeArrowheads="1"/>
          </p:cNvSpPr>
          <p:nvPr/>
        </p:nvSpPr>
        <p:spPr bwMode="auto">
          <a:xfrm>
            <a:off x="2638425" y="4572000"/>
            <a:ext cx="12954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Act as </a:t>
            </a:r>
          </a:p>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trusted business advisors</a:t>
            </a:r>
          </a:p>
        </p:txBody>
      </p:sp>
      <p:sp>
        <p:nvSpPr>
          <p:cNvPr id="94226" name="TextBox 22">
            <a:extLst>
              <a:ext uri="{FF2B5EF4-FFF2-40B4-BE49-F238E27FC236}">
                <a16:creationId xmlns:a16="http://schemas.microsoft.com/office/drawing/2014/main" id="{F58C7076-4031-4138-BF6C-B84978C02219}"/>
              </a:ext>
            </a:extLst>
          </p:cNvPr>
          <p:cNvSpPr txBox="1">
            <a:spLocks noChangeArrowheads="1"/>
          </p:cNvSpPr>
          <p:nvPr/>
        </p:nvSpPr>
        <p:spPr bwMode="auto">
          <a:xfrm>
            <a:off x="5305425" y="1676400"/>
            <a:ext cx="1295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10000"/>
              </a:lnSpc>
            </a:pPr>
            <a:r>
              <a:rPr lang="en-US" altLang="en-US" sz="1400">
                <a:solidFill>
                  <a:srgbClr val="FFFFFF"/>
                </a:solidFill>
                <a:latin typeface="Arial" panose="020B0604020202020204" pitchFamily="34" charset="0"/>
                <a:cs typeface="Arial" panose="020B0604020202020204" pitchFamily="34" charset="0"/>
              </a:rPr>
              <a:t>Provide accurate information for better decisions</a:t>
            </a:r>
          </a:p>
        </p:txBody>
      </p:sp>
      <p:sp>
        <p:nvSpPr>
          <p:cNvPr id="94227" name="TextBox 23">
            <a:extLst>
              <a:ext uri="{FF2B5EF4-FFF2-40B4-BE49-F238E27FC236}">
                <a16:creationId xmlns:a16="http://schemas.microsoft.com/office/drawing/2014/main" id="{3048D6A2-8262-4C72-8750-9F0C77924E8A}"/>
              </a:ext>
            </a:extLst>
          </p:cNvPr>
          <p:cNvSpPr txBox="1">
            <a:spLocks noChangeArrowheads="1"/>
          </p:cNvSpPr>
          <p:nvPr/>
        </p:nvSpPr>
        <p:spPr bwMode="auto">
          <a:xfrm>
            <a:off x="6677025" y="1981200"/>
            <a:ext cx="1295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Not-for-profit</a:t>
            </a:r>
          </a:p>
          <a:p>
            <a:pPr algn="ctr" eaLnBrk="1" hangingPunct="1">
              <a:lnSpc>
                <a:spcPct val="120000"/>
              </a:lnSpc>
            </a:pPr>
            <a:r>
              <a:rPr lang="en-US" altLang="en-US" sz="1400">
                <a:solidFill>
                  <a:srgbClr val="FFFFFF"/>
                </a:solidFill>
                <a:latin typeface="Arial" panose="020B0604020202020204" pitchFamily="34" charset="0"/>
                <a:cs typeface="Arial" panose="020B0604020202020204" pitchFamily="34" charset="0"/>
              </a:rPr>
              <a:t>organizations</a:t>
            </a:r>
          </a:p>
        </p:txBody>
      </p:sp>
      <p:sp>
        <p:nvSpPr>
          <p:cNvPr id="2" name="Rectangle 1">
            <a:extLst>
              <a:ext uri="{FF2B5EF4-FFF2-40B4-BE49-F238E27FC236}">
                <a16:creationId xmlns:a16="http://schemas.microsoft.com/office/drawing/2014/main" id="{A253F089-C254-4ECD-B704-65C6D9A4CD32}"/>
              </a:ext>
            </a:extLst>
          </p:cNvPr>
          <p:cNvSpPr/>
          <p:nvPr/>
        </p:nvSpPr>
        <p:spPr>
          <a:xfrm>
            <a:off x="1190625" y="1625600"/>
            <a:ext cx="14001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6" name="Rectangle 5">
            <a:extLst>
              <a:ext uri="{FF2B5EF4-FFF2-40B4-BE49-F238E27FC236}">
                <a16:creationId xmlns:a16="http://schemas.microsoft.com/office/drawing/2014/main" id="{4F48EE43-E180-455F-92A5-4FD24023443D}"/>
              </a:ext>
            </a:extLst>
          </p:cNvPr>
          <p:cNvSpPr/>
          <p:nvPr/>
        </p:nvSpPr>
        <p:spPr>
          <a:xfrm>
            <a:off x="6651625" y="1625600"/>
            <a:ext cx="14255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7" name="Rectangle 6">
            <a:extLst>
              <a:ext uri="{FF2B5EF4-FFF2-40B4-BE49-F238E27FC236}">
                <a16:creationId xmlns:a16="http://schemas.microsoft.com/office/drawing/2014/main" id="{E58CA797-8BFC-4D61-8FB3-2B1F70EEBBDF}"/>
              </a:ext>
            </a:extLst>
          </p:cNvPr>
          <p:cNvSpPr/>
          <p:nvPr/>
        </p:nvSpPr>
        <p:spPr>
          <a:xfrm>
            <a:off x="3933825" y="3022600"/>
            <a:ext cx="13493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8" name="Rectangle 7">
            <a:extLst>
              <a:ext uri="{FF2B5EF4-FFF2-40B4-BE49-F238E27FC236}">
                <a16:creationId xmlns:a16="http://schemas.microsoft.com/office/drawing/2014/main" id="{01F2DF8B-9249-47B4-8DD8-A2501EB5E3BB}"/>
              </a:ext>
            </a:extLst>
          </p:cNvPr>
          <p:cNvSpPr/>
          <p:nvPr/>
        </p:nvSpPr>
        <p:spPr>
          <a:xfrm>
            <a:off x="6677025" y="4419600"/>
            <a:ext cx="139065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9" name="Rectangle 8">
            <a:extLst>
              <a:ext uri="{FF2B5EF4-FFF2-40B4-BE49-F238E27FC236}">
                <a16:creationId xmlns:a16="http://schemas.microsoft.com/office/drawing/2014/main" id="{4B125486-5915-42EB-A86B-85257653DE27}"/>
              </a:ext>
            </a:extLst>
          </p:cNvPr>
          <p:cNvSpPr/>
          <p:nvPr/>
        </p:nvSpPr>
        <p:spPr>
          <a:xfrm>
            <a:off x="1190625" y="4419600"/>
            <a:ext cx="14001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0" name="Rectangle 9">
            <a:extLst>
              <a:ext uri="{FF2B5EF4-FFF2-40B4-BE49-F238E27FC236}">
                <a16:creationId xmlns:a16="http://schemas.microsoft.com/office/drawing/2014/main" id="{D28FEE24-8C6F-4C55-BE3C-7E5270A07EB8}"/>
              </a:ext>
            </a:extLst>
          </p:cNvPr>
          <p:cNvSpPr/>
          <p:nvPr/>
        </p:nvSpPr>
        <p:spPr>
          <a:xfrm>
            <a:off x="2549525" y="1598613"/>
            <a:ext cx="1392238"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2" name="Rectangle 11">
            <a:extLst>
              <a:ext uri="{FF2B5EF4-FFF2-40B4-BE49-F238E27FC236}">
                <a16:creationId xmlns:a16="http://schemas.microsoft.com/office/drawing/2014/main" id="{236170D2-E9D6-4A89-AA42-5529F1C1C003}"/>
              </a:ext>
            </a:extLst>
          </p:cNvPr>
          <p:cNvSpPr/>
          <p:nvPr/>
        </p:nvSpPr>
        <p:spPr>
          <a:xfrm>
            <a:off x="5302250" y="1625600"/>
            <a:ext cx="140335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3" name="Rectangle 12">
            <a:extLst>
              <a:ext uri="{FF2B5EF4-FFF2-40B4-BE49-F238E27FC236}">
                <a16:creationId xmlns:a16="http://schemas.microsoft.com/office/drawing/2014/main" id="{D5FA57EB-8160-48D2-B0D0-0A80231B70F3}"/>
              </a:ext>
            </a:extLst>
          </p:cNvPr>
          <p:cNvSpPr/>
          <p:nvPr/>
        </p:nvSpPr>
        <p:spPr>
          <a:xfrm>
            <a:off x="1190625" y="2971800"/>
            <a:ext cx="1419225"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Rectangle 13">
            <a:extLst>
              <a:ext uri="{FF2B5EF4-FFF2-40B4-BE49-F238E27FC236}">
                <a16:creationId xmlns:a16="http://schemas.microsoft.com/office/drawing/2014/main" id="{C19EE486-BEA2-4ADC-BCF0-8AC03D6159D1}"/>
              </a:ext>
            </a:extLst>
          </p:cNvPr>
          <p:cNvSpPr/>
          <p:nvPr/>
        </p:nvSpPr>
        <p:spPr>
          <a:xfrm>
            <a:off x="2570163" y="4419600"/>
            <a:ext cx="1392237"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5" name="Rectangle 14">
            <a:extLst>
              <a:ext uri="{FF2B5EF4-FFF2-40B4-BE49-F238E27FC236}">
                <a16:creationId xmlns:a16="http://schemas.microsoft.com/office/drawing/2014/main" id="{C11DB1A5-A2BF-4C52-86BF-FAAB47F9F09C}"/>
              </a:ext>
            </a:extLst>
          </p:cNvPr>
          <p:cNvSpPr/>
          <p:nvPr/>
        </p:nvSpPr>
        <p:spPr>
          <a:xfrm>
            <a:off x="5305425" y="4419600"/>
            <a:ext cx="13239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6" name="Rectangle 15">
            <a:extLst>
              <a:ext uri="{FF2B5EF4-FFF2-40B4-BE49-F238E27FC236}">
                <a16:creationId xmlns:a16="http://schemas.microsoft.com/office/drawing/2014/main" id="{B60167A3-4B04-4801-9C51-C60DEE9ABC4D}"/>
              </a:ext>
            </a:extLst>
          </p:cNvPr>
          <p:cNvSpPr/>
          <p:nvPr/>
        </p:nvSpPr>
        <p:spPr>
          <a:xfrm>
            <a:off x="6654800" y="3025775"/>
            <a:ext cx="138747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2" name="Title 1">
            <a:extLst>
              <a:ext uri="{FF2B5EF4-FFF2-40B4-BE49-F238E27FC236}">
                <a16:creationId xmlns:a16="http://schemas.microsoft.com/office/drawing/2014/main" id="{9F294CB8-5019-4B1E-8281-AE67799BC631}"/>
              </a:ext>
            </a:extLst>
          </p:cNvPr>
          <p:cNvSpPr txBox="1">
            <a:spLocks/>
          </p:cNvSpPr>
          <p:nvPr/>
        </p:nvSpPr>
        <p:spPr>
          <a:xfrm>
            <a:off x="304800" y="152400"/>
            <a:ext cx="8686800" cy="868363"/>
          </a:xfrm>
          <a:prstGeom prst="rect">
            <a:avLst/>
          </a:prstGeom>
        </p:spPr>
        <p:txBody>
          <a:bodyPr anchor="ctr"/>
          <a:lst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pPr fontAlgn="auto">
              <a:spcAft>
                <a:spcPts val="0"/>
              </a:spcAft>
              <a:defRPr/>
            </a:pPr>
            <a:r>
              <a:rPr lang="en-US" sz="3200" kern="0" dirty="0">
                <a:solidFill>
                  <a:srgbClr val="FFFFFF"/>
                </a:solidFill>
              </a:rPr>
              <a:t>Who We Are, What We Do, Where We Work</a:t>
            </a:r>
            <a:endParaRPr lang="en-US" sz="3200" dirty="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grpId="0" nodeType="clickEffect">
                                  <p:stCondLst>
                                    <p:cond delay="0"/>
                                  </p:stCondLst>
                                  <p:childTnLst>
                                    <p:animEffect transition="out" filter="wheel(1)">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12"/>
                                        </p:tgtEl>
                                      </p:cBhvr>
                                    </p:animEffect>
                                    <p:set>
                                      <p:cBhvr>
                                        <p:cTn id="13" dur="1" fill="hold">
                                          <p:stCondLst>
                                            <p:cond delay="1999"/>
                                          </p:stCondLst>
                                        </p:cTn>
                                        <p:tgtEl>
                                          <p:spTgt spid="12"/>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xit" presetSubtype="1" fill="hold" grpId="0" nodeType="clickEffect">
                                  <p:stCondLst>
                                    <p:cond delay="0"/>
                                  </p:stCondLst>
                                  <p:childTnLst>
                                    <p:animEffect transition="out" filter="wheel(1)">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par>
                                <p:cTn id="28" presetID="21" presetClass="exit" presetSubtype="1" fill="hold" grpId="0" nodeType="withEffect">
                                  <p:stCondLst>
                                    <p:cond delay="0"/>
                                  </p:stCondLst>
                                  <p:childTnLst>
                                    <p:animEffect transition="out" filter="wheel(1)">
                                      <p:cBhvr>
                                        <p:cTn id="29" dur="2000"/>
                                        <p:tgtEl>
                                          <p:spTgt spid="9"/>
                                        </p:tgtEl>
                                      </p:cBhvr>
                                    </p:animEffect>
                                    <p:set>
                                      <p:cBhvr>
                                        <p:cTn id="30" dur="1" fill="hold">
                                          <p:stCondLst>
                                            <p:cond delay="1999"/>
                                          </p:stCondLst>
                                        </p:cTn>
                                        <p:tgtEl>
                                          <p:spTgt spid="9"/>
                                        </p:tgtEl>
                                        <p:attrNameLst>
                                          <p:attrName>style.visibility</p:attrName>
                                        </p:attrNameLst>
                                      </p:cBhvr>
                                      <p:to>
                                        <p:strVal val="hidden"/>
                                      </p:to>
                                    </p:set>
                                  </p:childTnLst>
                                </p:cTn>
                              </p:par>
                              <p:par>
                                <p:cTn id="31" presetID="21" presetClass="exit" presetSubtype="1" fill="hold" grpId="0" nodeType="withEffect">
                                  <p:stCondLst>
                                    <p:cond delay="0"/>
                                  </p:stCondLst>
                                  <p:childTnLst>
                                    <p:animEffect transition="out" filter="wheel(1)">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par>
                                <p:cTn id="34" presetID="21" presetClass="exit" presetSubtype="1" fill="hold" grpId="0" nodeType="withEffect">
                                  <p:stCondLst>
                                    <p:cond delay="0"/>
                                  </p:stCondLst>
                                  <p:childTnLst>
                                    <p:animEffect transition="out" filter="wheel(1)">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par>
                                <p:cTn id="37" presetID="21" presetClass="exit" presetSubtype="1" fill="hold" grpId="0" nodeType="withEffect">
                                  <p:stCondLst>
                                    <p:cond delay="0"/>
                                  </p:stCondLst>
                                  <p:childTnLst>
                                    <p:animEffect transition="out" filter="wheel(1)">
                                      <p:cBhvr>
                                        <p:cTn id="38" dur="2000"/>
                                        <p:tgtEl>
                                          <p:spTgt spid="6"/>
                                        </p:tgtEl>
                                      </p:cBhvr>
                                    </p:animEffect>
                                    <p:set>
                                      <p:cBhvr>
                                        <p:cTn id="3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2">
            <a:extLst>
              <a:ext uri="{FF2B5EF4-FFF2-40B4-BE49-F238E27FC236}">
                <a16:creationId xmlns:a16="http://schemas.microsoft.com/office/drawing/2014/main" id="{F908F1A5-DDFA-43ED-A86B-AD3EE9A90149}"/>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66339B-CA3B-469D-AE1D-B3562BE15E2E}" type="slidenum">
              <a:rPr lang="en-US" altLang="en-US" smtClean="0">
                <a:solidFill>
                  <a:srgbClr val="498974"/>
                </a:solidFill>
                <a:latin typeface="Arial" panose="020B0604020202020204" pitchFamily="34" charset="0"/>
              </a:rPr>
              <a:pPr/>
              <a:t>5</a:t>
            </a:fld>
            <a:endParaRPr lang="en-US" altLang="en-US">
              <a:solidFill>
                <a:srgbClr val="498974"/>
              </a:solidFill>
              <a:latin typeface="Arial" panose="020B0604020202020204" pitchFamily="34" charset="0"/>
            </a:endParaRPr>
          </a:p>
        </p:txBody>
      </p:sp>
      <p:sp>
        <p:nvSpPr>
          <p:cNvPr id="5" name="Title 1">
            <a:extLst>
              <a:ext uri="{FF2B5EF4-FFF2-40B4-BE49-F238E27FC236}">
                <a16:creationId xmlns:a16="http://schemas.microsoft.com/office/drawing/2014/main" id="{246B8F9D-E8DF-43E9-9A19-5AE48F955F5D}"/>
              </a:ext>
            </a:extLst>
          </p:cNvPr>
          <p:cNvSpPr txBox="1">
            <a:spLocks/>
          </p:cNvSpPr>
          <p:nvPr/>
        </p:nvSpPr>
        <p:spPr>
          <a:xfrm>
            <a:off x="228600" y="0"/>
            <a:ext cx="8763000" cy="1143000"/>
          </a:xfrm>
          <a:prstGeom prst="rect">
            <a:avLst/>
          </a:prstGeom>
        </p:spPr>
        <p:txBody>
          <a:bodyPr anchor="ctr"/>
          <a:lst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pPr fontAlgn="auto">
              <a:spcAft>
                <a:spcPts val="0"/>
              </a:spcAft>
              <a:defRPr/>
            </a:pPr>
            <a:r>
              <a:rPr lang="en-US" kern="0" dirty="0">
                <a:solidFill>
                  <a:srgbClr val="FFFFFF"/>
                </a:solidFill>
              </a:rPr>
              <a:t>The Management Accounting Profession</a:t>
            </a:r>
            <a:endParaRPr lang="en-US" dirty="0">
              <a:solidFill>
                <a:srgbClr val="FFFFFF"/>
              </a:solidFill>
            </a:endParaRPr>
          </a:p>
        </p:txBody>
      </p:sp>
      <p:sp>
        <p:nvSpPr>
          <p:cNvPr id="96260" name="Rectangle 5">
            <a:extLst>
              <a:ext uri="{FF2B5EF4-FFF2-40B4-BE49-F238E27FC236}">
                <a16:creationId xmlns:a16="http://schemas.microsoft.com/office/drawing/2014/main" id="{3E87A6FA-B13B-4880-8C5E-FE3A0C21A050}"/>
              </a:ext>
            </a:extLst>
          </p:cNvPr>
          <p:cNvSpPr>
            <a:spLocks noChangeArrowheads="1"/>
          </p:cNvSpPr>
          <p:nvPr/>
        </p:nvSpPr>
        <p:spPr bwMode="auto">
          <a:xfrm>
            <a:off x="304800" y="1905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buClr>
                <a:srgbClr val="717074"/>
              </a:buClr>
            </a:pPr>
            <a:r>
              <a:rPr lang="en-US" altLang="en-US" sz="2400">
                <a:solidFill>
                  <a:srgbClr val="003260"/>
                </a:solidFill>
                <a:latin typeface="Arial" panose="020B0604020202020204" pitchFamily="34" charset="0"/>
                <a:cs typeface="Arial" panose="020B0604020202020204" pitchFamily="34" charset="0"/>
              </a:rPr>
              <a:t>More than 75% of accounting and finance professionals in the U.S. work inside organizations, </a:t>
            </a:r>
            <a:r>
              <a:rPr lang="en-US" altLang="en-US" sz="2400" b="1" i="1">
                <a:solidFill>
                  <a:srgbClr val="003260"/>
                </a:solidFill>
                <a:latin typeface="Arial" panose="020B0604020202020204" pitchFamily="34" charset="0"/>
                <a:cs typeface="Arial" panose="020B0604020202020204" pitchFamily="34" charset="0"/>
              </a:rPr>
              <a:t>building quality financial practices into the organization through decision support, planning, and control over the organization’s value-creating operations.</a:t>
            </a:r>
          </a:p>
          <a:p>
            <a:pPr eaLnBrk="1" hangingPunct="1">
              <a:buClr>
                <a:srgbClr val="717074"/>
              </a:buClr>
            </a:pPr>
            <a:endParaRPr lang="en-US" altLang="en-US" sz="2000" b="1" i="1">
              <a:solidFill>
                <a:srgbClr val="003260"/>
              </a:solidFill>
              <a:latin typeface="Arial" panose="020B0604020202020204" pitchFamily="34" charset="0"/>
              <a:cs typeface="Arial" panose="020B0604020202020204" pitchFamily="34" charset="0"/>
            </a:endParaRPr>
          </a:p>
          <a:p>
            <a:pPr eaLnBrk="1" hangingPunct="1">
              <a:buClr>
                <a:srgbClr val="717074"/>
              </a:buClr>
            </a:pPr>
            <a:endParaRPr lang="en-US" altLang="en-US" sz="2000" b="1" i="1">
              <a:solidFill>
                <a:srgbClr val="003260"/>
              </a:solidFill>
              <a:latin typeface="Arial" panose="020B0604020202020204" pitchFamily="34" charset="0"/>
              <a:cs typeface="Arial" panose="020B0604020202020204" pitchFamily="34" charset="0"/>
            </a:endParaRPr>
          </a:p>
          <a:p>
            <a:pPr eaLnBrk="1" hangingPunct="1">
              <a:buClr>
                <a:srgbClr val="717074"/>
              </a:buClr>
            </a:pPr>
            <a:r>
              <a:rPr lang="en-US" altLang="en-US" sz="1600" i="1">
                <a:solidFill>
                  <a:srgbClr val="003260"/>
                </a:solidFill>
                <a:latin typeface="Arial" panose="020B0604020202020204" pitchFamily="34" charset="0"/>
                <a:cs typeface="Arial" panose="020B0604020202020204" pitchFamily="34" charset="0"/>
              </a:rPr>
              <a:t>Source:  Derived from U.S. Bureau of Labor Statistics</a:t>
            </a:r>
          </a:p>
          <a:p>
            <a:pPr eaLnBrk="1" hangingPunct="1">
              <a:buClr>
                <a:srgbClr val="717074"/>
              </a:buClr>
            </a:pPr>
            <a:endParaRPr lang="en-US" altLang="en-US" sz="1600" i="1">
              <a:solidFill>
                <a:srgbClr val="003260"/>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D7B3-45C2-475F-B288-0436A7A9D716}"/>
              </a:ext>
            </a:extLst>
          </p:cNvPr>
          <p:cNvSpPr>
            <a:spLocks noGrp="1"/>
          </p:cNvSpPr>
          <p:nvPr>
            <p:ph type="title"/>
          </p:nvPr>
        </p:nvSpPr>
        <p:spPr>
          <a:xfrm>
            <a:off x="304800" y="95250"/>
            <a:ext cx="8534400" cy="1001713"/>
          </a:xfrm>
        </p:spPr>
        <p:txBody>
          <a:bodyPr rtlCol="0"/>
          <a:lstStyle/>
          <a:p>
            <a:pPr eaLnBrk="1" fontAlgn="auto" hangingPunct="1">
              <a:spcAft>
                <a:spcPts val="0"/>
              </a:spcAft>
              <a:defRPr/>
            </a:pPr>
            <a:r>
              <a:rPr lang="en-US" dirty="0">
                <a:ea typeface="+mj-ea"/>
              </a:rPr>
              <a:t>Strong Job Growth Projected </a:t>
            </a:r>
          </a:p>
        </p:txBody>
      </p:sp>
      <p:sp>
        <p:nvSpPr>
          <p:cNvPr id="98307" name="Footer Placeholder 2">
            <a:extLst>
              <a:ext uri="{FF2B5EF4-FFF2-40B4-BE49-F238E27FC236}">
                <a16:creationId xmlns:a16="http://schemas.microsoft.com/office/drawing/2014/main" id="{8768EC7C-FAC8-4F5A-8D83-BB80EA2BCB9B}"/>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4C575F6-E532-4A8B-9302-9281FBFCB65B}" type="slidenum">
              <a:rPr lang="en-US" altLang="en-US" smtClean="0">
                <a:solidFill>
                  <a:srgbClr val="498974"/>
                </a:solidFill>
                <a:latin typeface="Arial" panose="020B0604020202020204" pitchFamily="34" charset="0"/>
              </a:rPr>
              <a:pPr/>
              <a:t>6</a:t>
            </a:fld>
            <a:endParaRPr lang="en-US" altLang="en-US">
              <a:solidFill>
                <a:srgbClr val="498974"/>
              </a:solidFill>
              <a:latin typeface="Arial" panose="020B0604020202020204" pitchFamily="34" charset="0"/>
            </a:endParaRPr>
          </a:p>
        </p:txBody>
      </p:sp>
      <p:sp>
        <p:nvSpPr>
          <p:cNvPr id="98308" name="TextBox 4">
            <a:extLst>
              <a:ext uri="{FF2B5EF4-FFF2-40B4-BE49-F238E27FC236}">
                <a16:creationId xmlns:a16="http://schemas.microsoft.com/office/drawing/2014/main" id="{17E54D94-543D-4C1C-9478-959F3F50F6A4}"/>
              </a:ext>
            </a:extLst>
          </p:cNvPr>
          <p:cNvSpPr txBox="1">
            <a:spLocks noChangeArrowheads="1"/>
          </p:cNvSpPr>
          <p:nvPr/>
        </p:nvSpPr>
        <p:spPr bwMode="auto">
          <a:xfrm>
            <a:off x="990600" y="1671638"/>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400" b="1">
                <a:solidFill>
                  <a:srgbClr val="003260"/>
                </a:solidFill>
                <a:latin typeface="Arial" panose="020B0604020202020204" pitchFamily="34" charset="0"/>
                <a:cs typeface="Arial" panose="020B0604020202020204" pitchFamily="34" charset="0"/>
              </a:rPr>
              <a:t>Accountants and Auditors</a:t>
            </a:r>
          </a:p>
        </p:txBody>
      </p:sp>
      <p:cxnSp>
        <p:nvCxnSpPr>
          <p:cNvPr id="29" name="Straight Connector 28">
            <a:extLst>
              <a:ext uri="{FF2B5EF4-FFF2-40B4-BE49-F238E27FC236}">
                <a16:creationId xmlns:a16="http://schemas.microsoft.com/office/drawing/2014/main" id="{30095DF0-1A25-462F-8B2C-7C26F44B80BB}"/>
              </a:ext>
            </a:extLst>
          </p:cNvPr>
          <p:cNvCxnSpPr/>
          <p:nvPr/>
        </p:nvCxnSpPr>
        <p:spPr>
          <a:xfrm>
            <a:off x="2971800" y="2743200"/>
            <a:ext cx="0" cy="2209800"/>
          </a:xfrm>
          <a:prstGeom prst="line">
            <a:avLst/>
          </a:prstGeom>
          <a:ln w="63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C8B0558-3121-471C-8DB9-9FDE732C4A61}"/>
              </a:ext>
            </a:extLst>
          </p:cNvPr>
          <p:cNvSpPr/>
          <p:nvPr/>
        </p:nvSpPr>
        <p:spPr>
          <a:xfrm>
            <a:off x="1981200" y="2743200"/>
            <a:ext cx="4953000" cy="2209800"/>
          </a:xfrm>
          <a:prstGeom prst="rect">
            <a:avLst/>
          </a:prstGeom>
          <a:noFill/>
          <a:ln w="63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1396C582-D0A1-41A6-BBB0-3DC78BA42E7F}"/>
              </a:ext>
            </a:extLst>
          </p:cNvPr>
          <p:cNvCxnSpPr/>
          <p:nvPr/>
        </p:nvCxnSpPr>
        <p:spPr>
          <a:xfrm>
            <a:off x="3962400" y="2743200"/>
            <a:ext cx="0" cy="2209800"/>
          </a:xfrm>
          <a:prstGeom prst="line">
            <a:avLst/>
          </a:prstGeom>
          <a:ln w="63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201340-E923-47E6-A076-41A8935E4FE5}"/>
              </a:ext>
            </a:extLst>
          </p:cNvPr>
          <p:cNvCxnSpPr/>
          <p:nvPr/>
        </p:nvCxnSpPr>
        <p:spPr>
          <a:xfrm>
            <a:off x="4953000" y="2743200"/>
            <a:ext cx="0" cy="2209800"/>
          </a:xfrm>
          <a:prstGeom prst="line">
            <a:avLst/>
          </a:prstGeom>
          <a:ln w="63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939664D-AABD-4083-87CE-315F8D776DDE}"/>
              </a:ext>
            </a:extLst>
          </p:cNvPr>
          <p:cNvCxnSpPr/>
          <p:nvPr/>
        </p:nvCxnSpPr>
        <p:spPr>
          <a:xfrm>
            <a:off x="5943600" y="2743200"/>
            <a:ext cx="0" cy="2209800"/>
          </a:xfrm>
          <a:prstGeom prst="line">
            <a:avLst/>
          </a:prstGeom>
          <a:ln w="63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9D1061D1-3200-46B6-B2D9-E16CBB07CC75}"/>
              </a:ext>
            </a:extLst>
          </p:cNvPr>
          <p:cNvSpPr/>
          <p:nvPr/>
        </p:nvSpPr>
        <p:spPr>
          <a:xfrm>
            <a:off x="1981200" y="3048000"/>
            <a:ext cx="4495800" cy="609600"/>
          </a:xfrm>
          <a:prstGeom prst="rect">
            <a:avLst/>
          </a:prstGeom>
          <a:solidFill>
            <a:schemeClr val="accent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B53BEA57-E90D-42DE-BDEE-0511404872C0}"/>
              </a:ext>
            </a:extLst>
          </p:cNvPr>
          <p:cNvSpPr/>
          <p:nvPr/>
        </p:nvSpPr>
        <p:spPr>
          <a:xfrm>
            <a:off x="1981200" y="3962400"/>
            <a:ext cx="3505200" cy="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extBox 19">
            <a:extLst>
              <a:ext uri="{FF2B5EF4-FFF2-40B4-BE49-F238E27FC236}">
                <a16:creationId xmlns:a16="http://schemas.microsoft.com/office/drawing/2014/main" id="{65F4CEBB-5437-4C72-98BA-FC3BDEB2EC00}"/>
              </a:ext>
            </a:extLst>
          </p:cNvPr>
          <p:cNvSpPr txBox="1"/>
          <p:nvPr/>
        </p:nvSpPr>
        <p:spPr>
          <a:xfrm>
            <a:off x="6324600" y="3200400"/>
            <a:ext cx="762000" cy="307975"/>
          </a:xfrm>
          <a:prstGeom prst="rect">
            <a:avLst/>
          </a:prstGeom>
          <a:noFill/>
        </p:spPr>
        <p:txBody>
          <a:bodyPr>
            <a:spAutoFit/>
          </a:bodyPr>
          <a:lstStyle/>
          <a:p>
            <a:pPr algn="ctr" eaLnBrk="1" fontAlgn="auto" hangingPunct="1">
              <a:spcBef>
                <a:spcPts val="0"/>
              </a:spcBef>
              <a:spcAft>
                <a:spcPts val="0"/>
              </a:spcAft>
              <a:defRPr/>
            </a:pPr>
            <a:r>
              <a:rPr lang="en-US" sz="1400" dirty="0">
                <a:solidFill>
                  <a:schemeClr val="tx1">
                    <a:lumMod val="50000"/>
                  </a:schemeClr>
                </a:solidFill>
                <a:latin typeface="+mn-lt"/>
                <a:ea typeface="+mn-ea"/>
              </a:rPr>
              <a:t>10%</a:t>
            </a:r>
          </a:p>
        </p:txBody>
      </p:sp>
      <p:sp>
        <p:nvSpPr>
          <p:cNvPr id="22" name="TextBox 21">
            <a:extLst>
              <a:ext uri="{FF2B5EF4-FFF2-40B4-BE49-F238E27FC236}">
                <a16:creationId xmlns:a16="http://schemas.microsoft.com/office/drawing/2014/main" id="{3D32FEE7-8DA2-4ECF-A21F-226D00C46262}"/>
              </a:ext>
            </a:extLst>
          </p:cNvPr>
          <p:cNvSpPr txBox="1"/>
          <p:nvPr/>
        </p:nvSpPr>
        <p:spPr>
          <a:xfrm>
            <a:off x="5334000" y="4114800"/>
            <a:ext cx="762000" cy="307975"/>
          </a:xfrm>
          <a:prstGeom prst="rect">
            <a:avLst/>
          </a:prstGeom>
          <a:noFill/>
        </p:spPr>
        <p:txBody>
          <a:bodyPr>
            <a:spAutoFit/>
          </a:bodyPr>
          <a:lstStyle/>
          <a:p>
            <a:pPr algn="ctr" eaLnBrk="1" fontAlgn="auto" hangingPunct="1">
              <a:spcBef>
                <a:spcPts val="0"/>
              </a:spcBef>
              <a:spcAft>
                <a:spcPts val="0"/>
              </a:spcAft>
              <a:defRPr/>
            </a:pPr>
            <a:r>
              <a:rPr lang="en-US" sz="1400" dirty="0">
                <a:solidFill>
                  <a:schemeClr val="tx1">
                    <a:lumMod val="50000"/>
                  </a:schemeClr>
                </a:solidFill>
                <a:latin typeface="+mn-lt"/>
                <a:ea typeface="+mn-ea"/>
              </a:rPr>
              <a:t>7%</a:t>
            </a:r>
          </a:p>
        </p:txBody>
      </p:sp>
      <p:sp>
        <p:nvSpPr>
          <p:cNvPr id="23" name="TextBox 22">
            <a:extLst>
              <a:ext uri="{FF2B5EF4-FFF2-40B4-BE49-F238E27FC236}">
                <a16:creationId xmlns:a16="http://schemas.microsoft.com/office/drawing/2014/main" id="{985E1409-4907-410C-BB5E-2EBBC5158391}"/>
              </a:ext>
            </a:extLst>
          </p:cNvPr>
          <p:cNvSpPr txBox="1"/>
          <p:nvPr/>
        </p:nvSpPr>
        <p:spPr>
          <a:xfrm>
            <a:off x="2209800" y="3200400"/>
            <a:ext cx="2895600" cy="338138"/>
          </a:xfrm>
          <a:prstGeom prst="rect">
            <a:avLst/>
          </a:prstGeom>
          <a:noFill/>
        </p:spPr>
        <p:txBody>
          <a:bodyPr>
            <a:spAutoFit/>
          </a:bodyPr>
          <a:lstStyle/>
          <a:p>
            <a:pPr algn="ctr" eaLnBrk="1" fontAlgn="auto" hangingPunct="1">
              <a:spcBef>
                <a:spcPts val="0"/>
              </a:spcBef>
              <a:spcAft>
                <a:spcPts val="0"/>
              </a:spcAft>
              <a:defRPr/>
            </a:pPr>
            <a:r>
              <a:rPr lang="en-US" sz="1600" dirty="0">
                <a:solidFill>
                  <a:srgbClr val="003260"/>
                </a:solidFill>
                <a:latin typeface="+mn-lt"/>
                <a:ea typeface="+mn-ea"/>
              </a:rPr>
              <a:t>Accounting and finance jobs</a:t>
            </a:r>
          </a:p>
        </p:txBody>
      </p:sp>
      <p:sp>
        <p:nvSpPr>
          <p:cNvPr id="25" name="TextBox 24">
            <a:extLst>
              <a:ext uri="{FF2B5EF4-FFF2-40B4-BE49-F238E27FC236}">
                <a16:creationId xmlns:a16="http://schemas.microsoft.com/office/drawing/2014/main" id="{48D15368-86E2-4065-BAB3-1CC746364BE8}"/>
              </a:ext>
            </a:extLst>
          </p:cNvPr>
          <p:cNvSpPr txBox="1"/>
          <p:nvPr/>
        </p:nvSpPr>
        <p:spPr>
          <a:xfrm>
            <a:off x="2057400" y="4081463"/>
            <a:ext cx="2438400" cy="338137"/>
          </a:xfrm>
          <a:prstGeom prst="rect">
            <a:avLst/>
          </a:prstGeom>
          <a:noFill/>
        </p:spPr>
        <p:txBody>
          <a:bodyPr>
            <a:spAutoFit/>
          </a:bodyPr>
          <a:lstStyle/>
          <a:p>
            <a:pPr algn="ctr" eaLnBrk="1" fontAlgn="auto" hangingPunct="1">
              <a:spcBef>
                <a:spcPts val="0"/>
              </a:spcBef>
              <a:spcAft>
                <a:spcPts val="0"/>
              </a:spcAft>
              <a:defRPr/>
            </a:pPr>
            <a:r>
              <a:rPr lang="en-US" sz="1600" dirty="0">
                <a:solidFill>
                  <a:schemeClr val="bg1"/>
                </a:solidFill>
                <a:latin typeface="+mn-lt"/>
                <a:ea typeface="+mn-ea"/>
              </a:rPr>
              <a:t>All other occupations</a:t>
            </a:r>
          </a:p>
        </p:txBody>
      </p:sp>
      <p:sp>
        <p:nvSpPr>
          <p:cNvPr id="98320" name="TextBox 25">
            <a:extLst>
              <a:ext uri="{FF2B5EF4-FFF2-40B4-BE49-F238E27FC236}">
                <a16:creationId xmlns:a16="http://schemas.microsoft.com/office/drawing/2014/main" id="{CF448A32-92DD-42DF-BE3B-EEF5AF0E7E71}"/>
              </a:ext>
            </a:extLst>
          </p:cNvPr>
          <p:cNvSpPr txBox="1">
            <a:spLocks noChangeArrowheads="1"/>
          </p:cNvSpPr>
          <p:nvPr/>
        </p:nvSpPr>
        <p:spPr bwMode="auto">
          <a:xfrm>
            <a:off x="914400" y="2133600"/>
            <a:ext cx="708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a:solidFill>
                  <a:srgbClr val="003260"/>
                </a:solidFill>
                <a:latin typeface="Arial" panose="020B0604020202020204" pitchFamily="34" charset="0"/>
                <a:cs typeface="Arial" panose="020B0604020202020204" pitchFamily="34" charset="0"/>
              </a:rPr>
              <a:t>Percent change in employment, projected </a:t>
            </a:r>
            <a:r>
              <a:rPr lang="en-US" altLang="en-US" sz="1600" b="1">
                <a:solidFill>
                  <a:srgbClr val="003260"/>
                </a:solidFill>
                <a:latin typeface="Arial" panose="020B0604020202020204" pitchFamily="34" charset="0"/>
                <a:cs typeface="Arial" panose="020B0604020202020204" pitchFamily="34" charset="0"/>
              </a:rPr>
              <a:t>2016-2026</a:t>
            </a:r>
          </a:p>
        </p:txBody>
      </p:sp>
      <p:sp>
        <p:nvSpPr>
          <p:cNvPr id="98321" name="TextBox 26">
            <a:extLst>
              <a:ext uri="{FF2B5EF4-FFF2-40B4-BE49-F238E27FC236}">
                <a16:creationId xmlns:a16="http://schemas.microsoft.com/office/drawing/2014/main" id="{5BE80760-F7E9-4473-8C5B-488889E69943}"/>
              </a:ext>
            </a:extLst>
          </p:cNvPr>
          <p:cNvSpPr txBox="1">
            <a:spLocks noChangeArrowheads="1"/>
          </p:cNvSpPr>
          <p:nvPr/>
        </p:nvSpPr>
        <p:spPr bwMode="auto">
          <a:xfrm>
            <a:off x="1905000" y="6156325"/>
            <a:ext cx="7086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pPr>
            <a:r>
              <a:rPr lang="en-US" altLang="en-US" sz="1200" i="1">
                <a:solidFill>
                  <a:schemeClr val="accent1"/>
                </a:solidFill>
                <a:latin typeface="Arial" panose="020B0604020202020204" pitchFamily="34" charset="0"/>
                <a:cs typeface="Arial" panose="020B0604020202020204" pitchFamily="34" charset="0"/>
              </a:rPr>
              <a:t>Source: U.S. Bureau of Labor Statistics, Employment Projections Program </a:t>
            </a:r>
            <a:endParaRPr lang="en-US" altLang="en-US" sz="1200" b="1" i="1">
              <a:solidFill>
                <a:schemeClr val="accent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a:extLst>
              <a:ext uri="{FF2B5EF4-FFF2-40B4-BE49-F238E27FC236}">
                <a16:creationId xmlns:a16="http://schemas.microsoft.com/office/drawing/2014/main" id="{58A3BC8E-C9B5-458A-A992-86A87993AF79}"/>
              </a:ext>
            </a:extLst>
          </p:cNvPr>
          <p:cNvSpPr>
            <a:spLocks noGrp="1"/>
          </p:cNvSpPr>
          <p:nvPr>
            <p:ph type="title"/>
          </p:nvPr>
        </p:nvSpPr>
        <p:spPr>
          <a:xfrm>
            <a:off x="396875" y="152400"/>
            <a:ext cx="9204325" cy="944563"/>
          </a:xfrm>
        </p:spPr>
        <p:txBody>
          <a:bodyPr/>
          <a:lstStyle/>
          <a:p>
            <a:pPr eaLnBrk="1" hangingPunct="1">
              <a:lnSpc>
                <a:spcPct val="90000"/>
              </a:lnSpc>
            </a:pPr>
            <a:r>
              <a:rPr lang="en-US" altLang="en-US"/>
              <a:t>Future of the Profession</a:t>
            </a:r>
          </a:p>
        </p:txBody>
      </p:sp>
      <p:sp>
        <p:nvSpPr>
          <p:cNvPr id="2" name="Parallelogram 1">
            <a:extLst>
              <a:ext uri="{FF2B5EF4-FFF2-40B4-BE49-F238E27FC236}">
                <a16:creationId xmlns:a16="http://schemas.microsoft.com/office/drawing/2014/main" id="{CA0068B2-BA4D-481D-A770-B1FEF5ACE650}"/>
              </a:ext>
            </a:extLst>
          </p:cNvPr>
          <p:cNvSpPr/>
          <p:nvPr/>
        </p:nvSpPr>
        <p:spPr>
          <a:xfrm>
            <a:off x="511175" y="2254250"/>
            <a:ext cx="2932113" cy="2425700"/>
          </a:xfrm>
          <a:prstGeom prst="parallelogram">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sz="1400" b="1" dirty="0">
                <a:solidFill>
                  <a:srgbClr val="003260"/>
                </a:solidFill>
                <a:cs typeface="Arial"/>
              </a:rPr>
              <a:t> New technologies:</a:t>
            </a:r>
          </a:p>
          <a:p>
            <a:pPr eaLnBrk="1" hangingPunct="1">
              <a:defRPr/>
            </a:pPr>
            <a:r>
              <a:rPr lang="en-US" sz="1400" b="1" dirty="0">
                <a:solidFill>
                  <a:srgbClr val="003260"/>
                </a:solidFill>
                <a:cs typeface="Arial"/>
              </a:rPr>
              <a:t>    - Data &amp; Analytics  </a:t>
            </a:r>
          </a:p>
          <a:p>
            <a:pPr marL="290513" indent="-290513" eaLnBrk="1" hangingPunct="1">
              <a:defRPr/>
            </a:pPr>
            <a:r>
              <a:rPr lang="en-US" sz="1400" b="1" dirty="0">
                <a:solidFill>
                  <a:srgbClr val="003260"/>
                </a:solidFill>
                <a:cs typeface="Arial"/>
              </a:rPr>
              <a:t>    - Artificial            Intelligence (AI)</a:t>
            </a:r>
          </a:p>
          <a:p>
            <a:pPr marL="290513" indent="-290513" eaLnBrk="1" hangingPunct="1">
              <a:defRPr/>
            </a:pPr>
            <a:r>
              <a:rPr lang="en-US" sz="1400" b="1" dirty="0">
                <a:solidFill>
                  <a:srgbClr val="003260"/>
                </a:solidFill>
                <a:cs typeface="Arial"/>
              </a:rPr>
              <a:t>    - Blockchain </a:t>
            </a:r>
          </a:p>
          <a:p>
            <a:pPr algn="ctr" eaLnBrk="1" hangingPunct="1">
              <a:defRPr/>
            </a:pPr>
            <a:endParaRPr lang="en-US" sz="1400" dirty="0"/>
          </a:p>
        </p:txBody>
      </p:sp>
      <p:sp>
        <p:nvSpPr>
          <p:cNvPr id="8" name="Parallelogram 7">
            <a:extLst>
              <a:ext uri="{FF2B5EF4-FFF2-40B4-BE49-F238E27FC236}">
                <a16:creationId xmlns:a16="http://schemas.microsoft.com/office/drawing/2014/main" id="{B0E2860D-B217-41F0-874C-752403091E2B}"/>
              </a:ext>
            </a:extLst>
          </p:cNvPr>
          <p:cNvSpPr/>
          <p:nvPr/>
        </p:nvSpPr>
        <p:spPr>
          <a:xfrm>
            <a:off x="2947988" y="2254250"/>
            <a:ext cx="3224212" cy="2425700"/>
          </a:xfrm>
          <a:prstGeom prst="parallelogram">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sz="1400" b="1" dirty="0">
                <a:solidFill>
                  <a:schemeClr val="accent1"/>
                </a:solidFill>
              </a:rPr>
              <a:t>         </a:t>
            </a:r>
          </a:p>
          <a:p>
            <a:pPr eaLnBrk="1" hangingPunct="1">
              <a:defRPr/>
            </a:pPr>
            <a:r>
              <a:rPr lang="en-US" sz="1400" b="1" dirty="0">
                <a:solidFill>
                  <a:schemeClr val="accent1"/>
                </a:solidFill>
              </a:rPr>
              <a:t>         Disruption to     </a:t>
            </a:r>
          </a:p>
          <a:p>
            <a:pPr eaLnBrk="1" hangingPunct="1">
              <a:defRPr/>
            </a:pPr>
            <a:r>
              <a:rPr lang="en-US" sz="1400" b="1" dirty="0">
                <a:solidFill>
                  <a:schemeClr val="accent1"/>
                </a:solidFill>
              </a:rPr>
              <a:t>         accounting        </a:t>
            </a:r>
          </a:p>
          <a:p>
            <a:pPr eaLnBrk="1" hangingPunct="1">
              <a:defRPr/>
            </a:pPr>
            <a:r>
              <a:rPr lang="en-US" sz="1400" b="1" dirty="0">
                <a:solidFill>
                  <a:schemeClr val="accent1"/>
                </a:solidFill>
              </a:rPr>
              <a:t>         profession</a:t>
            </a:r>
          </a:p>
        </p:txBody>
      </p:sp>
      <p:sp>
        <p:nvSpPr>
          <p:cNvPr id="9" name="Parallelogram 8">
            <a:extLst>
              <a:ext uri="{FF2B5EF4-FFF2-40B4-BE49-F238E27FC236}">
                <a16:creationId xmlns:a16="http://schemas.microsoft.com/office/drawing/2014/main" id="{CD054BBA-890A-4EC2-BCF9-C5530BA4ECD4}"/>
              </a:ext>
            </a:extLst>
          </p:cNvPr>
          <p:cNvSpPr/>
          <p:nvPr/>
        </p:nvSpPr>
        <p:spPr>
          <a:xfrm>
            <a:off x="5715000" y="2254250"/>
            <a:ext cx="2932113" cy="2425700"/>
          </a:xfrm>
          <a:prstGeom prst="parallelogram">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sz="1400" b="1" dirty="0">
                <a:solidFill>
                  <a:srgbClr val="003260"/>
                </a:solidFill>
              </a:rPr>
              <a:t>   Management     </a:t>
            </a:r>
          </a:p>
          <a:p>
            <a:pPr eaLnBrk="1" hangingPunct="1">
              <a:defRPr/>
            </a:pPr>
            <a:r>
              <a:rPr lang="en-US" sz="1400" b="1" dirty="0">
                <a:solidFill>
                  <a:srgbClr val="003260"/>
                </a:solidFill>
              </a:rPr>
              <a:t>   accountants are </a:t>
            </a:r>
          </a:p>
          <a:p>
            <a:pPr eaLnBrk="1" hangingPunct="1">
              <a:defRPr/>
            </a:pPr>
            <a:r>
              <a:rPr lang="en-US" sz="1400" b="1" dirty="0">
                <a:solidFill>
                  <a:srgbClr val="003260"/>
                </a:solidFill>
              </a:rPr>
              <a:t>   uniquely qualified </a:t>
            </a:r>
          </a:p>
          <a:p>
            <a:pPr eaLnBrk="1" hangingPunct="1">
              <a:defRPr/>
            </a:pPr>
            <a:r>
              <a:rPr lang="en-US" sz="1400" b="1" dirty="0">
                <a:solidFill>
                  <a:srgbClr val="003260"/>
                </a:solidFill>
              </a:rPr>
              <a:t>   to manage this </a:t>
            </a:r>
          </a:p>
          <a:p>
            <a:pPr eaLnBrk="1" hangingPunct="1">
              <a:defRPr/>
            </a:pPr>
            <a:r>
              <a:rPr lang="en-US" sz="1400" b="1" dirty="0">
                <a:solidFill>
                  <a:srgbClr val="003260"/>
                </a:solidFill>
              </a:rPr>
              <a:t>   change</a:t>
            </a:r>
          </a:p>
        </p:txBody>
      </p:sp>
      <p:sp>
        <p:nvSpPr>
          <p:cNvPr id="16" name="Parallelogram 15">
            <a:extLst>
              <a:ext uri="{FF2B5EF4-FFF2-40B4-BE49-F238E27FC236}">
                <a16:creationId xmlns:a16="http://schemas.microsoft.com/office/drawing/2014/main" id="{5FF8C37F-C666-4DD7-AB68-F05720280946}"/>
              </a:ext>
            </a:extLst>
          </p:cNvPr>
          <p:cNvSpPr/>
          <p:nvPr/>
        </p:nvSpPr>
        <p:spPr>
          <a:xfrm>
            <a:off x="1143000" y="2038350"/>
            <a:ext cx="7604125" cy="95250"/>
          </a:xfrm>
          <a:prstGeom prst="parallelogram">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600" dirty="0"/>
          </a:p>
        </p:txBody>
      </p:sp>
      <p:sp>
        <p:nvSpPr>
          <p:cNvPr id="17" name="Parallelogram 16">
            <a:extLst>
              <a:ext uri="{FF2B5EF4-FFF2-40B4-BE49-F238E27FC236}">
                <a16:creationId xmlns:a16="http://schemas.microsoft.com/office/drawing/2014/main" id="{E224D510-5E83-4E2E-A659-33FC63F7D861}"/>
              </a:ext>
            </a:extLst>
          </p:cNvPr>
          <p:cNvSpPr/>
          <p:nvPr/>
        </p:nvSpPr>
        <p:spPr>
          <a:xfrm>
            <a:off x="396875" y="4800600"/>
            <a:ext cx="7604125" cy="95250"/>
          </a:xfrm>
          <a:prstGeom prst="parallelogram">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600" dirty="0"/>
          </a:p>
        </p:txBody>
      </p:sp>
      <p:pic>
        <p:nvPicPr>
          <p:cNvPr id="65546" name="Picture 5">
            <a:extLst>
              <a:ext uri="{FF2B5EF4-FFF2-40B4-BE49-F238E27FC236}">
                <a16:creationId xmlns:a16="http://schemas.microsoft.com/office/drawing/2014/main" id="{B8EC57FD-842B-4BC2-848F-5E207492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3805238"/>
            <a:ext cx="939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1">
            <a:extLst>
              <a:ext uri="{FF2B5EF4-FFF2-40B4-BE49-F238E27FC236}">
                <a16:creationId xmlns:a16="http://schemas.microsoft.com/office/drawing/2014/main" id="{9C1E748E-533E-4E16-8583-0784552F8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71913"/>
            <a:ext cx="6969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3">
            <a:extLst>
              <a:ext uri="{FF2B5EF4-FFF2-40B4-BE49-F238E27FC236}">
                <a16:creationId xmlns:a16="http://schemas.microsoft.com/office/drawing/2014/main" id="{EAE90827-42E8-4BAF-B7C1-ABEF2B043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3692525"/>
            <a:ext cx="1063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65546"/>
                                        </p:tgtEl>
                                        <p:attrNameLst>
                                          <p:attrName>style.visibility</p:attrName>
                                        </p:attrNameLst>
                                      </p:cBhvr>
                                      <p:to>
                                        <p:strVal val="visible"/>
                                      </p:to>
                                    </p:set>
                                    <p:animEffect transition="in" filter="fade">
                                      <p:cBhvr>
                                        <p:cTn id="12" dur="500"/>
                                        <p:tgtEl>
                                          <p:spTgt spid="655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600" fill="hold"/>
                                        <p:tgtEl>
                                          <p:spTgt spid="8"/>
                                        </p:tgtEl>
                                        <p:attrNameLst>
                                          <p:attrName>ppt_x</p:attrName>
                                        </p:attrNameLst>
                                      </p:cBhvr>
                                      <p:tavLst>
                                        <p:tav tm="0">
                                          <p:val>
                                            <p:strVal val="0-#ppt_w/2"/>
                                          </p:val>
                                        </p:tav>
                                        <p:tav tm="100000">
                                          <p:val>
                                            <p:strVal val="#ppt_x"/>
                                          </p:val>
                                        </p:tav>
                                      </p:tavLst>
                                    </p:anim>
                                    <p:anim calcmode="lin" valueType="num">
                                      <p:cBhvr additive="base">
                                        <p:cTn id="18" dur="6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
                            </p:stCondLst>
                            <p:childTnLst>
                              <p:par>
                                <p:cTn id="20" presetID="10" presetClass="entr" presetSubtype="0" fill="hold" nodeType="afterEffect">
                                  <p:stCondLst>
                                    <p:cond delay="0"/>
                                  </p:stCondLst>
                                  <p:childTnLst>
                                    <p:set>
                                      <p:cBhvr>
                                        <p:cTn id="21" dur="1" fill="hold">
                                          <p:stCondLst>
                                            <p:cond delay="0"/>
                                          </p:stCondLst>
                                        </p:cTn>
                                        <p:tgtEl>
                                          <p:spTgt spid="65548"/>
                                        </p:tgtEl>
                                        <p:attrNameLst>
                                          <p:attrName>style.visibility</p:attrName>
                                        </p:attrNameLst>
                                      </p:cBhvr>
                                      <p:to>
                                        <p:strVal val="visible"/>
                                      </p:to>
                                    </p:set>
                                    <p:animEffect transition="in" filter="fade">
                                      <p:cBhvr>
                                        <p:cTn id="22" dur="500"/>
                                        <p:tgtEl>
                                          <p:spTgt spid="655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0-#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
                            </p:stCondLst>
                            <p:childTnLst>
                              <p:par>
                                <p:cTn id="30" presetID="10" presetClass="entr" presetSubtype="0" fill="hold" nodeType="afterEffect">
                                  <p:stCondLst>
                                    <p:cond delay="0"/>
                                  </p:stCondLst>
                                  <p:childTnLst>
                                    <p:set>
                                      <p:cBhvr>
                                        <p:cTn id="31" dur="1" fill="hold">
                                          <p:stCondLst>
                                            <p:cond delay="0"/>
                                          </p:stCondLst>
                                        </p:cTn>
                                        <p:tgtEl>
                                          <p:spTgt spid="65547"/>
                                        </p:tgtEl>
                                        <p:attrNameLst>
                                          <p:attrName>style.visibility</p:attrName>
                                        </p:attrNameLst>
                                      </p:cBhvr>
                                      <p:to>
                                        <p:strVal val="visible"/>
                                      </p:to>
                                    </p:set>
                                    <p:animEffect transition="in" filter="fade">
                                      <p:cBhvr>
                                        <p:cTn id="32"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CC036-D997-4BD8-B561-91EA7B567F96}"/>
              </a:ext>
            </a:extLst>
          </p:cNvPr>
          <p:cNvSpPr/>
          <p:nvPr/>
        </p:nvSpPr>
        <p:spPr>
          <a:xfrm>
            <a:off x="304800" y="5943600"/>
            <a:ext cx="135572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itle 2">
            <a:extLst>
              <a:ext uri="{FF2B5EF4-FFF2-40B4-BE49-F238E27FC236}">
                <a16:creationId xmlns:a16="http://schemas.microsoft.com/office/drawing/2014/main" id="{F5EE36FA-8D3E-4A2B-8169-A1ABD213EFE6}"/>
              </a:ext>
            </a:extLst>
          </p:cNvPr>
          <p:cNvSpPr txBox="1">
            <a:spLocks/>
          </p:cNvSpPr>
          <p:nvPr/>
        </p:nvSpPr>
        <p:spPr>
          <a:xfrm>
            <a:off x="339725" y="98425"/>
            <a:ext cx="8870950" cy="992188"/>
          </a:xfrm>
          <a:prstGeom prst="rect">
            <a:avLst/>
          </a:prstGeom>
        </p:spPr>
        <p:txBody>
          <a:bodyPr anchor="ct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defRPr/>
            </a:pPr>
            <a:r>
              <a:rPr lang="en-US" sz="3200" kern="0" dirty="0">
                <a:solidFill>
                  <a:srgbClr val="FFFFFF"/>
                </a:solidFill>
                <a:latin typeface="Arial" pitchFamily="34" charset="0"/>
                <a:cs typeface="Arial" pitchFamily="34" charset="0"/>
              </a:rPr>
              <a:t>Where do Management Accountants Work? </a:t>
            </a:r>
          </a:p>
        </p:txBody>
      </p:sp>
      <p:pic>
        <p:nvPicPr>
          <p:cNvPr id="102404" name="Picture 2">
            <a:extLst>
              <a:ext uri="{FF2B5EF4-FFF2-40B4-BE49-F238E27FC236}">
                <a16:creationId xmlns:a16="http://schemas.microsoft.com/office/drawing/2014/main" id="{F173D851-7ECC-4FB5-8B61-08D76DB7F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2803525"/>
            <a:ext cx="858837"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5" name="Picture 2">
            <a:extLst>
              <a:ext uri="{FF2B5EF4-FFF2-40B4-BE49-F238E27FC236}">
                <a16:creationId xmlns:a16="http://schemas.microsoft.com/office/drawing/2014/main" id="{F1824BF2-C846-4FDE-91A5-575F7CAAA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563" y="1808163"/>
            <a:ext cx="504825" cy="66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6" name="Picture 8">
            <a:extLst>
              <a:ext uri="{FF2B5EF4-FFF2-40B4-BE49-F238E27FC236}">
                <a16:creationId xmlns:a16="http://schemas.microsoft.com/office/drawing/2014/main" id="{7FE23AAF-DCEC-4B2D-9449-C1FFC4C667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1862138"/>
            <a:ext cx="5730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13">
            <a:extLst>
              <a:ext uri="{FF2B5EF4-FFF2-40B4-BE49-F238E27FC236}">
                <a16:creationId xmlns:a16="http://schemas.microsoft.com/office/drawing/2014/main" id="{6C3AF37B-666F-4D0B-8E4D-F075B7F0A6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525" y="1987550"/>
            <a:ext cx="9017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14">
            <a:extLst>
              <a:ext uri="{FF2B5EF4-FFF2-40B4-BE49-F238E27FC236}">
                <a16:creationId xmlns:a16="http://schemas.microsoft.com/office/drawing/2014/main" id="{C8CAC803-A891-46DC-B80C-76FECFF65E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 y="2898775"/>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Picture 15">
            <a:extLst>
              <a:ext uri="{FF2B5EF4-FFF2-40B4-BE49-F238E27FC236}">
                <a16:creationId xmlns:a16="http://schemas.microsoft.com/office/drawing/2014/main" id="{FC7C177C-ABD4-4514-B092-FA9C93ABFBD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68513" y="2849563"/>
            <a:ext cx="9540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16">
            <a:extLst>
              <a:ext uri="{FF2B5EF4-FFF2-40B4-BE49-F238E27FC236}">
                <a16:creationId xmlns:a16="http://schemas.microsoft.com/office/drawing/2014/main" id="{B1AFE12D-6820-4779-B977-D27866463D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97325" y="2840038"/>
            <a:ext cx="11033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17">
            <a:extLst>
              <a:ext uri="{FF2B5EF4-FFF2-40B4-BE49-F238E27FC236}">
                <a16:creationId xmlns:a16="http://schemas.microsoft.com/office/drawing/2014/main" id="{F8ADE2D3-01C3-4FD4-BFB6-94931DAC9FE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57875" y="2984500"/>
            <a:ext cx="12668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8">
            <a:extLst>
              <a:ext uri="{FF2B5EF4-FFF2-40B4-BE49-F238E27FC236}">
                <a16:creationId xmlns:a16="http://schemas.microsoft.com/office/drawing/2014/main" id="{759C14D0-FE45-4631-8D1B-F7EA36321CD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9725" y="4125913"/>
            <a:ext cx="13017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9">
            <a:extLst>
              <a:ext uri="{FF2B5EF4-FFF2-40B4-BE49-F238E27FC236}">
                <a16:creationId xmlns:a16="http://schemas.microsoft.com/office/drawing/2014/main" id="{855AF6AF-2CA0-451D-A78A-99CAC17B82C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00313" y="4014788"/>
            <a:ext cx="673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Picture 20">
            <a:extLst>
              <a:ext uri="{FF2B5EF4-FFF2-40B4-BE49-F238E27FC236}">
                <a16:creationId xmlns:a16="http://schemas.microsoft.com/office/drawing/2014/main" id="{4E4D8CE2-1F2F-494F-85FC-C5DE3D9FBC9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836863" y="5213350"/>
            <a:ext cx="911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5" name="Picture 21">
            <a:extLst>
              <a:ext uri="{FF2B5EF4-FFF2-40B4-BE49-F238E27FC236}">
                <a16:creationId xmlns:a16="http://schemas.microsoft.com/office/drawing/2014/main" id="{E6183528-B382-4EBD-8956-67D9567A3EF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31150" y="4133850"/>
            <a:ext cx="7445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Picture 23">
            <a:extLst>
              <a:ext uri="{FF2B5EF4-FFF2-40B4-BE49-F238E27FC236}">
                <a16:creationId xmlns:a16="http://schemas.microsoft.com/office/drawing/2014/main" id="{5B87B97E-1843-4313-B062-E9FA9B0BA41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183313" y="5295900"/>
            <a:ext cx="1427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7" name="Picture 2">
            <a:extLst>
              <a:ext uri="{FF2B5EF4-FFF2-40B4-BE49-F238E27FC236}">
                <a16:creationId xmlns:a16="http://schemas.microsoft.com/office/drawing/2014/main" id="{3EED5635-E9CA-4F9A-A3FC-C558717816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2013" y="4138613"/>
            <a:ext cx="109696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8" name="Picture 4">
            <a:extLst>
              <a:ext uri="{FF2B5EF4-FFF2-40B4-BE49-F238E27FC236}">
                <a16:creationId xmlns:a16="http://schemas.microsoft.com/office/drawing/2014/main" id="{CBF10BA8-0471-4126-BC59-C0757ED3325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1628775"/>
            <a:ext cx="1809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9" name="Picture 5">
            <a:extLst>
              <a:ext uri="{FF2B5EF4-FFF2-40B4-BE49-F238E27FC236}">
                <a16:creationId xmlns:a16="http://schemas.microsoft.com/office/drawing/2014/main" id="{B9B22BEA-3039-4B38-8B85-9AE70F4815BD}"/>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97075" y="1987550"/>
            <a:ext cx="12144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Picture 30">
            <a:extLst>
              <a:ext uri="{FF2B5EF4-FFF2-40B4-BE49-F238E27FC236}">
                <a16:creationId xmlns:a16="http://schemas.microsoft.com/office/drawing/2014/main" id="{197DC485-CD1B-4435-952E-7D6E23AB696F}"/>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952875" y="4181475"/>
            <a:ext cx="12350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1" name="Picture 4095">
            <a:extLst>
              <a:ext uri="{FF2B5EF4-FFF2-40B4-BE49-F238E27FC236}">
                <a16:creationId xmlns:a16="http://schemas.microsoft.com/office/drawing/2014/main" id="{EF22890F-4DD0-4C26-B822-7B58E9810747}"/>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176713" y="5387975"/>
            <a:ext cx="1358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2" name="Picture 4096">
            <a:extLst>
              <a:ext uri="{FF2B5EF4-FFF2-40B4-BE49-F238E27FC236}">
                <a16:creationId xmlns:a16="http://schemas.microsoft.com/office/drawing/2014/main" id="{05E79D05-F4CD-4449-8752-E6C001B4007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931150" y="5135563"/>
            <a:ext cx="812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3">
            <a:extLst>
              <a:ext uri="{FF2B5EF4-FFF2-40B4-BE49-F238E27FC236}">
                <a16:creationId xmlns:a16="http://schemas.microsoft.com/office/drawing/2014/main" id="{95A3FA3A-939A-424A-B60C-00F50878C067}"/>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3688" y="5359400"/>
            <a:ext cx="1990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a:extLst>
              <a:ext uri="{FF2B5EF4-FFF2-40B4-BE49-F238E27FC236}">
                <a16:creationId xmlns:a16="http://schemas.microsoft.com/office/drawing/2014/main" id="{8AF2B3C6-1086-4368-B86C-C5370B443E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Footer Placeholder 2">
            <a:extLst>
              <a:ext uri="{FF2B5EF4-FFF2-40B4-BE49-F238E27FC236}">
                <a16:creationId xmlns:a16="http://schemas.microsoft.com/office/drawing/2014/main" id="{322ED020-E1E5-45A0-9F1C-72804500CB2E}"/>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42A458F-0807-49D3-9C13-5BBE9759896C}" type="slidenum">
              <a:rPr lang="en-US" altLang="en-US" smtClean="0">
                <a:solidFill>
                  <a:srgbClr val="498974"/>
                </a:solidFill>
                <a:latin typeface="Arial" panose="020B0604020202020204" pitchFamily="34" charset="0"/>
              </a:rPr>
              <a:pPr/>
              <a:t>9</a:t>
            </a:fld>
            <a:endParaRPr lang="en-US" altLang="en-US">
              <a:solidFill>
                <a:srgbClr val="498974"/>
              </a:solidFill>
              <a:latin typeface="Arial" panose="020B0604020202020204" pitchFamily="34" charset="0"/>
            </a:endParaRPr>
          </a:p>
        </p:txBody>
      </p:sp>
      <p:sp>
        <p:nvSpPr>
          <p:cNvPr id="8" name="Rectangle 3">
            <a:extLst>
              <a:ext uri="{FF2B5EF4-FFF2-40B4-BE49-F238E27FC236}">
                <a16:creationId xmlns:a16="http://schemas.microsoft.com/office/drawing/2014/main" id="{77425782-6544-4550-A6CB-75B289769DC8}"/>
              </a:ext>
            </a:extLst>
          </p:cNvPr>
          <p:cNvSpPr txBox="1">
            <a:spLocks noChangeArrowheads="1"/>
          </p:cNvSpPr>
          <p:nvPr/>
        </p:nvSpPr>
        <p:spPr bwMode="auto">
          <a:xfrm>
            <a:off x="2297113" y="2438400"/>
            <a:ext cx="6618287" cy="3581400"/>
          </a:xfrm>
          <a:prstGeom prst="rect">
            <a:avLst/>
          </a:prstGeom>
          <a:noFill/>
          <a:ln w="9525">
            <a:noFill/>
            <a:miter lim="800000"/>
            <a:headEnd/>
            <a:tailEnd/>
          </a:ln>
        </p:spPr>
        <p:txBody>
          <a:bodyPr/>
          <a:lstStyle/>
          <a:p>
            <a:pPr>
              <a:spcBef>
                <a:spcPct val="20000"/>
              </a:spcBef>
              <a:buClr>
                <a:srgbClr val="003663"/>
              </a:buClr>
              <a:defRPr/>
            </a:pPr>
            <a:r>
              <a:rPr lang="en-US" sz="1700" b="1" u="sng" kern="0" dirty="0">
                <a:solidFill>
                  <a:schemeClr val="accent1"/>
                </a:solidFill>
                <a:latin typeface="Arial"/>
                <a:ea typeface="+mn-ea"/>
              </a:rPr>
              <a:t>Job role</a:t>
            </a:r>
            <a:r>
              <a:rPr lang="en-US" sz="1700" b="1" kern="0" dirty="0">
                <a:solidFill>
                  <a:schemeClr val="accent1"/>
                </a:solidFill>
                <a:latin typeface="Arial"/>
                <a:ea typeface="+mn-ea"/>
              </a:rPr>
              <a:t> </a:t>
            </a:r>
          </a:p>
          <a:p>
            <a:pPr>
              <a:spcBef>
                <a:spcPct val="20000"/>
              </a:spcBef>
              <a:defRPr/>
            </a:pPr>
            <a:r>
              <a:rPr lang="en-US" sz="1700" kern="0" dirty="0">
                <a:solidFill>
                  <a:schemeClr val="accent1"/>
                </a:solidFill>
                <a:latin typeface="Arial"/>
                <a:ea typeface="+mn-ea"/>
              </a:rPr>
              <a:t>I support the television studio forecast cycle and model “</a:t>
            </a:r>
            <a:r>
              <a:rPr lang="en-US" sz="1700" kern="0" dirty="0" err="1">
                <a:solidFill>
                  <a:schemeClr val="accent1"/>
                </a:solidFill>
                <a:latin typeface="Arial"/>
                <a:ea typeface="+mn-ea"/>
              </a:rPr>
              <a:t>ultimates</a:t>
            </a:r>
            <a:r>
              <a:rPr lang="en-US" sz="1700" kern="0" dirty="0">
                <a:solidFill>
                  <a:schemeClr val="accent1"/>
                </a:solidFill>
                <a:latin typeface="Arial"/>
                <a:ea typeface="+mn-ea"/>
              </a:rPr>
              <a:t>” for the on-air and library series to support leadership decision making.</a:t>
            </a:r>
            <a:endParaRPr lang="en-GB" sz="1700" kern="0" dirty="0">
              <a:solidFill>
                <a:schemeClr val="accent1"/>
              </a:solidFill>
              <a:latin typeface="Arial"/>
              <a:ea typeface="+mn-ea"/>
            </a:endParaRPr>
          </a:p>
          <a:p>
            <a:pPr>
              <a:spcBef>
                <a:spcPct val="20000"/>
              </a:spcBef>
              <a:defRPr/>
            </a:pPr>
            <a:endParaRPr lang="en-GB" sz="1700" kern="0" dirty="0">
              <a:solidFill>
                <a:schemeClr val="accent1"/>
              </a:solidFill>
              <a:latin typeface="Arial"/>
              <a:ea typeface="+mn-ea"/>
            </a:endParaRPr>
          </a:p>
          <a:p>
            <a:pPr>
              <a:spcBef>
                <a:spcPct val="20000"/>
              </a:spcBef>
              <a:defRPr/>
            </a:pPr>
            <a:r>
              <a:rPr lang="en-US" sz="1700" b="1" u="sng" kern="0" dirty="0">
                <a:solidFill>
                  <a:schemeClr val="accent1"/>
                </a:solidFill>
                <a:latin typeface="Arial"/>
                <a:ea typeface="+mn-ea"/>
              </a:rPr>
              <a:t>How does the CMA benefit Meg?</a:t>
            </a:r>
          </a:p>
          <a:p>
            <a:pPr>
              <a:spcBef>
                <a:spcPct val="20000"/>
              </a:spcBef>
              <a:defRPr/>
            </a:pPr>
            <a:r>
              <a:rPr lang="en-US" sz="1700" kern="0" dirty="0">
                <a:solidFill>
                  <a:schemeClr val="accent1"/>
                </a:solidFill>
                <a:latin typeface="Arial"/>
                <a:ea typeface="+mn-ea"/>
              </a:rPr>
              <a:t>The material on the CMA exams has added to my understanding of the larger context surrounding the work I do and has helped me be a more active participant in business conversations.</a:t>
            </a:r>
          </a:p>
          <a:p>
            <a:pPr>
              <a:spcBef>
                <a:spcPct val="20000"/>
              </a:spcBef>
              <a:defRPr/>
            </a:pPr>
            <a:endParaRPr lang="en-US" sz="1700" kern="0" dirty="0">
              <a:solidFill>
                <a:schemeClr val="accent1"/>
              </a:solidFill>
              <a:latin typeface="Arial"/>
              <a:ea typeface="+mn-ea"/>
            </a:endParaRPr>
          </a:p>
          <a:p>
            <a:pPr>
              <a:spcBef>
                <a:spcPct val="20000"/>
              </a:spcBef>
              <a:defRPr/>
            </a:pPr>
            <a:r>
              <a:rPr lang="en-US" sz="1700" b="1" u="sng" kern="0" dirty="0">
                <a:solidFill>
                  <a:schemeClr val="accent1"/>
                </a:solidFill>
                <a:latin typeface="Arial"/>
              </a:rPr>
              <a:t>Advice from Meg</a:t>
            </a:r>
            <a:br>
              <a:rPr lang="en-US" sz="1700" b="1" u="sng" kern="0" dirty="0">
                <a:solidFill>
                  <a:schemeClr val="accent1"/>
                </a:solidFill>
                <a:latin typeface="Arial"/>
              </a:rPr>
            </a:br>
            <a:r>
              <a:rPr lang="en-US" sz="1700" kern="0" dirty="0">
                <a:solidFill>
                  <a:schemeClr val="accent1"/>
                </a:solidFill>
                <a:latin typeface="Arial"/>
              </a:rPr>
              <a:t>“</a:t>
            </a:r>
            <a:r>
              <a:rPr lang="en-US" sz="1700" dirty="0">
                <a:solidFill>
                  <a:schemeClr val="accent1"/>
                </a:solidFill>
                <a:latin typeface="Arial"/>
              </a:rPr>
              <a:t>Start now! The more you remember from your classes, </a:t>
            </a:r>
            <a:br>
              <a:rPr lang="en-US" sz="1700" dirty="0">
                <a:solidFill>
                  <a:schemeClr val="accent1"/>
                </a:solidFill>
                <a:latin typeface="Arial"/>
              </a:rPr>
            </a:br>
            <a:r>
              <a:rPr lang="en-US" sz="1700" dirty="0">
                <a:solidFill>
                  <a:schemeClr val="accent1"/>
                </a:solidFill>
                <a:latin typeface="Arial"/>
              </a:rPr>
              <a:t>the easier your test prep will be.”</a:t>
            </a:r>
            <a:endParaRPr lang="en-US" sz="1700" kern="0" dirty="0">
              <a:solidFill>
                <a:schemeClr val="accent1"/>
              </a:solidFill>
              <a:latin typeface="Arial"/>
              <a:ea typeface="+mn-ea"/>
            </a:endParaRPr>
          </a:p>
        </p:txBody>
      </p:sp>
      <p:pic>
        <p:nvPicPr>
          <p:cNvPr id="104453" name="Picture 2">
            <a:extLst>
              <a:ext uri="{FF2B5EF4-FFF2-40B4-BE49-F238E27FC236}">
                <a16:creationId xmlns:a16="http://schemas.microsoft.com/office/drawing/2014/main" id="{B80E32FC-9B60-45D3-B319-11FD0E513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0"/>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itle 1">
            <a:extLst>
              <a:ext uri="{FF2B5EF4-FFF2-40B4-BE49-F238E27FC236}">
                <a16:creationId xmlns:a16="http://schemas.microsoft.com/office/drawing/2014/main" id="{910BBD3A-1007-4326-941E-643ACB1E31DD}"/>
              </a:ext>
            </a:extLst>
          </p:cNvPr>
          <p:cNvSpPr txBox="1">
            <a:spLocks/>
          </p:cNvSpPr>
          <p:nvPr/>
        </p:nvSpPr>
        <p:spPr bwMode="auto">
          <a:xfrm>
            <a:off x="2297113" y="533400"/>
            <a:ext cx="6172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100" b="1">
                <a:solidFill>
                  <a:srgbClr val="003260"/>
                </a:solidFill>
                <a:latin typeface="Arial" panose="020B0604020202020204" pitchFamily="34" charset="0"/>
                <a:cs typeface="Arial" panose="020B0604020202020204" pitchFamily="34" charset="0"/>
              </a:rPr>
              <a:t>Margaret Rodeback, CMA</a:t>
            </a:r>
            <a:br>
              <a:rPr lang="en-US" altLang="en-US" sz="3100" b="1">
                <a:solidFill>
                  <a:srgbClr val="003260"/>
                </a:solidFill>
                <a:latin typeface="Arial" panose="020B0604020202020204" pitchFamily="34" charset="0"/>
                <a:cs typeface="Arial" panose="020B0604020202020204" pitchFamily="34" charset="0"/>
              </a:rPr>
            </a:br>
            <a:r>
              <a:rPr lang="en-US" altLang="en-US">
                <a:solidFill>
                  <a:srgbClr val="003260"/>
                </a:solidFill>
                <a:latin typeface="Arial" panose="020B0604020202020204" pitchFamily="34" charset="0"/>
                <a:cs typeface="Arial" panose="020B0604020202020204" pitchFamily="34" charset="0"/>
              </a:rPr>
              <a:t>Financial Analyst</a:t>
            </a:r>
          </a:p>
          <a:p>
            <a:pPr eaLnBrk="1" hangingPunct="1"/>
            <a:r>
              <a:rPr lang="en-US" altLang="en-US">
                <a:solidFill>
                  <a:srgbClr val="003260"/>
                </a:solidFill>
                <a:latin typeface="Arial" panose="020B0604020202020204" pitchFamily="34" charset="0"/>
                <a:cs typeface="Arial" panose="020B0604020202020204" pitchFamily="34" charset="0"/>
              </a:rPr>
              <a:t>The Walt Disney Company</a:t>
            </a:r>
            <a:endParaRPr lang="en-US" altLang="en-US" b="1">
              <a:solidFill>
                <a:srgbClr val="0032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D6B46AA-2711-4B54-BF70-BA2284B33FC7}"/>
              </a:ext>
            </a:extLst>
          </p:cNvPr>
          <p:cNvSpPr/>
          <p:nvPr/>
        </p:nvSpPr>
        <p:spPr>
          <a:xfrm>
            <a:off x="228600" y="5791200"/>
            <a:ext cx="16319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4456" name="Picture 17">
            <a:extLst>
              <a:ext uri="{FF2B5EF4-FFF2-40B4-BE49-F238E27FC236}">
                <a16:creationId xmlns:a16="http://schemas.microsoft.com/office/drawing/2014/main" id="{9C255E57-4721-4E96-9D63-A38E06FED8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620963"/>
            <a:ext cx="1655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3.xml><?xml version="1.0" encoding="utf-8"?>
<a:theme xmlns:a="http://schemas.openxmlformats.org/drawingml/2006/main" name="1_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5.xml><?xml version="1.0" encoding="utf-8"?>
<a:theme xmlns:a="http://schemas.openxmlformats.org/drawingml/2006/main" name="8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23927</TotalTime>
  <Words>1998</Words>
  <Application>Microsoft Office PowerPoint</Application>
  <PresentationFormat>On-screen Show (4:3)</PresentationFormat>
  <Paragraphs>228</Paragraphs>
  <Slides>17</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Calibri</vt:lpstr>
      <vt:lpstr>MS PGothic</vt:lpstr>
      <vt:lpstr>Arial</vt:lpstr>
      <vt:lpstr>Wingdings</vt:lpstr>
      <vt:lpstr>Times</vt:lpstr>
      <vt:lpstr>Georgia</vt:lpstr>
      <vt:lpstr>Times New Roman</vt:lpstr>
      <vt:lpstr>Transition Template</vt:lpstr>
      <vt:lpstr>6_CONTENT TEMPLATES</vt:lpstr>
      <vt:lpstr>1_Transition Template</vt:lpstr>
      <vt:lpstr>5_CONTENT TEMPLATES</vt:lpstr>
      <vt:lpstr>8_CONTENT TEMPLATES</vt:lpstr>
      <vt:lpstr>PowerPoint Presentation</vt:lpstr>
      <vt:lpstr>Careers in Management Accounting</vt:lpstr>
      <vt:lpstr>PowerPoint Presentation</vt:lpstr>
      <vt:lpstr>PowerPoint Presentation</vt:lpstr>
      <vt:lpstr>PowerPoint Presentation</vt:lpstr>
      <vt:lpstr>Strong Job Growth Projected </vt:lpstr>
      <vt:lpstr>Future of the Profession</vt:lpstr>
      <vt:lpstr>PowerPoint Presentation</vt:lpstr>
      <vt:lpstr>PowerPoint Presentation</vt:lpstr>
      <vt:lpstr>Selorm Ankah, CMA Senior Program Manager Amazon </vt:lpstr>
      <vt:lpstr>Gain an Edge with the CMA</vt:lpstr>
      <vt:lpstr>What Is the CMA?</vt:lpstr>
      <vt:lpstr>Program Requirements</vt:lpstr>
      <vt:lpstr>Students Like You Are Pursuing the CMA</vt:lpstr>
      <vt:lpstr>Why Take the CMA Exam Now? </vt:lpstr>
      <vt:lpstr>CMA Scholarship Program</vt:lpstr>
      <vt:lpstr>Q&amp;A</vt:lpstr>
    </vt:vector>
  </TitlesOfParts>
  <Company>007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Bond</dc:creator>
  <cp:lastModifiedBy>Fabian Ferguson</cp:lastModifiedBy>
  <cp:revision>804</cp:revision>
  <cp:lastPrinted>2017-10-31T15:06:02Z</cp:lastPrinted>
  <dcterms:created xsi:type="dcterms:W3CDTF">2013-10-11T15:41:11Z</dcterms:created>
  <dcterms:modified xsi:type="dcterms:W3CDTF">2019-09-25T15:48:55Z</dcterms:modified>
</cp:coreProperties>
</file>